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9"/>
  </p:notesMasterIdLst>
  <p:sldIdLst>
    <p:sldId id="257" r:id="rId2"/>
    <p:sldId id="648" r:id="rId3"/>
    <p:sldId id="649" r:id="rId4"/>
    <p:sldId id="480" r:id="rId5"/>
    <p:sldId id="481" r:id="rId6"/>
    <p:sldId id="482" r:id="rId7"/>
    <p:sldId id="483" r:id="rId8"/>
    <p:sldId id="484" r:id="rId9"/>
    <p:sldId id="485" r:id="rId10"/>
    <p:sldId id="486" r:id="rId11"/>
    <p:sldId id="487" r:id="rId12"/>
    <p:sldId id="488" r:id="rId13"/>
    <p:sldId id="489" r:id="rId14"/>
    <p:sldId id="490" r:id="rId15"/>
    <p:sldId id="491" r:id="rId16"/>
    <p:sldId id="492" r:id="rId17"/>
    <p:sldId id="493" r:id="rId18"/>
    <p:sldId id="285" r:id="rId19"/>
    <p:sldId id="333" r:id="rId20"/>
    <p:sldId id="393" r:id="rId21"/>
    <p:sldId id="394" r:id="rId22"/>
    <p:sldId id="395" r:id="rId23"/>
    <p:sldId id="396" r:id="rId24"/>
    <p:sldId id="397" r:id="rId25"/>
    <p:sldId id="398" r:id="rId26"/>
    <p:sldId id="259" r:id="rId27"/>
    <p:sldId id="399" r:id="rId28"/>
    <p:sldId id="659" r:id="rId29"/>
    <p:sldId id="400" r:id="rId30"/>
    <p:sldId id="401" r:id="rId31"/>
    <p:sldId id="660" r:id="rId32"/>
    <p:sldId id="650" r:id="rId33"/>
    <p:sldId id="494" r:id="rId34"/>
    <p:sldId id="495" r:id="rId35"/>
    <p:sldId id="496" r:id="rId36"/>
    <p:sldId id="497" r:id="rId37"/>
    <p:sldId id="498" r:id="rId38"/>
    <p:sldId id="505" r:id="rId39"/>
    <p:sldId id="506" r:id="rId40"/>
    <p:sldId id="499" r:id="rId41"/>
    <p:sldId id="500" r:id="rId42"/>
    <p:sldId id="501" r:id="rId43"/>
    <p:sldId id="507" r:id="rId44"/>
    <p:sldId id="508" r:id="rId45"/>
    <p:sldId id="509" r:id="rId46"/>
    <p:sldId id="510" r:id="rId47"/>
    <p:sldId id="502" r:id="rId48"/>
    <p:sldId id="503" r:id="rId49"/>
    <p:sldId id="511" r:id="rId50"/>
    <p:sldId id="512" r:id="rId51"/>
    <p:sldId id="504" r:id="rId52"/>
    <p:sldId id="513" r:id="rId53"/>
    <p:sldId id="514" r:id="rId54"/>
    <p:sldId id="515" r:id="rId55"/>
    <p:sldId id="516" r:id="rId56"/>
    <p:sldId id="517" r:id="rId57"/>
    <p:sldId id="518" r:id="rId58"/>
    <p:sldId id="519" r:id="rId59"/>
    <p:sldId id="520" r:id="rId60"/>
    <p:sldId id="521" r:id="rId61"/>
    <p:sldId id="522" r:id="rId62"/>
    <p:sldId id="402" r:id="rId63"/>
    <p:sldId id="403" r:id="rId64"/>
    <p:sldId id="404" r:id="rId65"/>
    <p:sldId id="405" r:id="rId66"/>
    <p:sldId id="406" r:id="rId67"/>
    <p:sldId id="407" r:id="rId68"/>
    <p:sldId id="408" r:id="rId69"/>
    <p:sldId id="409" r:id="rId70"/>
    <p:sldId id="410" r:id="rId71"/>
    <p:sldId id="411" r:id="rId72"/>
    <p:sldId id="412" r:id="rId73"/>
    <p:sldId id="413" r:id="rId74"/>
    <p:sldId id="414" r:id="rId75"/>
    <p:sldId id="415" r:id="rId76"/>
    <p:sldId id="416" r:id="rId77"/>
    <p:sldId id="417" r:id="rId78"/>
    <p:sldId id="418" r:id="rId79"/>
    <p:sldId id="661" r:id="rId80"/>
    <p:sldId id="651" r:id="rId81"/>
    <p:sldId id="419" r:id="rId82"/>
    <p:sldId id="523" r:id="rId83"/>
    <p:sldId id="526" r:id="rId84"/>
    <p:sldId id="524" r:id="rId85"/>
    <p:sldId id="525" r:id="rId86"/>
    <p:sldId id="530" r:id="rId87"/>
    <p:sldId id="531" r:id="rId88"/>
    <p:sldId id="532" r:id="rId89"/>
    <p:sldId id="533" r:id="rId90"/>
    <p:sldId id="534" r:id="rId91"/>
    <p:sldId id="535" r:id="rId92"/>
    <p:sldId id="536" r:id="rId93"/>
    <p:sldId id="537" r:id="rId94"/>
    <p:sldId id="538" r:id="rId95"/>
    <p:sldId id="539" r:id="rId96"/>
    <p:sldId id="420" r:id="rId97"/>
    <p:sldId id="421" r:id="rId98"/>
    <p:sldId id="422" r:id="rId99"/>
    <p:sldId id="423" r:id="rId100"/>
    <p:sldId id="662" r:id="rId101"/>
    <p:sldId id="652" r:id="rId102"/>
    <p:sldId id="424" r:id="rId103"/>
    <p:sldId id="540" r:id="rId104"/>
    <p:sldId id="545" r:id="rId105"/>
    <p:sldId id="542" r:id="rId106"/>
    <p:sldId id="541" r:id="rId107"/>
    <p:sldId id="549" r:id="rId108"/>
    <p:sldId id="547" r:id="rId109"/>
    <p:sldId id="543" r:id="rId110"/>
    <p:sldId id="544" r:id="rId111"/>
    <p:sldId id="551" r:id="rId112"/>
    <p:sldId id="546" r:id="rId113"/>
    <p:sldId id="552" r:id="rId114"/>
    <p:sldId id="548" r:id="rId115"/>
    <p:sldId id="553" r:id="rId116"/>
    <p:sldId id="550" r:id="rId117"/>
    <p:sldId id="554" r:id="rId118"/>
    <p:sldId id="555" r:id="rId119"/>
    <p:sldId id="556" r:id="rId120"/>
    <p:sldId id="557" r:id="rId121"/>
    <p:sldId id="558" r:id="rId122"/>
    <p:sldId id="559" r:id="rId123"/>
    <p:sldId id="560" r:id="rId124"/>
    <p:sldId id="425" r:id="rId125"/>
    <p:sldId id="427" r:id="rId126"/>
    <p:sldId id="426" r:id="rId127"/>
    <p:sldId id="428" r:id="rId128"/>
    <p:sldId id="663" r:id="rId129"/>
    <p:sldId id="653" r:id="rId130"/>
    <p:sldId id="429" r:id="rId131"/>
    <p:sldId id="561" r:id="rId132"/>
    <p:sldId id="562" r:id="rId133"/>
    <p:sldId id="563" r:id="rId134"/>
    <p:sldId id="564" r:id="rId135"/>
    <p:sldId id="565" r:id="rId136"/>
    <p:sldId id="566" r:id="rId137"/>
    <p:sldId id="567" r:id="rId138"/>
    <p:sldId id="568" r:id="rId139"/>
    <p:sldId id="569" r:id="rId140"/>
    <p:sldId id="570" r:id="rId141"/>
    <p:sldId id="571" r:id="rId142"/>
    <p:sldId id="572" r:id="rId143"/>
    <p:sldId id="430" r:id="rId144"/>
    <p:sldId id="431" r:id="rId145"/>
    <p:sldId id="432" r:id="rId146"/>
    <p:sldId id="433" r:id="rId147"/>
    <p:sldId id="434" r:id="rId148"/>
    <p:sldId id="435" r:id="rId149"/>
    <p:sldId id="436" r:id="rId150"/>
    <p:sldId id="437" r:id="rId151"/>
    <p:sldId id="664" r:id="rId152"/>
    <p:sldId id="654" r:id="rId153"/>
    <p:sldId id="573" r:id="rId154"/>
    <p:sldId id="574" r:id="rId155"/>
    <p:sldId id="575" r:id="rId156"/>
    <p:sldId id="576" r:id="rId157"/>
    <p:sldId id="577" r:id="rId158"/>
    <p:sldId id="578" r:id="rId159"/>
    <p:sldId id="579" r:id="rId160"/>
    <p:sldId id="580" r:id="rId161"/>
    <p:sldId id="581" r:id="rId162"/>
    <p:sldId id="582" r:id="rId163"/>
    <p:sldId id="583" r:id="rId164"/>
    <p:sldId id="584" r:id="rId165"/>
    <p:sldId id="585" r:id="rId166"/>
    <p:sldId id="586" r:id="rId167"/>
    <p:sldId id="587" r:id="rId168"/>
    <p:sldId id="588" r:id="rId169"/>
    <p:sldId id="439" r:id="rId170"/>
    <p:sldId id="438" r:id="rId171"/>
    <p:sldId id="440" r:id="rId172"/>
    <p:sldId id="441" r:id="rId173"/>
    <p:sldId id="442" r:id="rId174"/>
    <p:sldId id="443" r:id="rId175"/>
    <p:sldId id="444" r:id="rId176"/>
    <p:sldId id="445" r:id="rId177"/>
    <p:sldId id="446" r:id="rId178"/>
    <p:sldId id="447" r:id="rId179"/>
    <p:sldId id="448" r:id="rId180"/>
    <p:sldId id="665" r:id="rId181"/>
    <p:sldId id="655" r:id="rId182"/>
    <p:sldId id="589" r:id="rId183"/>
    <p:sldId id="590" r:id="rId184"/>
    <p:sldId id="592" r:id="rId185"/>
    <p:sldId id="591" r:id="rId186"/>
    <p:sldId id="593" r:id="rId187"/>
    <p:sldId id="594" r:id="rId188"/>
    <p:sldId id="595" r:id="rId189"/>
    <p:sldId id="596" r:id="rId190"/>
    <p:sldId id="597" r:id="rId191"/>
    <p:sldId id="598" r:id="rId192"/>
    <p:sldId id="599" r:id="rId193"/>
    <p:sldId id="449" r:id="rId194"/>
    <p:sldId id="450" r:id="rId195"/>
    <p:sldId id="451" r:id="rId196"/>
    <p:sldId id="452" r:id="rId197"/>
    <p:sldId id="453" r:id="rId198"/>
    <p:sldId id="454" r:id="rId199"/>
    <p:sldId id="455" r:id="rId200"/>
    <p:sldId id="456" r:id="rId201"/>
    <p:sldId id="457" r:id="rId202"/>
    <p:sldId id="458" r:id="rId203"/>
    <p:sldId id="666" r:id="rId204"/>
    <p:sldId id="656" r:id="rId205"/>
    <p:sldId id="459" r:id="rId206"/>
    <p:sldId id="600" r:id="rId207"/>
    <p:sldId id="601" r:id="rId208"/>
    <p:sldId id="602" r:id="rId209"/>
    <p:sldId id="603" r:id="rId210"/>
    <p:sldId id="604" r:id="rId211"/>
    <p:sldId id="605" r:id="rId212"/>
    <p:sldId id="606" r:id="rId213"/>
    <p:sldId id="607" r:id="rId214"/>
    <p:sldId id="608" r:id="rId215"/>
    <p:sldId id="609" r:id="rId216"/>
    <p:sldId id="610" r:id="rId217"/>
    <p:sldId id="611" r:id="rId218"/>
    <p:sldId id="612" r:id="rId219"/>
    <p:sldId id="613" r:id="rId220"/>
    <p:sldId id="614" r:id="rId221"/>
    <p:sldId id="615" r:id="rId222"/>
    <p:sldId id="616" r:id="rId223"/>
    <p:sldId id="617" r:id="rId224"/>
    <p:sldId id="618" r:id="rId225"/>
    <p:sldId id="619" r:id="rId226"/>
    <p:sldId id="620" r:id="rId227"/>
    <p:sldId id="621" r:id="rId228"/>
    <p:sldId id="622" r:id="rId229"/>
    <p:sldId id="623" r:id="rId230"/>
    <p:sldId id="624" r:id="rId231"/>
    <p:sldId id="460" r:id="rId232"/>
    <p:sldId id="461" r:id="rId233"/>
    <p:sldId id="462" r:id="rId234"/>
    <p:sldId id="463" r:id="rId235"/>
    <p:sldId id="464" r:id="rId236"/>
    <p:sldId id="465" r:id="rId237"/>
    <p:sldId id="466" r:id="rId238"/>
    <p:sldId id="467" r:id="rId239"/>
    <p:sldId id="468" r:id="rId240"/>
    <p:sldId id="469" r:id="rId241"/>
    <p:sldId id="470" r:id="rId242"/>
    <p:sldId id="471" r:id="rId243"/>
    <p:sldId id="472" r:id="rId244"/>
    <p:sldId id="667" r:id="rId245"/>
    <p:sldId id="657" r:id="rId246"/>
    <p:sldId id="625" r:id="rId247"/>
    <p:sldId id="626" r:id="rId248"/>
    <p:sldId id="627" r:id="rId249"/>
    <p:sldId id="628" r:id="rId250"/>
    <p:sldId id="629" r:id="rId251"/>
    <p:sldId id="630" r:id="rId252"/>
    <p:sldId id="473" r:id="rId253"/>
    <p:sldId id="474" r:id="rId254"/>
    <p:sldId id="475" r:id="rId255"/>
    <p:sldId id="476" r:id="rId256"/>
    <p:sldId id="477" r:id="rId257"/>
    <p:sldId id="478" r:id="rId258"/>
    <p:sldId id="668" r:id="rId259"/>
    <p:sldId id="658" r:id="rId260"/>
    <p:sldId id="631" r:id="rId261"/>
    <p:sldId id="632" r:id="rId262"/>
    <p:sldId id="633" r:id="rId263"/>
    <p:sldId id="634" r:id="rId264"/>
    <p:sldId id="635" r:id="rId265"/>
    <p:sldId id="636" r:id="rId266"/>
    <p:sldId id="637" r:id="rId267"/>
    <p:sldId id="638" r:id="rId268"/>
    <p:sldId id="639" r:id="rId269"/>
    <p:sldId id="640" r:id="rId270"/>
    <p:sldId id="642" r:id="rId271"/>
    <p:sldId id="643" r:id="rId272"/>
    <p:sldId id="644" r:id="rId273"/>
    <p:sldId id="645" r:id="rId274"/>
    <p:sldId id="646" r:id="rId275"/>
    <p:sldId id="647" r:id="rId276"/>
    <p:sldId id="479" r:id="rId277"/>
    <p:sldId id="669" r:id="rId2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FF"/>
    <a:srgbClr val="FF0066"/>
    <a:srgbClr val="FF6600"/>
    <a:srgbClr val="07A16E"/>
    <a:srgbClr val="CC0066"/>
    <a:srgbClr val="026A98"/>
    <a:srgbClr val="FF9900"/>
    <a:srgbClr val="E9F456"/>
    <a:srgbClr val="E2F1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72" d="100"/>
          <a:sy n="72" d="100"/>
        </p:scale>
        <p:origin x="135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presProps" Target="presProp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281"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E59468-6416-44DF-AC82-813BAB9EEA8D}" type="datetimeFigureOut">
              <a:rPr lang="en-US" smtClean="0"/>
              <a:pPr/>
              <a:t>5/30/2019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E0902C-F840-42E6-9278-C199B5F2D077}"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a:t>
            </a:fld>
            <a:endParaRPr lang="en-US"/>
          </a:p>
        </p:txBody>
      </p:sp>
    </p:spTree>
    <p:extLst>
      <p:ext uri="{BB962C8B-B14F-4D97-AF65-F5344CB8AC3E}">
        <p14:creationId xmlns:p14="http://schemas.microsoft.com/office/powerpoint/2010/main" val="416346601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107</a:t>
            </a:fld>
            <a:endParaRPr lang="en-US"/>
          </a:p>
        </p:txBody>
      </p:sp>
    </p:spTree>
    <p:extLst>
      <p:ext uri="{BB962C8B-B14F-4D97-AF65-F5344CB8AC3E}">
        <p14:creationId xmlns:p14="http://schemas.microsoft.com/office/powerpoint/2010/main" val="14822741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108</a:t>
            </a:fld>
            <a:endParaRPr lang="en-US"/>
          </a:p>
        </p:txBody>
      </p:sp>
    </p:spTree>
    <p:extLst>
      <p:ext uri="{BB962C8B-B14F-4D97-AF65-F5344CB8AC3E}">
        <p14:creationId xmlns:p14="http://schemas.microsoft.com/office/powerpoint/2010/main" val="32339363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109</a:t>
            </a:fld>
            <a:endParaRPr lang="en-US"/>
          </a:p>
        </p:txBody>
      </p:sp>
    </p:spTree>
    <p:extLst>
      <p:ext uri="{BB962C8B-B14F-4D97-AF65-F5344CB8AC3E}">
        <p14:creationId xmlns:p14="http://schemas.microsoft.com/office/powerpoint/2010/main" val="416713342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110</a:t>
            </a:fld>
            <a:endParaRPr lang="en-US"/>
          </a:p>
        </p:txBody>
      </p:sp>
    </p:spTree>
    <p:extLst>
      <p:ext uri="{BB962C8B-B14F-4D97-AF65-F5344CB8AC3E}">
        <p14:creationId xmlns:p14="http://schemas.microsoft.com/office/powerpoint/2010/main" val="14300016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111</a:t>
            </a:fld>
            <a:endParaRPr lang="en-US"/>
          </a:p>
        </p:txBody>
      </p:sp>
    </p:spTree>
    <p:extLst>
      <p:ext uri="{BB962C8B-B14F-4D97-AF65-F5344CB8AC3E}">
        <p14:creationId xmlns:p14="http://schemas.microsoft.com/office/powerpoint/2010/main" val="351378162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112</a:t>
            </a:fld>
            <a:endParaRPr lang="en-US"/>
          </a:p>
        </p:txBody>
      </p:sp>
    </p:spTree>
    <p:extLst>
      <p:ext uri="{BB962C8B-B14F-4D97-AF65-F5344CB8AC3E}">
        <p14:creationId xmlns:p14="http://schemas.microsoft.com/office/powerpoint/2010/main" val="11042562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113</a:t>
            </a:fld>
            <a:endParaRPr lang="en-US"/>
          </a:p>
        </p:txBody>
      </p:sp>
    </p:spTree>
    <p:extLst>
      <p:ext uri="{BB962C8B-B14F-4D97-AF65-F5344CB8AC3E}">
        <p14:creationId xmlns:p14="http://schemas.microsoft.com/office/powerpoint/2010/main" val="12811124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114</a:t>
            </a:fld>
            <a:endParaRPr lang="en-US"/>
          </a:p>
        </p:txBody>
      </p:sp>
    </p:spTree>
    <p:extLst>
      <p:ext uri="{BB962C8B-B14F-4D97-AF65-F5344CB8AC3E}">
        <p14:creationId xmlns:p14="http://schemas.microsoft.com/office/powerpoint/2010/main" val="40051714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115</a:t>
            </a:fld>
            <a:endParaRPr lang="en-US"/>
          </a:p>
        </p:txBody>
      </p:sp>
    </p:spTree>
    <p:extLst>
      <p:ext uri="{BB962C8B-B14F-4D97-AF65-F5344CB8AC3E}">
        <p14:creationId xmlns:p14="http://schemas.microsoft.com/office/powerpoint/2010/main" val="322928113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116</a:t>
            </a:fld>
            <a:endParaRPr lang="en-US"/>
          </a:p>
        </p:txBody>
      </p:sp>
    </p:spTree>
    <p:extLst>
      <p:ext uri="{BB962C8B-B14F-4D97-AF65-F5344CB8AC3E}">
        <p14:creationId xmlns:p14="http://schemas.microsoft.com/office/powerpoint/2010/main" val="105936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12</a:t>
            </a:fld>
            <a:endParaRPr lang="en-US"/>
          </a:p>
        </p:txBody>
      </p:sp>
    </p:spTree>
    <p:extLst>
      <p:ext uri="{BB962C8B-B14F-4D97-AF65-F5344CB8AC3E}">
        <p14:creationId xmlns:p14="http://schemas.microsoft.com/office/powerpoint/2010/main" val="419319304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117</a:t>
            </a:fld>
            <a:endParaRPr lang="en-US"/>
          </a:p>
        </p:txBody>
      </p:sp>
    </p:spTree>
    <p:extLst>
      <p:ext uri="{BB962C8B-B14F-4D97-AF65-F5344CB8AC3E}">
        <p14:creationId xmlns:p14="http://schemas.microsoft.com/office/powerpoint/2010/main" val="111310969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118</a:t>
            </a:fld>
            <a:endParaRPr lang="en-US"/>
          </a:p>
        </p:txBody>
      </p:sp>
    </p:spTree>
    <p:extLst>
      <p:ext uri="{BB962C8B-B14F-4D97-AF65-F5344CB8AC3E}">
        <p14:creationId xmlns:p14="http://schemas.microsoft.com/office/powerpoint/2010/main" val="189529381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119</a:t>
            </a:fld>
            <a:endParaRPr lang="en-US"/>
          </a:p>
        </p:txBody>
      </p:sp>
    </p:spTree>
    <p:extLst>
      <p:ext uri="{BB962C8B-B14F-4D97-AF65-F5344CB8AC3E}">
        <p14:creationId xmlns:p14="http://schemas.microsoft.com/office/powerpoint/2010/main" val="9495143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120</a:t>
            </a:fld>
            <a:endParaRPr lang="en-US"/>
          </a:p>
        </p:txBody>
      </p:sp>
    </p:spTree>
    <p:extLst>
      <p:ext uri="{BB962C8B-B14F-4D97-AF65-F5344CB8AC3E}">
        <p14:creationId xmlns:p14="http://schemas.microsoft.com/office/powerpoint/2010/main" val="212051652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121</a:t>
            </a:fld>
            <a:endParaRPr lang="en-US"/>
          </a:p>
        </p:txBody>
      </p:sp>
    </p:spTree>
    <p:extLst>
      <p:ext uri="{BB962C8B-B14F-4D97-AF65-F5344CB8AC3E}">
        <p14:creationId xmlns:p14="http://schemas.microsoft.com/office/powerpoint/2010/main" val="161341095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122</a:t>
            </a:fld>
            <a:endParaRPr lang="en-US"/>
          </a:p>
        </p:txBody>
      </p:sp>
    </p:spTree>
    <p:extLst>
      <p:ext uri="{BB962C8B-B14F-4D97-AF65-F5344CB8AC3E}">
        <p14:creationId xmlns:p14="http://schemas.microsoft.com/office/powerpoint/2010/main" val="341413846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123</a:t>
            </a:fld>
            <a:endParaRPr lang="en-US"/>
          </a:p>
        </p:txBody>
      </p:sp>
    </p:spTree>
    <p:extLst>
      <p:ext uri="{BB962C8B-B14F-4D97-AF65-F5344CB8AC3E}">
        <p14:creationId xmlns:p14="http://schemas.microsoft.com/office/powerpoint/2010/main" val="229539712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124</a:t>
            </a:fld>
            <a:endParaRPr lang="en-US" dirty="0"/>
          </a:p>
        </p:txBody>
      </p:sp>
    </p:spTree>
    <p:extLst>
      <p:ext uri="{BB962C8B-B14F-4D97-AF65-F5344CB8AC3E}">
        <p14:creationId xmlns:p14="http://schemas.microsoft.com/office/powerpoint/2010/main" val="372423450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125</a:t>
            </a:fld>
            <a:endParaRPr lang="en-US" dirty="0"/>
          </a:p>
        </p:txBody>
      </p:sp>
    </p:spTree>
    <p:extLst>
      <p:ext uri="{BB962C8B-B14F-4D97-AF65-F5344CB8AC3E}">
        <p14:creationId xmlns:p14="http://schemas.microsoft.com/office/powerpoint/2010/main" val="342728097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126</a:t>
            </a:fld>
            <a:endParaRPr lang="en-US" dirty="0"/>
          </a:p>
        </p:txBody>
      </p:sp>
    </p:spTree>
    <p:extLst>
      <p:ext uri="{BB962C8B-B14F-4D97-AF65-F5344CB8AC3E}">
        <p14:creationId xmlns:p14="http://schemas.microsoft.com/office/powerpoint/2010/main" val="3895715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a:t>
            </a:fld>
            <a:endParaRPr lang="en-US"/>
          </a:p>
        </p:txBody>
      </p:sp>
    </p:spTree>
    <p:extLst>
      <p:ext uri="{BB962C8B-B14F-4D97-AF65-F5344CB8AC3E}">
        <p14:creationId xmlns:p14="http://schemas.microsoft.com/office/powerpoint/2010/main" val="2981386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127</a:t>
            </a:fld>
            <a:endParaRPr lang="en-US" dirty="0"/>
          </a:p>
        </p:txBody>
      </p:sp>
    </p:spTree>
    <p:extLst>
      <p:ext uri="{BB962C8B-B14F-4D97-AF65-F5344CB8AC3E}">
        <p14:creationId xmlns:p14="http://schemas.microsoft.com/office/powerpoint/2010/main" val="146058059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130</a:t>
            </a:fld>
            <a:endParaRPr lang="en-US" dirty="0"/>
          </a:p>
        </p:txBody>
      </p:sp>
    </p:spTree>
    <p:extLst>
      <p:ext uri="{BB962C8B-B14F-4D97-AF65-F5344CB8AC3E}">
        <p14:creationId xmlns:p14="http://schemas.microsoft.com/office/powerpoint/2010/main" val="412076098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131</a:t>
            </a:fld>
            <a:endParaRPr lang="en-US"/>
          </a:p>
        </p:txBody>
      </p:sp>
    </p:spTree>
    <p:extLst>
      <p:ext uri="{BB962C8B-B14F-4D97-AF65-F5344CB8AC3E}">
        <p14:creationId xmlns:p14="http://schemas.microsoft.com/office/powerpoint/2010/main" val="43543053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132</a:t>
            </a:fld>
            <a:endParaRPr lang="en-US"/>
          </a:p>
        </p:txBody>
      </p:sp>
    </p:spTree>
    <p:extLst>
      <p:ext uri="{BB962C8B-B14F-4D97-AF65-F5344CB8AC3E}">
        <p14:creationId xmlns:p14="http://schemas.microsoft.com/office/powerpoint/2010/main" val="233895713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133</a:t>
            </a:fld>
            <a:endParaRPr lang="en-US"/>
          </a:p>
        </p:txBody>
      </p:sp>
    </p:spTree>
    <p:extLst>
      <p:ext uri="{BB962C8B-B14F-4D97-AF65-F5344CB8AC3E}">
        <p14:creationId xmlns:p14="http://schemas.microsoft.com/office/powerpoint/2010/main" val="349997459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134</a:t>
            </a:fld>
            <a:endParaRPr lang="en-US"/>
          </a:p>
        </p:txBody>
      </p:sp>
    </p:spTree>
    <p:extLst>
      <p:ext uri="{BB962C8B-B14F-4D97-AF65-F5344CB8AC3E}">
        <p14:creationId xmlns:p14="http://schemas.microsoft.com/office/powerpoint/2010/main" val="415754065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135</a:t>
            </a:fld>
            <a:endParaRPr lang="en-US"/>
          </a:p>
        </p:txBody>
      </p:sp>
    </p:spTree>
    <p:extLst>
      <p:ext uri="{BB962C8B-B14F-4D97-AF65-F5344CB8AC3E}">
        <p14:creationId xmlns:p14="http://schemas.microsoft.com/office/powerpoint/2010/main" val="364091213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136</a:t>
            </a:fld>
            <a:endParaRPr lang="en-US"/>
          </a:p>
        </p:txBody>
      </p:sp>
    </p:spTree>
    <p:extLst>
      <p:ext uri="{BB962C8B-B14F-4D97-AF65-F5344CB8AC3E}">
        <p14:creationId xmlns:p14="http://schemas.microsoft.com/office/powerpoint/2010/main" val="322915578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137</a:t>
            </a:fld>
            <a:endParaRPr lang="en-US"/>
          </a:p>
        </p:txBody>
      </p:sp>
    </p:spTree>
    <p:extLst>
      <p:ext uri="{BB962C8B-B14F-4D97-AF65-F5344CB8AC3E}">
        <p14:creationId xmlns:p14="http://schemas.microsoft.com/office/powerpoint/2010/main" val="361270308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138</a:t>
            </a:fld>
            <a:endParaRPr lang="en-US"/>
          </a:p>
        </p:txBody>
      </p:sp>
    </p:spTree>
    <p:extLst>
      <p:ext uri="{BB962C8B-B14F-4D97-AF65-F5344CB8AC3E}">
        <p14:creationId xmlns:p14="http://schemas.microsoft.com/office/powerpoint/2010/main" val="102496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a:t>
            </a:fld>
            <a:endParaRPr lang="en-US"/>
          </a:p>
        </p:txBody>
      </p:sp>
    </p:spTree>
    <p:extLst>
      <p:ext uri="{BB962C8B-B14F-4D97-AF65-F5344CB8AC3E}">
        <p14:creationId xmlns:p14="http://schemas.microsoft.com/office/powerpoint/2010/main" val="369731973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139</a:t>
            </a:fld>
            <a:endParaRPr lang="en-US"/>
          </a:p>
        </p:txBody>
      </p:sp>
    </p:spTree>
    <p:extLst>
      <p:ext uri="{BB962C8B-B14F-4D97-AF65-F5344CB8AC3E}">
        <p14:creationId xmlns:p14="http://schemas.microsoft.com/office/powerpoint/2010/main" val="400286509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140</a:t>
            </a:fld>
            <a:endParaRPr lang="en-US"/>
          </a:p>
        </p:txBody>
      </p:sp>
    </p:spTree>
    <p:extLst>
      <p:ext uri="{BB962C8B-B14F-4D97-AF65-F5344CB8AC3E}">
        <p14:creationId xmlns:p14="http://schemas.microsoft.com/office/powerpoint/2010/main" val="268770035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141</a:t>
            </a:fld>
            <a:endParaRPr lang="en-US"/>
          </a:p>
        </p:txBody>
      </p:sp>
    </p:spTree>
    <p:extLst>
      <p:ext uri="{BB962C8B-B14F-4D97-AF65-F5344CB8AC3E}">
        <p14:creationId xmlns:p14="http://schemas.microsoft.com/office/powerpoint/2010/main" val="113052469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142</a:t>
            </a:fld>
            <a:endParaRPr lang="en-US"/>
          </a:p>
        </p:txBody>
      </p:sp>
    </p:spTree>
    <p:extLst>
      <p:ext uri="{BB962C8B-B14F-4D97-AF65-F5344CB8AC3E}">
        <p14:creationId xmlns:p14="http://schemas.microsoft.com/office/powerpoint/2010/main" val="395130507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143</a:t>
            </a:fld>
            <a:endParaRPr lang="en-US" dirty="0"/>
          </a:p>
        </p:txBody>
      </p:sp>
    </p:spTree>
    <p:extLst>
      <p:ext uri="{BB962C8B-B14F-4D97-AF65-F5344CB8AC3E}">
        <p14:creationId xmlns:p14="http://schemas.microsoft.com/office/powerpoint/2010/main" val="309793758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144</a:t>
            </a:fld>
            <a:endParaRPr lang="en-US" dirty="0"/>
          </a:p>
        </p:txBody>
      </p:sp>
    </p:spTree>
    <p:extLst>
      <p:ext uri="{BB962C8B-B14F-4D97-AF65-F5344CB8AC3E}">
        <p14:creationId xmlns:p14="http://schemas.microsoft.com/office/powerpoint/2010/main" val="202175433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145</a:t>
            </a:fld>
            <a:endParaRPr lang="en-US" dirty="0"/>
          </a:p>
        </p:txBody>
      </p:sp>
    </p:spTree>
    <p:extLst>
      <p:ext uri="{BB962C8B-B14F-4D97-AF65-F5344CB8AC3E}">
        <p14:creationId xmlns:p14="http://schemas.microsoft.com/office/powerpoint/2010/main" val="332818723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146</a:t>
            </a:fld>
            <a:endParaRPr lang="en-US" dirty="0"/>
          </a:p>
        </p:txBody>
      </p:sp>
    </p:spTree>
    <p:extLst>
      <p:ext uri="{BB962C8B-B14F-4D97-AF65-F5344CB8AC3E}">
        <p14:creationId xmlns:p14="http://schemas.microsoft.com/office/powerpoint/2010/main" val="207939495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147</a:t>
            </a:fld>
            <a:endParaRPr lang="en-US" dirty="0"/>
          </a:p>
        </p:txBody>
      </p:sp>
    </p:spTree>
    <p:extLst>
      <p:ext uri="{BB962C8B-B14F-4D97-AF65-F5344CB8AC3E}">
        <p14:creationId xmlns:p14="http://schemas.microsoft.com/office/powerpoint/2010/main" val="225917261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148</a:t>
            </a:fld>
            <a:endParaRPr lang="en-US" dirty="0"/>
          </a:p>
        </p:txBody>
      </p:sp>
    </p:spTree>
    <p:extLst>
      <p:ext uri="{BB962C8B-B14F-4D97-AF65-F5344CB8AC3E}">
        <p14:creationId xmlns:p14="http://schemas.microsoft.com/office/powerpoint/2010/main" val="959721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15</a:t>
            </a:fld>
            <a:endParaRPr lang="en-US"/>
          </a:p>
        </p:txBody>
      </p:sp>
    </p:spTree>
    <p:extLst>
      <p:ext uri="{BB962C8B-B14F-4D97-AF65-F5344CB8AC3E}">
        <p14:creationId xmlns:p14="http://schemas.microsoft.com/office/powerpoint/2010/main" val="30602500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149</a:t>
            </a:fld>
            <a:endParaRPr lang="en-US" dirty="0"/>
          </a:p>
        </p:txBody>
      </p:sp>
    </p:spTree>
    <p:extLst>
      <p:ext uri="{BB962C8B-B14F-4D97-AF65-F5344CB8AC3E}">
        <p14:creationId xmlns:p14="http://schemas.microsoft.com/office/powerpoint/2010/main" val="305273312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150</a:t>
            </a:fld>
            <a:endParaRPr lang="en-US" dirty="0"/>
          </a:p>
        </p:txBody>
      </p:sp>
    </p:spTree>
    <p:extLst>
      <p:ext uri="{BB962C8B-B14F-4D97-AF65-F5344CB8AC3E}">
        <p14:creationId xmlns:p14="http://schemas.microsoft.com/office/powerpoint/2010/main" val="400439943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153</a:t>
            </a:fld>
            <a:endParaRPr lang="en-US"/>
          </a:p>
        </p:txBody>
      </p:sp>
    </p:spTree>
    <p:extLst>
      <p:ext uri="{BB962C8B-B14F-4D97-AF65-F5344CB8AC3E}">
        <p14:creationId xmlns:p14="http://schemas.microsoft.com/office/powerpoint/2010/main" val="65364362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154</a:t>
            </a:fld>
            <a:endParaRPr lang="en-US"/>
          </a:p>
        </p:txBody>
      </p:sp>
    </p:spTree>
    <p:extLst>
      <p:ext uri="{BB962C8B-B14F-4D97-AF65-F5344CB8AC3E}">
        <p14:creationId xmlns:p14="http://schemas.microsoft.com/office/powerpoint/2010/main" val="81828794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155</a:t>
            </a:fld>
            <a:endParaRPr lang="en-US"/>
          </a:p>
        </p:txBody>
      </p:sp>
    </p:spTree>
    <p:extLst>
      <p:ext uri="{BB962C8B-B14F-4D97-AF65-F5344CB8AC3E}">
        <p14:creationId xmlns:p14="http://schemas.microsoft.com/office/powerpoint/2010/main" val="101404500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156</a:t>
            </a:fld>
            <a:endParaRPr lang="en-US"/>
          </a:p>
        </p:txBody>
      </p:sp>
    </p:spTree>
    <p:extLst>
      <p:ext uri="{BB962C8B-B14F-4D97-AF65-F5344CB8AC3E}">
        <p14:creationId xmlns:p14="http://schemas.microsoft.com/office/powerpoint/2010/main" val="182431962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157</a:t>
            </a:fld>
            <a:endParaRPr lang="en-US"/>
          </a:p>
        </p:txBody>
      </p:sp>
    </p:spTree>
    <p:extLst>
      <p:ext uri="{BB962C8B-B14F-4D97-AF65-F5344CB8AC3E}">
        <p14:creationId xmlns:p14="http://schemas.microsoft.com/office/powerpoint/2010/main" val="233534358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158</a:t>
            </a:fld>
            <a:endParaRPr lang="en-US"/>
          </a:p>
        </p:txBody>
      </p:sp>
    </p:spTree>
    <p:extLst>
      <p:ext uri="{BB962C8B-B14F-4D97-AF65-F5344CB8AC3E}">
        <p14:creationId xmlns:p14="http://schemas.microsoft.com/office/powerpoint/2010/main" val="139441564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159</a:t>
            </a:fld>
            <a:endParaRPr lang="en-US"/>
          </a:p>
        </p:txBody>
      </p:sp>
    </p:spTree>
    <p:extLst>
      <p:ext uri="{BB962C8B-B14F-4D97-AF65-F5344CB8AC3E}">
        <p14:creationId xmlns:p14="http://schemas.microsoft.com/office/powerpoint/2010/main" val="323565440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160</a:t>
            </a:fld>
            <a:endParaRPr lang="en-US"/>
          </a:p>
        </p:txBody>
      </p:sp>
    </p:spTree>
    <p:extLst>
      <p:ext uri="{BB962C8B-B14F-4D97-AF65-F5344CB8AC3E}">
        <p14:creationId xmlns:p14="http://schemas.microsoft.com/office/powerpoint/2010/main" val="1662076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16</a:t>
            </a:fld>
            <a:endParaRPr lang="en-US"/>
          </a:p>
        </p:txBody>
      </p:sp>
    </p:spTree>
    <p:extLst>
      <p:ext uri="{BB962C8B-B14F-4D97-AF65-F5344CB8AC3E}">
        <p14:creationId xmlns:p14="http://schemas.microsoft.com/office/powerpoint/2010/main" val="22632322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161</a:t>
            </a:fld>
            <a:endParaRPr lang="en-US"/>
          </a:p>
        </p:txBody>
      </p:sp>
    </p:spTree>
    <p:extLst>
      <p:ext uri="{BB962C8B-B14F-4D97-AF65-F5344CB8AC3E}">
        <p14:creationId xmlns:p14="http://schemas.microsoft.com/office/powerpoint/2010/main" val="176247208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162</a:t>
            </a:fld>
            <a:endParaRPr lang="en-US"/>
          </a:p>
        </p:txBody>
      </p:sp>
    </p:spTree>
    <p:extLst>
      <p:ext uri="{BB962C8B-B14F-4D97-AF65-F5344CB8AC3E}">
        <p14:creationId xmlns:p14="http://schemas.microsoft.com/office/powerpoint/2010/main" val="210218547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163</a:t>
            </a:fld>
            <a:endParaRPr lang="en-US"/>
          </a:p>
        </p:txBody>
      </p:sp>
    </p:spTree>
    <p:extLst>
      <p:ext uri="{BB962C8B-B14F-4D97-AF65-F5344CB8AC3E}">
        <p14:creationId xmlns:p14="http://schemas.microsoft.com/office/powerpoint/2010/main" val="371201514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164</a:t>
            </a:fld>
            <a:endParaRPr lang="en-US"/>
          </a:p>
        </p:txBody>
      </p:sp>
    </p:spTree>
    <p:extLst>
      <p:ext uri="{BB962C8B-B14F-4D97-AF65-F5344CB8AC3E}">
        <p14:creationId xmlns:p14="http://schemas.microsoft.com/office/powerpoint/2010/main" val="109541620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165</a:t>
            </a:fld>
            <a:endParaRPr lang="en-US"/>
          </a:p>
        </p:txBody>
      </p:sp>
    </p:spTree>
    <p:extLst>
      <p:ext uri="{BB962C8B-B14F-4D97-AF65-F5344CB8AC3E}">
        <p14:creationId xmlns:p14="http://schemas.microsoft.com/office/powerpoint/2010/main" val="119666641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166</a:t>
            </a:fld>
            <a:endParaRPr lang="en-US"/>
          </a:p>
        </p:txBody>
      </p:sp>
    </p:spTree>
    <p:extLst>
      <p:ext uri="{BB962C8B-B14F-4D97-AF65-F5344CB8AC3E}">
        <p14:creationId xmlns:p14="http://schemas.microsoft.com/office/powerpoint/2010/main" val="174932468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167</a:t>
            </a:fld>
            <a:endParaRPr lang="en-US"/>
          </a:p>
        </p:txBody>
      </p:sp>
    </p:spTree>
    <p:extLst>
      <p:ext uri="{BB962C8B-B14F-4D97-AF65-F5344CB8AC3E}">
        <p14:creationId xmlns:p14="http://schemas.microsoft.com/office/powerpoint/2010/main" val="198916189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168</a:t>
            </a:fld>
            <a:endParaRPr lang="en-US"/>
          </a:p>
        </p:txBody>
      </p:sp>
    </p:spTree>
    <p:extLst>
      <p:ext uri="{BB962C8B-B14F-4D97-AF65-F5344CB8AC3E}">
        <p14:creationId xmlns:p14="http://schemas.microsoft.com/office/powerpoint/2010/main" val="409861018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169</a:t>
            </a:fld>
            <a:endParaRPr lang="en-US" dirty="0"/>
          </a:p>
        </p:txBody>
      </p:sp>
    </p:spTree>
    <p:extLst>
      <p:ext uri="{BB962C8B-B14F-4D97-AF65-F5344CB8AC3E}">
        <p14:creationId xmlns:p14="http://schemas.microsoft.com/office/powerpoint/2010/main" val="246976409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170</a:t>
            </a:fld>
            <a:endParaRPr lang="en-US" dirty="0"/>
          </a:p>
        </p:txBody>
      </p:sp>
    </p:spTree>
    <p:extLst>
      <p:ext uri="{BB962C8B-B14F-4D97-AF65-F5344CB8AC3E}">
        <p14:creationId xmlns:p14="http://schemas.microsoft.com/office/powerpoint/2010/main" val="1004120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a:t>
            </a:fld>
            <a:endParaRPr lang="en-US"/>
          </a:p>
        </p:txBody>
      </p:sp>
    </p:spTree>
    <p:extLst>
      <p:ext uri="{BB962C8B-B14F-4D97-AF65-F5344CB8AC3E}">
        <p14:creationId xmlns:p14="http://schemas.microsoft.com/office/powerpoint/2010/main" val="310575493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171</a:t>
            </a:fld>
            <a:endParaRPr lang="en-US" dirty="0"/>
          </a:p>
        </p:txBody>
      </p:sp>
    </p:spTree>
    <p:extLst>
      <p:ext uri="{BB962C8B-B14F-4D97-AF65-F5344CB8AC3E}">
        <p14:creationId xmlns:p14="http://schemas.microsoft.com/office/powerpoint/2010/main" val="161112413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172</a:t>
            </a:fld>
            <a:endParaRPr lang="en-US" dirty="0"/>
          </a:p>
        </p:txBody>
      </p:sp>
    </p:spTree>
    <p:extLst>
      <p:ext uri="{BB962C8B-B14F-4D97-AF65-F5344CB8AC3E}">
        <p14:creationId xmlns:p14="http://schemas.microsoft.com/office/powerpoint/2010/main" val="406664640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173</a:t>
            </a:fld>
            <a:endParaRPr lang="en-US" dirty="0"/>
          </a:p>
        </p:txBody>
      </p:sp>
    </p:spTree>
    <p:extLst>
      <p:ext uri="{BB962C8B-B14F-4D97-AF65-F5344CB8AC3E}">
        <p14:creationId xmlns:p14="http://schemas.microsoft.com/office/powerpoint/2010/main" val="331811573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174</a:t>
            </a:fld>
            <a:endParaRPr lang="en-US" dirty="0"/>
          </a:p>
        </p:txBody>
      </p:sp>
    </p:spTree>
    <p:extLst>
      <p:ext uri="{BB962C8B-B14F-4D97-AF65-F5344CB8AC3E}">
        <p14:creationId xmlns:p14="http://schemas.microsoft.com/office/powerpoint/2010/main" val="159005858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175</a:t>
            </a:fld>
            <a:endParaRPr lang="en-US" dirty="0"/>
          </a:p>
        </p:txBody>
      </p:sp>
    </p:spTree>
    <p:extLst>
      <p:ext uri="{BB962C8B-B14F-4D97-AF65-F5344CB8AC3E}">
        <p14:creationId xmlns:p14="http://schemas.microsoft.com/office/powerpoint/2010/main" val="181246199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176</a:t>
            </a:fld>
            <a:endParaRPr lang="en-US" dirty="0"/>
          </a:p>
        </p:txBody>
      </p:sp>
    </p:spTree>
    <p:extLst>
      <p:ext uri="{BB962C8B-B14F-4D97-AF65-F5344CB8AC3E}">
        <p14:creationId xmlns:p14="http://schemas.microsoft.com/office/powerpoint/2010/main" val="149822355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177</a:t>
            </a:fld>
            <a:endParaRPr lang="en-US" dirty="0"/>
          </a:p>
        </p:txBody>
      </p:sp>
    </p:spTree>
    <p:extLst>
      <p:ext uri="{BB962C8B-B14F-4D97-AF65-F5344CB8AC3E}">
        <p14:creationId xmlns:p14="http://schemas.microsoft.com/office/powerpoint/2010/main" val="363553941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178</a:t>
            </a:fld>
            <a:endParaRPr lang="en-US" dirty="0"/>
          </a:p>
        </p:txBody>
      </p:sp>
    </p:spTree>
    <p:extLst>
      <p:ext uri="{BB962C8B-B14F-4D97-AF65-F5344CB8AC3E}">
        <p14:creationId xmlns:p14="http://schemas.microsoft.com/office/powerpoint/2010/main" val="101375195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179</a:t>
            </a:fld>
            <a:endParaRPr lang="en-US" dirty="0"/>
          </a:p>
        </p:txBody>
      </p:sp>
    </p:spTree>
    <p:extLst>
      <p:ext uri="{BB962C8B-B14F-4D97-AF65-F5344CB8AC3E}">
        <p14:creationId xmlns:p14="http://schemas.microsoft.com/office/powerpoint/2010/main" val="355919821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182</a:t>
            </a:fld>
            <a:endParaRPr lang="en-US"/>
          </a:p>
        </p:txBody>
      </p:sp>
    </p:spTree>
    <p:extLst>
      <p:ext uri="{BB962C8B-B14F-4D97-AF65-F5344CB8AC3E}">
        <p14:creationId xmlns:p14="http://schemas.microsoft.com/office/powerpoint/2010/main" val="1524652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18</a:t>
            </a:fld>
            <a:endParaRPr lang="en-US"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183</a:t>
            </a:fld>
            <a:endParaRPr lang="en-US"/>
          </a:p>
        </p:txBody>
      </p:sp>
    </p:spTree>
    <p:extLst>
      <p:ext uri="{BB962C8B-B14F-4D97-AF65-F5344CB8AC3E}">
        <p14:creationId xmlns:p14="http://schemas.microsoft.com/office/powerpoint/2010/main" val="387189472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184</a:t>
            </a:fld>
            <a:endParaRPr lang="en-US"/>
          </a:p>
        </p:txBody>
      </p:sp>
    </p:spTree>
    <p:extLst>
      <p:ext uri="{BB962C8B-B14F-4D97-AF65-F5344CB8AC3E}">
        <p14:creationId xmlns:p14="http://schemas.microsoft.com/office/powerpoint/2010/main" val="5230457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185</a:t>
            </a:fld>
            <a:endParaRPr lang="en-US"/>
          </a:p>
        </p:txBody>
      </p:sp>
    </p:spTree>
    <p:extLst>
      <p:ext uri="{BB962C8B-B14F-4D97-AF65-F5344CB8AC3E}">
        <p14:creationId xmlns:p14="http://schemas.microsoft.com/office/powerpoint/2010/main" val="387352199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186</a:t>
            </a:fld>
            <a:endParaRPr lang="en-US"/>
          </a:p>
        </p:txBody>
      </p:sp>
    </p:spTree>
    <p:extLst>
      <p:ext uri="{BB962C8B-B14F-4D97-AF65-F5344CB8AC3E}">
        <p14:creationId xmlns:p14="http://schemas.microsoft.com/office/powerpoint/2010/main" val="115644713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187</a:t>
            </a:fld>
            <a:endParaRPr lang="en-US"/>
          </a:p>
        </p:txBody>
      </p:sp>
    </p:spTree>
    <p:extLst>
      <p:ext uri="{BB962C8B-B14F-4D97-AF65-F5344CB8AC3E}">
        <p14:creationId xmlns:p14="http://schemas.microsoft.com/office/powerpoint/2010/main" val="285418071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188</a:t>
            </a:fld>
            <a:endParaRPr lang="en-US"/>
          </a:p>
        </p:txBody>
      </p:sp>
    </p:spTree>
    <p:extLst>
      <p:ext uri="{BB962C8B-B14F-4D97-AF65-F5344CB8AC3E}">
        <p14:creationId xmlns:p14="http://schemas.microsoft.com/office/powerpoint/2010/main" val="359600460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189</a:t>
            </a:fld>
            <a:endParaRPr lang="en-US"/>
          </a:p>
        </p:txBody>
      </p:sp>
    </p:spTree>
    <p:extLst>
      <p:ext uri="{BB962C8B-B14F-4D97-AF65-F5344CB8AC3E}">
        <p14:creationId xmlns:p14="http://schemas.microsoft.com/office/powerpoint/2010/main" val="427857938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190</a:t>
            </a:fld>
            <a:endParaRPr lang="en-US"/>
          </a:p>
        </p:txBody>
      </p:sp>
    </p:spTree>
    <p:extLst>
      <p:ext uri="{BB962C8B-B14F-4D97-AF65-F5344CB8AC3E}">
        <p14:creationId xmlns:p14="http://schemas.microsoft.com/office/powerpoint/2010/main" val="242712677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191</a:t>
            </a:fld>
            <a:endParaRPr lang="en-US"/>
          </a:p>
        </p:txBody>
      </p:sp>
    </p:spTree>
    <p:extLst>
      <p:ext uri="{BB962C8B-B14F-4D97-AF65-F5344CB8AC3E}">
        <p14:creationId xmlns:p14="http://schemas.microsoft.com/office/powerpoint/2010/main" val="159630102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192</a:t>
            </a:fld>
            <a:endParaRPr lang="en-US"/>
          </a:p>
        </p:txBody>
      </p:sp>
    </p:spTree>
    <p:extLst>
      <p:ext uri="{BB962C8B-B14F-4D97-AF65-F5344CB8AC3E}">
        <p14:creationId xmlns:p14="http://schemas.microsoft.com/office/powerpoint/2010/main" val="131789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a:t>
            </a:fld>
            <a:endParaRPr lang="en-US"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193</a:t>
            </a:fld>
            <a:endParaRPr lang="en-US" dirty="0"/>
          </a:p>
        </p:txBody>
      </p:sp>
    </p:spTree>
    <p:extLst>
      <p:ext uri="{BB962C8B-B14F-4D97-AF65-F5344CB8AC3E}">
        <p14:creationId xmlns:p14="http://schemas.microsoft.com/office/powerpoint/2010/main" val="125546544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194</a:t>
            </a:fld>
            <a:endParaRPr lang="en-US" dirty="0"/>
          </a:p>
        </p:txBody>
      </p:sp>
    </p:spTree>
    <p:extLst>
      <p:ext uri="{BB962C8B-B14F-4D97-AF65-F5344CB8AC3E}">
        <p14:creationId xmlns:p14="http://schemas.microsoft.com/office/powerpoint/2010/main" val="311257727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195</a:t>
            </a:fld>
            <a:endParaRPr lang="en-US" dirty="0"/>
          </a:p>
        </p:txBody>
      </p:sp>
    </p:spTree>
    <p:extLst>
      <p:ext uri="{BB962C8B-B14F-4D97-AF65-F5344CB8AC3E}">
        <p14:creationId xmlns:p14="http://schemas.microsoft.com/office/powerpoint/2010/main" val="264985464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196</a:t>
            </a:fld>
            <a:endParaRPr lang="en-US" dirty="0"/>
          </a:p>
        </p:txBody>
      </p:sp>
    </p:spTree>
    <p:extLst>
      <p:ext uri="{BB962C8B-B14F-4D97-AF65-F5344CB8AC3E}">
        <p14:creationId xmlns:p14="http://schemas.microsoft.com/office/powerpoint/2010/main" val="207511793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197</a:t>
            </a:fld>
            <a:endParaRPr lang="en-US" dirty="0"/>
          </a:p>
        </p:txBody>
      </p:sp>
    </p:spTree>
    <p:extLst>
      <p:ext uri="{BB962C8B-B14F-4D97-AF65-F5344CB8AC3E}">
        <p14:creationId xmlns:p14="http://schemas.microsoft.com/office/powerpoint/2010/main" val="170951138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198</a:t>
            </a:fld>
            <a:endParaRPr lang="en-US" dirty="0"/>
          </a:p>
        </p:txBody>
      </p:sp>
    </p:spTree>
    <p:extLst>
      <p:ext uri="{BB962C8B-B14F-4D97-AF65-F5344CB8AC3E}">
        <p14:creationId xmlns:p14="http://schemas.microsoft.com/office/powerpoint/2010/main" val="397179424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199</a:t>
            </a:fld>
            <a:endParaRPr lang="en-US" dirty="0"/>
          </a:p>
        </p:txBody>
      </p:sp>
    </p:spTree>
    <p:extLst>
      <p:ext uri="{BB962C8B-B14F-4D97-AF65-F5344CB8AC3E}">
        <p14:creationId xmlns:p14="http://schemas.microsoft.com/office/powerpoint/2010/main" val="71279112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200</a:t>
            </a:fld>
            <a:endParaRPr lang="en-US" dirty="0"/>
          </a:p>
        </p:txBody>
      </p:sp>
    </p:spTree>
    <p:extLst>
      <p:ext uri="{BB962C8B-B14F-4D97-AF65-F5344CB8AC3E}">
        <p14:creationId xmlns:p14="http://schemas.microsoft.com/office/powerpoint/2010/main" val="272192473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201</a:t>
            </a:fld>
            <a:endParaRPr lang="en-US" dirty="0"/>
          </a:p>
        </p:txBody>
      </p:sp>
    </p:spTree>
    <p:extLst>
      <p:ext uri="{BB962C8B-B14F-4D97-AF65-F5344CB8AC3E}">
        <p14:creationId xmlns:p14="http://schemas.microsoft.com/office/powerpoint/2010/main" val="225703953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202</a:t>
            </a:fld>
            <a:endParaRPr lang="en-US" dirty="0"/>
          </a:p>
        </p:txBody>
      </p:sp>
    </p:spTree>
    <p:extLst>
      <p:ext uri="{BB962C8B-B14F-4D97-AF65-F5344CB8AC3E}">
        <p14:creationId xmlns:p14="http://schemas.microsoft.com/office/powerpoint/2010/main" val="973334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20</a:t>
            </a:fld>
            <a:endParaRPr lang="en-US" dirty="0"/>
          </a:p>
        </p:txBody>
      </p:sp>
    </p:spTree>
    <p:extLst>
      <p:ext uri="{BB962C8B-B14F-4D97-AF65-F5344CB8AC3E}">
        <p14:creationId xmlns:p14="http://schemas.microsoft.com/office/powerpoint/2010/main" val="416503719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205</a:t>
            </a:fld>
            <a:endParaRPr lang="en-US" dirty="0"/>
          </a:p>
        </p:txBody>
      </p:sp>
    </p:spTree>
    <p:extLst>
      <p:ext uri="{BB962C8B-B14F-4D97-AF65-F5344CB8AC3E}">
        <p14:creationId xmlns:p14="http://schemas.microsoft.com/office/powerpoint/2010/main" val="239687703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206</a:t>
            </a:fld>
            <a:endParaRPr lang="en-US"/>
          </a:p>
        </p:txBody>
      </p:sp>
    </p:spTree>
    <p:extLst>
      <p:ext uri="{BB962C8B-B14F-4D97-AF65-F5344CB8AC3E}">
        <p14:creationId xmlns:p14="http://schemas.microsoft.com/office/powerpoint/2010/main" val="28590180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207</a:t>
            </a:fld>
            <a:endParaRPr lang="en-US"/>
          </a:p>
        </p:txBody>
      </p:sp>
    </p:spTree>
    <p:extLst>
      <p:ext uri="{BB962C8B-B14F-4D97-AF65-F5344CB8AC3E}">
        <p14:creationId xmlns:p14="http://schemas.microsoft.com/office/powerpoint/2010/main" val="100154287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208</a:t>
            </a:fld>
            <a:endParaRPr lang="en-US"/>
          </a:p>
        </p:txBody>
      </p:sp>
    </p:spTree>
    <p:extLst>
      <p:ext uri="{BB962C8B-B14F-4D97-AF65-F5344CB8AC3E}">
        <p14:creationId xmlns:p14="http://schemas.microsoft.com/office/powerpoint/2010/main" val="334156100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209</a:t>
            </a:fld>
            <a:endParaRPr lang="en-US"/>
          </a:p>
        </p:txBody>
      </p:sp>
    </p:spTree>
    <p:extLst>
      <p:ext uri="{BB962C8B-B14F-4D97-AF65-F5344CB8AC3E}">
        <p14:creationId xmlns:p14="http://schemas.microsoft.com/office/powerpoint/2010/main" val="180613866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210</a:t>
            </a:fld>
            <a:endParaRPr lang="en-US"/>
          </a:p>
        </p:txBody>
      </p:sp>
    </p:spTree>
    <p:extLst>
      <p:ext uri="{BB962C8B-B14F-4D97-AF65-F5344CB8AC3E}">
        <p14:creationId xmlns:p14="http://schemas.microsoft.com/office/powerpoint/2010/main" val="338593926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211</a:t>
            </a:fld>
            <a:endParaRPr lang="en-US"/>
          </a:p>
        </p:txBody>
      </p:sp>
    </p:spTree>
    <p:extLst>
      <p:ext uri="{BB962C8B-B14F-4D97-AF65-F5344CB8AC3E}">
        <p14:creationId xmlns:p14="http://schemas.microsoft.com/office/powerpoint/2010/main" val="63104788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212</a:t>
            </a:fld>
            <a:endParaRPr lang="en-US"/>
          </a:p>
        </p:txBody>
      </p:sp>
    </p:spTree>
    <p:extLst>
      <p:ext uri="{BB962C8B-B14F-4D97-AF65-F5344CB8AC3E}">
        <p14:creationId xmlns:p14="http://schemas.microsoft.com/office/powerpoint/2010/main" val="251070371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213</a:t>
            </a:fld>
            <a:endParaRPr lang="en-US"/>
          </a:p>
        </p:txBody>
      </p:sp>
    </p:spTree>
    <p:extLst>
      <p:ext uri="{BB962C8B-B14F-4D97-AF65-F5344CB8AC3E}">
        <p14:creationId xmlns:p14="http://schemas.microsoft.com/office/powerpoint/2010/main" val="210879578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214</a:t>
            </a:fld>
            <a:endParaRPr lang="en-US"/>
          </a:p>
        </p:txBody>
      </p:sp>
    </p:spTree>
    <p:extLst>
      <p:ext uri="{BB962C8B-B14F-4D97-AF65-F5344CB8AC3E}">
        <p14:creationId xmlns:p14="http://schemas.microsoft.com/office/powerpoint/2010/main" val="864305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a:t>
            </a:fld>
            <a:endParaRPr lang="en-US" dirty="0"/>
          </a:p>
        </p:txBody>
      </p:sp>
    </p:spTree>
    <p:extLst>
      <p:ext uri="{BB962C8B-B14F-4D97-AF65-F5344CB8AC3E}">
        <p14:creationId xmlns:p14="http://schemas.microsoft.com/office/powerpoint/2010/main" val="3418276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21</a:t>
            </a:fld>
            <a:endParaRPr lang="en-US" dirty="0"/>
          </a:p>
        </p:txBody>
      </p:sp>
    </p:spTree>
    <p:extLst>
      <p:ext uri="{BB962C8B-B14F-4D97-AF65-F5344CB8AC3E}">
        <p14:creationId xmlns:p14="http://schemas.microsoft.com/office/powerpoint/2010/main" val="49617597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215</a:t>
            </a:fld>
            <a:endParaRPr lang="en-US"/>
          </a:p>
        </p:txBody>
      </p:sp>
    </p:spTree>
    <p:extLst>
      <p:ext uri="{BB962C8B-B14F-4D97-AF65-F5344CB8AC3E}">
        <p14:creationId xmlns:p14="http://schemas.microsoft.com/office/powerpoint/2010/main" val="255912738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216</a:t>
            </a:fld>
            <a:endParaRPr lang="en-US"/>
          </a:p>
        </p:txBody>
      </p:sp>
    </p:spTree>
    <p:extLst>
      <p:ext uri="{BB962C8B-B14F-4D97-AF65-F5344CB8AC3E}">
        <p14:creationId xmlns:p14="http://schemas.microsoft.com/office/powerpoint/2010/main" val="382401021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217</a:t>
            </a:fld>
            <a:endParaRPr lang="en-US"/>
          </a:p>
        </p:txBody>
      </p:sp>
    </p:spTree>
    <p:extLst>
      <p:ext uri="{BB962C8B-B14F-4D97-AF65-F5344CB8AC3E}">
        <p14:creationId xmlns:p14="http://schemas.microsoft.com/office/powerpoint/2010/main" val="39851774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218</a:t>
            </a:fld>
            <a:endParaRPr lang="en-US"/>
          </a:p>
        </p:txBody>
      </p:sp>
    </p:spTree>
    <p:extLst>
      <p:ext uri="{BB962C8B-B14F-4D97-AF65-F5344CB8AC3E}">
        <p14:creationId xmlns:p14="http://schemas.microsoft.com/office/powerpoint/2010/main" val="10224531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219</a:t>
            </a:fld>
            <a:endParaRPr lang="en-US"/>
          </a:p>
        </p:txBody>
      </p:sp>
    </p:spTree>
    <p:extLst>
      <p:ext uri="{BB962C8B-B14F-4D97-AF65-F5344CB8AC3E}">
        <p14:creationId xmlns:p14="http://schemas.microsoft.com/office/powerpoint/2010/main" val="213352230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220</a:t>
            </a:fld>
            <a:endParaRPr lang="en-US"/>
          </a:p>
        </p:txBody>
      </p:sp>
    </p:spTree>
    <p:extLst>
      <p:ext uri="{BB962C8B-B14F-4D97-AF65-F5344CB8AC3E}">
        <p14:creationId xmlns:p14="http://schemas.microsoft.com/office/powerpoint/2010/main" val="263155721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221</a:t>
            </a:fld>
            <a:endParaRPr lang="en-US"/>
          </a:p>
        </p:txBody>
      </p:sp>
    </p:spTree>
    <p:extLst>
      <p:ext uri="{BB962C8B-B14F-4D97-AF65-F5344CB8AC3E}">
        <p14:creationId xmlns:p14="http://schemas.microsoft.com/office/powerpoint/2010/main" val="1116590177"/>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222</a:t>
            </a:fld>
            <a:endParaRPr lang="en-US"/>
          </a:p>
        </p:txBody>
      </p:sp>
    </p:spTree>
    <p:extLst>
      <p:ext uri="{BB962C8B-B14F-4D97-AF65-F5344CB8AC3E}">
        <p14:creationId xmlns:p14="http://schemas.microsoft.com/office/powerpoint/2010/main" val="78390399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223</a:t>
            </a:fld>
            <a:endParaRPr lang="en-US"/>
          </a:p>
        </p:txBody>
      </p:sp>
    </p:spTree>
    <p:extLst>
      <p:ext uri="{BB962C8B-B14F-4D97-AF65-F5344CB8AC3E}">
        <p14:creationId xmlns:p14="http://schemas.microsoft.com/office/powerpoint/2010/main" val="268315527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224</a:t>
            </a:fld>
            <a:endParaRPr lang="en-US"/>
          </a:p>
        </p:txBody>
      </p:sp>
    </p:spTree>
    <p:extLst>
      <p:ext uri="{BB962C8B-B14F-4D97-AF65-F5344CB8AC3E}">
        <p14:creationId xmlns:p14="http://schemas.microsoft.com/office/powerpoint/2010/main" val="469115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22</a:t>
            </a:fld>
            <a:endParaRPr lang="en-US" dirty="0"/>
          </a:p>
        </p:txBody>
      </p:sp>
    </p:spTree>
    <p:extLst>
      <p:ext uri="{BB962C8B-B14F-4D97-AF65-F5344CB8AC3E}">
        <p14:creationId xmlns:p14="http://schemas.microsoft.com/office/powerpoint/2010/main" val="184231397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225</a:t>
            </a:fld>
            <a:endParaRPr lang="en-US"/>
          </a:p>
        </p:txBody>
      </p:sp>
    </p:spTree>
    <p:extLst>
      <p:ext uri="{BB962C8B-B14F-4D97-AF65-F5344CB8AC3E}">
        <p14:creationId xmlns:p14="http://schemas.microsoft.com/office/powerpoint/2010/main" val="44233267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226</a:t>
            </a:fld>
            <a:endParaRPr lang="en-US"/>
          </a:p>
        </p:txBody>
      </p:sp>
    </p:spTree>
    <p:extLst>
      <p:ext uri="{BB962C8B-B14F-4D97-AF65-F5344CB8AC3E}">
        <p14:creationId xmlns:p14="http://schemas.microsoft.com/office/powerpoint/2010/main" val="176054688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227</a:t>
            </a:fld>
            <a:endParaRPr lang="en-US"/>
          </a:p>
        </p:txBody>
      </p:sp>
    </p:spTree>
    <p:extLst>
      <p:ext uri="{BB962C8B-B14F-4D97-AF65-F5344CB8AC3E}">
        <p14:creationId xmlns:p14="http://schemas.microsoft.com/office/powerpoint/2010/main" val="100756287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228</a:t>
            </a:fld>
            <a:endParaRPr lang="en-US"/>
          </a:p>
        </p:txBody>
      </p:sp>
    </p:spTree>
    <p:extLst>
      <p:ext uri="{BB962C8B-B14F-4D97-AF65-F5344CB8AC3E}">
        <p14:creationId xmlns:p14="http://schemas.microsoft.com/office/powerpoint/2010/main" val="165749559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229</a:t>
            </a:fld>
            <a:endParaRPr lang="en-US"/>
          </a:p>
        </p:txBody>
      </p:sp>
    </p:spTree>
    <p:extLst>
      <p:ext uri="{BB962C8B-B14F-4D97-AF65-F5344CB8AC3E}">
        <p14:creationId xmlns:p14="http://schemas.microsoft.com/office/powerpoint/2010/main" val="266296155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230</a:t>
            </a:fld>
            <a:endParaRPr lang="en-US"/>
          </a:p>
        </p:txBody>
      </p:sp>
    </p:spTree>
    <p:extLst>
      <p:ext uri="{BB962C8B-B14F-4D97-AF65-F5344CB8AC3E}">
        <p14:creationId xmlns:p14="http://schemas.microsoft.com/office/powerpoint/2010/main" val="366771553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231</a:t>
            </a:fld>
            <a:endParaRPr lang="en-US" dirty="0"/>
          </a:p>
        </p:txBody>
      </p:sp>
    </p:spTree>
    <p:extLst>
      <p:ext uri="{BB962C8B-B14F-4D97-AF65-F5344CB8AC3E}">
        <p14:creationId xmlns:p14="http://schemas.microsoft.com/office/powerpoint/2010/main" val="249711054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232</a:t>
            </a:fld>
            <a:endParaRPr lang="en-US" dirty="0"/>
          </a:p>
        </p:txBody>
      </p:sp>
    </p:spTree>
    <p:extLst>
      <p:ext uri="{BB962C8B-B14F-4D97-AF65-F5344CB8AC3E}">
        <p14:creationId xmlns:p14="http://schemas.microsoft.com/office/powerpoint/2010/main" val="1902098660"/>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233</a:t>
            </a:fld>
            <a:endParaRPr lang="en-US" dirty="0"/>
          </a:p>
        </p:txBody>
      </p:sp>
    </p:spTree>
    <p:extLst>
      <p:ext uri="{BB962C8B-B14F-4D97-AF65-F5344CB8AC3E}">
        <p14:creationId xmlns:p14="http://schemas.microsoft.com/office/powerpoint/2010/main" val="101355595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234</a:t>
            </a:fld>
            <a:endParaRPr lang="en-US" dirty="0"/>
          </a:p>
        </p:txBody>
      </p:sp>
    </p:spTree>
    <p:extLst>
      <p:ext uri="{BB962C8B-B14F-4D97-AF65-F5344CB8AC3E}">
        <p14:creationId xmlns:p14="http://schemas.microsoft.com/office/powerpoint/2010/main" val="2315832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23</a:t>
            </a:fld>
            <a:endParaRPr lang="en-US" dirty="0"/>
          </a:p>
        </p:txBody>
      </p:sp>
    </p:spTree>
    <p:extLst>
      <p:ext uri="{BB962C8B-B14F-4D97-AF65-F5344CB8AC3E}">
        <p14:creationId xmlns:p14="http://schemas.microsoft.com/office/powerpoint/2010/main" val="305392780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235</a:t>
            </a:fld>
            <a:endParaRPr lang="en-US" dirty="0"/>
          </a:p>
        </p:txBody>
      </p:sp>
    </p:spTree>
    <p:extLst>
      <p:ext uri="{BB962C8B-B14F-4D97-AF65-F5344CB8AC3E}">
        <p14:creationId xmlns:p14="http://schemas.microsoft.com/office/powerpoint/2010/main" val="3194533455"/>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236</a:t>
            </a:fld>
            <a:endParaRPr lang="en-US" dirty="0"/>
          </a:p>
        </p:txBody>
      </p:sp>
    </p:spTree>
    <p:extLst>
      <p:ext uri="{BB962C8B-B14F-4D97-AF65-F5344CB8AC3E}">
        <p14:creationId xmlns:p14="http://schemas.microsoft.com/office/powerpoint/2010/main" val="378659975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237</a:t>
            </a:fld>
            <a:endParaRPr lang="en-US" dirty="0"/>
          </a:p>
        </p:txBody>
      </p:sp>
    </p:spTree>
    <p:extLst>
      <p:ext uri="{BB962C8B-B14F-4D97-AF65-F5344CB8AC3E}">
        <p14:creationId xmlns:p14="http://schemas.microsoft.com/office/powerpoint/2010/main" val="116642824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238</a:t>
            </a:fld>
            <a:endParaRPr lang="en-US" dirty="0"/>
          </a:p>
        </p:txBody>
      </p:sp>
    </p:spTree>
    <p:extLst>
      <p:ext uri="{BB962C8B-B14F-4D97-AF65-F5344CB8AC3E}">
        <p14:creationId xmlns:p14="http://schemas.microsoft.com/office/powerpoint/2010/main" val="423374254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239</a:t>
            </a:fld>
            <a:endParaRPr lang="en-US" dirty="0"/>
          </a:p>
        </p:txBody>
      </p:sp>
    </p:spTree>
    <p:extLst>
      <p:ext uri="{BB962C8B-B14F-4D97-AF65-F5344CB8AC3E}">
        <p14:creationId xmlns:p14="http://schemas.microsoft.com/office/powerpoint/2010/main" val="401983319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240</a:t>
            </a:fld>
            <a:endParaRPr lang="en-US" dirty="0"/>
          </a:p>
        </p:txBody>
      </p:sp>
    </p:spTree>
    <p:extLst>
      <p:ext uri="{BB962C8B-B14F-4D97-AF65-F5344CB8AC3E}">
        <p14:creationId xmlns:p14="http://schemas.microsoft.com/office/powerpoint/2010/main" val="3761468337"/>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241</a:t>
            </a:fld>
            <a:endParaRPr lang="en-US" dirty="0"/>
          </a:p>
        </p:txBody>
      </p:sp>
    </p:spTree>
    <p:extLst>
      <p:ext uri="{BB962C8B-B14F-4D97-AF65-F5344CB8AC3E}">
        <p14:creationId xmlns:p14="http://schemas.microsoft.com/office/powerpoint/2010/main" val="102027521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242</a:t>
            </a:fld>
            <a:endParaRPr lang="en-US" dirty="0"/>
          </a:p>
        </p:txBody>
      </p:sp>
    </p:spTree>
    <p:extLst>
      <p:ext uri="{BB962C8B-B14F-4D97-AF65-F5344CB8AC3E}">
        <p14:creationId xmlns:p14="http://schemas.microsoft.com/office/powerpoint/2010/main" val="2784451344"/>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243</a:t>
            </a:fld>
            <a:endParaRPr lang="en-US" dirty="0"/>
          </a:p>
        </p:txBody>
      </p:sp>
    </p:spTree>
    <p:extLst>
      <p:ext uri="{BB962C8B-B14F-4D97-AF65-F5344CB8AC3E}">
        <p14:creationId xmlns:p14="http://schemas.microsoft.com/office/powerpoint/2010/main" val="1830567355"/>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246</a:t>
            </a:fld>
            <a:endParaRPr lang="en-US"/>
          </a:p>
        </p:txBody>
      </p:sp>
    </p:spTree>
    <p:extLst>
      <p:ext uri="{BB962C8B-B14F-4D97-AF65-F5344CB8AC3E}">
        <p14:creationId xmlns:p14="http://schemas.microsoft.com/office/powerpoint/2010/main" val="1544873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24</a:t>
            </a:fld>
            <a:endParaRPr lang="en-US" dirty="0"/>
          </a:p>
        </p:txBody>
      </p:sp>
    </p:spTree>
    <p:extLst>
      <p:ext uri="{BB962C8B-B14F-4D97-AF65-F5344CB8AC3E}">
        <p14:creationId xmlns:p14="http://schemas.microsoft.com/office/powerpoint/2010/main" val="338859600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247</a:t>
            </a:fld>
            <a:endParaRPr lang="en-US"/>
          </a:p>
        </p:txBody>
      </p:sp>
    </p:spTree>
    <p:extLst>
      <p:ext uri="{BB962C8B-B14F-4D97-AF65-F5344CB8AC3E}">
        <p14:creationId xmlns:p14="http://schemas.microsoft.com/office/powerpoint/2010/main" val="16220204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248</a:t>
            </a:fld>
            <a:endParaRPr lang="en-US"/>
          </a:p>
        </p:txBody>
      </p:sp>
    </p:spTree>
    <p:extLst>
      <p:ext uri="{BB962C8B-B14F-4D97-AF65-F5344CB8AC3E}">
        <p14:creationId xmlns:p14="http://schemas.microsoft.com/office/powerpoint/2010/main" val="3528066049"/>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249</a:t>
            </a:fld>
            <a:endParaRPr lang="en-US"/>
          </a:p>
        </p:txBody>
      </p:sp>
    </p:spTree>
    <p:extLst>
      <p:ext uri="{BB962C8B-B14F-4D97-AF65-F5344CB8AC3E}">
        <p14:creationId xmlns:p14="http://schemas.microsoft.com/office/powerpoint/2010/main" val="146742320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250</a:t>
            </a:fld>
            <a:endParaRPr lang="en-US"/>
          </a:p>
        </p:txBody>
      </p:sp>
    </p:spTree>
    <p:extLst>
      <p:ext uri="{BB962C8B-B14F-4D97-AF65-F5344CB8AC3E}">
        <p14:creationId xmlns:p14="http://schemas.microsoft.com/office/powerpoint/2010/main" val="3501393212"/>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251</a:t>
            </a:fld>
            <a:endParaRPr lang="en-US"/>
          </a:p>
        </p:txBody>
      </p:sp>
    </p:spTree>
    <p:extLst>
      <p:ext uri="{BB962C8B-B14F-4D97-AF65-F5344CB8AC3E}">
        <p14:creationId xmlns:p14="http://schemas.microsoft.com/office/powerpoint/2010/main" val="372341002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252</a:t>
            </a:fld>
            <a:endParaRPr lang="en-US" dirty="0"/>
          </a:p>
        </p:txBody>
      </p:sp>
    </p:spTree>
    <p:extLst>
      <p:ext uri="{BB962C8B-B14F-4D97-AF65-F5344CB8AC3E}">
        <p14:creationId xmlns:p14="http://schemas.microsoft.com/office/powerpoint/2010/main" val="272931101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253</a:t>
            </a:fld>
            <a:endParaRPr lang="en-US" dirty="0"/>
          </a:p>
        </p:txBody>
      </p:sp>
    </p:spTree>
    <p:extLst>
      <p:ext uri="{BB962C8B-B14F-4D97-AF65-F5344CB8AC3E}">
        <p14:creationId xmlns:p14="http://schemas.microsoft.com/office/powerpoint/2010/main" val="145316408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254</a:t>
            </a:fld>
            <a:endParaRPr lang="en-US" dirty="0"/>
          </a:p>
        </p:txBody>
      </p:sp>
    </p:spTree>
    <p:extLst>
      <p:ext uri="{BB962C8B-B14F-4D97-AF65-F5344CB8AC3E}">
        <p14:creationId xmlns:p14="http://schemas.microsoft.com/office/powerpoint/2010/main" val="428787856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255</a:t>
            </a:fld>
            <a:endParaRPr lang="en-US" dirty="0"/>
          </a:p>
        </p:txBody>
      </p:sp>
    </p:spTree>
    <p:extLst>
      <p:ext uri="{BB962C8B-B14F-4D97-AF65-F5344CB8AC3E}">
        <p14:creationId xmlns:p14="http://schemas.microsoft.com/office/powerpoint/2010/main" val="3150432397"/>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256</a:t>
            </a:fld>
            <a:endParaRPr lang="en-US" dirty="0"/>
          </a:p>
        </p:txBody>
      </p:sp>
    </p:spTree>
    <p:extLst>
      <p:ext uri="{BB962C8B-B14F-4D97-AF65-F5344CB8AC3E}">
        <p14:creationId xmlns:p14="http://schemas.microsoft.com/office/powerpoint/2010/main" val="3725337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25</a:t>
            </a:fld>
            <a:endParaRPr lang="en-US" dirty="0"/>
          </a:p>
        </p:txBody>
      </p:sp>
    </p:spTree>
    <p:extLst>
      <p:ext uri="{BB962C8B-B14F-4D97-AF65-F5344CB8AC3E}">
        <p14:creationId xmlns:p14="http://schemas.microsoft.com/office/powerpoint/2010/main" val="567121300"/>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257</a:t>
            </a:fld>
            <a:endParaRPr lang="en-US" dirty="0"/>
          </a:p>
        </p:txBody>
      </p:sp>
    </p:spTree>
    <p:extLst>
      <p:ext uri="{BB962C8B-B14F-4D97-AF65-F5344CB8AC3E}">
        <p14:creationId xmlns:p14="http://schemas.microsoft.com/office/powerpoint/2010/main" val="1849847444"/>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260</a:t>
            </a:fld>
            <a:endParaRPr lang="en-US"/>
          </a:p>
        </p:txBody>
      </p:sp>
    </p:spTree>
    <p:extLst>
      <p:ext uri="{BB962C8B-B14F-4D97-AF65-F5344CB8AC3E}">
        <p14:creationId xmlns:p14="http://schemas.microsoft.com/office/powerpoint/2010/main" val="1882028300"/>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261</a:t>
            </a:fld>
            <a:endParaRPr lang="en-US"/>
          </a:p>
        </p:txBody>
      </p:sp>
    </p:spTree>
    <p:extLst>
      <p:ext uri="{BB962C8B-B14F-4D97-AF65-F5344CB8AC3E}">
        <p14:creationId xmlns:p14="http://schemas.microsoft.com/office/powerpoint/2010/main" val="2361836271"/>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262</a:t>
            </a:fld>
            <a:endParaRPr lang="en-US"/>
          </a:p>
        </p:txBody>
      </p:sp>
    </p:spTree>
    <p:extLst>
      <p:ext uri="{BB962C8B-B14F-4D97-AF65-F5344CB8AC3E}">
        <p14:creationId xmlns:p14="http://schemas.microsoft.com/office/powerpoint/2010/main" val="2706991105"/>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263</a:t>
            </a:fld>
            <a:endParaRPr lang="en-US"/>
          </a:p>
        </p:txBody>
      </p:sp>
    </p:spTree>
    <p:extLst>
      <p:ext uri="{BB962C8B-B14F-4D97-AF65-F5344CB8AC3E}">
        <p14:creationId xmlns:p14="http://schemas.microsoft.com/office/powerpoint/2010/main" val="53040966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264</a:t>
            </a:fld>
            <a:endParaRPr lang="en-US"/>
          </a:p>
        </p:txBody>
      </p:sp>
    </p:spTree>
    <p:extLst>
      <p:ext uri="{BB962C8B-B14F-4D97-AF65-F5344CB8AC3E}">
        <p14:creationId xmlns:p14="http://schemas.microsoft.com/office/powerpoint/2010/main" val="76919480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265</a:t>
            </a:fld>
            <a:endParaRPr lang="en-US"/>
          </a:p>
        </p:txBody>
      </p:sp>
    </p:spTree>
    <p:extLst>
      <p:ext uri="{BB962C8B-B14F-4D97-AF65-F5344CB8AC3E}">
        <p14:creationId xmlns:p14="http://schemas.microsoft.com/office/powerpoint/2010/main" val="1763078964"/>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266</a:t>
            </a:fld>
            <a:endParaRPr lang="en-US"/>
          </a:p>
        </p:txBody>
      </p:sp>
    </p:spTree>
    <p:extLst>
      <p:ext uri="{BB962C8B-B14F-4D97-AF65-F5344CB8AC3E}">
        <p14:creationId xmlns:p14="http://schemas.microsoft.com/office/powerpoint/2010/main" val="3604818769"/>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267</a:t>
            </a:fld>
            <a:endParaRPr lang="en-US"/>
          </a:p>
        </p:txBody>
      </p:sp>
    </p:spTree>
    <p:extLst>
      <p:ext uri="{BB962C8B-B14F-4D97-AF65-F5344CB8AC3E}">
        <p14:creationId xmlns:p14="http://schemas.microsoft.com/office/powerpoint/2010/main" val="2772234916"/>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268</a:t>
            </a:fld>
            <a:endParaRPr lang="en-US"/>
          </a:p>
        </p:txBody>
      </p:sp>
    </p:spTree>
    <p:extLst>
      <p:ext uri="{BB962C8B-B14F-4D97-AF65-F5344CB8AC3E}">
        <p14:creationId xmlns:p14="http://schemas.microsoft.com/office/powerpoint/2010/main" val="2546725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26</a:t>
            </a:fld>
            <a:endParaRPr lang="en-US" dirty="0"/>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269</a:t>
            </a:fld>
            <a:endParaRPr lang="en-US"/>
          </a:p>
        </p:txBody>
      </p:sp>
    </p:spTree>
    <p:extLst>
      <p:ext uri="{BB962C8B-B14F-4D97-AF65-F5344CB8AC3E}">
        <p14:creationId xmlns:p14="http://schemas.microsoft.com/office/powerpoint/2010/main" val="3281183450"/>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270</a:t>
            </a:fld>
            <a:endParaRPr lang="en-US"/>
          </a:p>
        </p:txBody>
      </p:sp>
    </p:spTree>
    <p:extLst>
      <p:ext uri="{BB962C8B-B14F-4D97-AF65-F5344CB8AC3E}">
        <p14:creationId xmlns:p14="http://schemas.microsoft.com/office/powerpoint/2010/main" val="3822268775"/>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271</a:t>
            </a:fld>
            <a:endParaRPr lang="en-US"/>
          </a:p>
        </p:txBody>
      </p:sp>
    </p:spTree>
    <p:extLst>
      <p:ext uri="{BB962C8B-B14F-4D97-AF65-F5344CB8AC3E}">
        <p14:creationId xmlns:p14="http://schemas.microsoft.com/office/powerpoint/2010/main" val="1986792553"/>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272</a:t>
            </a:fld>
            <a:endParaRPr lang="en-US"/>
          </a:p>
        </p:txBody>
      </p:sp>
    </p:spTree>
    <p:extLst>
      <p:ext uri="{BB962C8B-B14F-4D97-AF65-F5344CB8AC3E}">
        <p14:creationId xmlns:p14="http://schemas.microsoft.com/office/powerpoint/2010/main" val="3160620540"/>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273</a:t>
            </a:fld>
            <a:endParaRPr lang="en-US"/>
          </a:p>
        </p:txBody>
      </p:sp>
    </p:spTree>
    <p:extLst>
      <p:ext uri="{BB962C8B-B14F-4D97-AF65-F5344CB8AC3E}">
        <p14:creationId xmlns:p14="http://schemas.microsoft.com/office/powerpoint/2010/main" val="2990451435"/>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274</a:t>
            </a:fld>
            <a:endParaRPr lang="en-US"/>
          </a:p>
        </p:txBody>
      </p:sp>
    </p:spTree>
    <p:extLst>
      <p:ext uri="{BB962C8B-B14F-4D97-AF65-F5344CB8AC3E}">
        <p14:creationId xmlns:p14="http://schemas.microsoft.com/office/powerpoint/2010/main" val="816667475"/>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275</a:t>
            </a:fld>
            <a:endParaRPr lang="en-US"/>
          </a:p>
        </p:txBody>
      </p:sp>
    </p:spTree>
    <p:extLst>
      <p:ext uri="{BB962C8B-B14F-4D97-AF65-F5344CB8AC3E}">
        <p14:creationId xmlns:p14="http://schemas.microsoft.com/office/powerpoint/2010/main" val="329908301"/>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276</a:t>
            </a:fld>
            <a:endParaRPr lang="en-US" dirty="0"/>
          </a:p>
        </p:txBody>
      </p:sp>
    </p:spTree>
    <p:extLst>
      <p:ext uri="{BB962C8B-B14F-4D97-AF65-F5344CB8AC3E}">
        <p14:creationId xmlns:p14="http://schemas.microsoft.com/office/powerpoint/2010/main" val="2584253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27</a:t>
            </a:fld>
            <a:endParaRPr lang="en-US" dirty="0"/>
          </a:p>
        </p:txBody>
      </p:sp>
    </p:spTree>
    <p:extLst>
      <p:ext uri="{BB962C8B-B14F-4D97-AF65-F5344CB8AC3E}">
        <p14:creationId xmlns:p14="http://schemas.microsoft.com/office/powerpoint/2010/main" val="1407609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28</a:t>
            </a:fld>
            <a:endParaRPr lang="en-US" dirty="0"/>
          </a:p>
        </p:txBody>
      </p:sp>
    </p:spTree>
    <p:extLst>
      <p:ext uri="{BB962C8B-B14F-4D97-AF65-F5344CB8AC3E}">
        <p14:creationId xmlns:p14="http://schemas.microsoft.com/office/powerpoint/2010/main" val="2375827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29</a:t>
            </a:fld>
            <a:endParaRPr lang="en-US" dirty="0"/>
          </a:p>
        </p:txBody>
      </p:sp>
    </p:spTree>
    <p:extLst>
      <p:ext uri="{BB962C8B-B14F-4D97-AF65-F5344CB8AC3E}">
        <p14:creationId xmlns:p14="http://schemas.microsoft.com/office/powerpoint/2010/main" val="4091485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30</a:t>
            </a:fld>
            <a:endParaRPr lang="en-US" dirty="0"/>
          </a:p>
        </p:txBody>
      </p:sp>
    </p:spTree>
    <p:extLst>
      <p:ext uri="{BB962C8B-B14F-4D97-AF65-F5344CB8AC3E}">
        <p14:creationId xmlns:p14="http://schemas.microsoft.com/office/powerpoint/2010/main" val="2089063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a:t>
            </a:fld>
            <a:endParaRPr lang="en-US"/>
          </a:p>
        </p:txBody>
      </p:sp>
    </p:spTree>
    <p:extLst>
      <p:ext uri="{BB962C8B-B14F-4D97-AF65-F5344CB8AC3E}">
        <p14:creationId xmlns:p14="http://schemas.microsoft.com/office/powerpoint/2010/main" val="409670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33</a:t>
            </a:fld>
            <a:endParaRPr lang="en-US"/>
          </a:p>
        </p:txBody>
      </p:sp>
    </p:spTree>
    <p:extLst>
      <p:ext uri="{BB962C8B-B14F-4D97-AF65-F5344CB8AC3E}">
        <p14:creationId xmlns:p14="http://schemas.microsoft.com/office/powerpoint/2010/main" val="1254304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34</a:t>
            </a:fld>
            <a:endParaRPr lang="en-US"/>
          </a:p>
        </p:txBody>
      </p:sp>
    </p:spTree>
    <p:extLst>
      <p:ext uri="{BB962C8B-B14F-4D97-AF65-F5344CB8AC3E}">
        <p14:creationId xmlns:p14="http://schemas.microsoft.com/office/powerpoint/2010/main" val="4067842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35</a:t>
            </a:fld>
            <a:endParaRPr lang="en-US"/>
          </a:p>
        </p:txBody>
      </p:sp>
    </p:spTree>
    <p:extLst>
      <p:ext uri="{BB962C8B-B14F-4D97-AF65-F5344CB8AC3E}">
        <p14:creationId xmlns:p14="http://schemas.microsoft.com/office/powerpoint/2010/main" val="3144533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36</a:t>
            </a:fld>
            <a:endParaRPr lang="en-US"/>
          </a:p>
        </p:txBody>
      </p:sp>
    </p:spTree>
    <p:extLst>
      <p:ext uri="{BB962C8B-B14F-4D97-AF65-F5344CB8AC3E}">
        <p14:creationId xmlns:p14="http://schemas.microsoft.com/office/powerpoint/2010/main" val="13784451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37</a:t>
            </a:fld>
            <a:endParaRPr lang="en-US"/>
          </a:p>
        </p:txBody>
      </p:sp>
    </p:spTree>
    <p:extLst>
      <p:ext uri="{BB962C8B-B14F-4D97-AF65-F5344CB8AC3E}">
        <p14:creationId xmlns:p14="http://schemas.microsoft.com/office/powerpoint/2010/main" val="1345921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38</a:t>
            </a:fld>
            <a:endParaRPr lang="en-US"/>
          </a:p>
        </p:txBody>
      </p:sp>
    </p:spTree>
    <p:extLst>
      <p:ext uri="{BB962C8B-B14F-4D97-AF65-F5344CB8AC3E}">
        <p14:creationId xmlns:p14="http://schemas.microsoft.com/office/powerpoint/2010/main" val="3444854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39</a:t>
            </a:fld>
            <a:endParaRPr lang="en-US"/>
          </a:p>
        </p:txBody>
      </p:sp>
    </p:spTree>
    <p:extLst>
      <p:ext uri="{BB962C8B-B14F-4D97-AF65-F5344CB8AC3E}">
        <p14:creationId xmlns:p14="http://schemas.microsoft.com/office/powerpoint/2010/main" val="276125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40</a:t>
            </a:fld>
            <a:endParaRPr lang="en-US"/>
          </a:p>
        </p:txBody>
      </p:sp>
    </p:spTree>
    <p:extLst>
      <p:ext uri="{BB962C8B-B14F-4D97-AF65-F5344CB8AC3E}">
        <p14:creationId xmlns:p14="http://schemas.microsoft.com/office/powerpoint/2010/main" val="7740093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41</a:t>
            </a:fld>
            <a:endParaRPr lang="en-US"/>
          </a:p>
        </p:txBody>
      </p:sp>
    </p:spTree>
    <p:extLst>
      <p:ext uri="{BB962C8B-B14F-4D97-AF65-F5344CB8AC3E}">
        <p14:creationId xmlns:p14="http://schemas.microsoft.com/office/powerpoint/2010/main" val="23310538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42</a:t>
            </a:fld>
            <a:endParaRPr lang="en-US"/>
          </a:p>
        </p:txBody>
      </p:sp>
    </p:spTree>
    <p:extLst>
      <p:ext uri="{BB962C8B-B14F-4D97-AF65-F5344CB8AC3E}">
        <p14:creationId xmlns:p14="http://schemas.microsoft.com/office/powerpoint/2010/main" val="367447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a:t>
            </a:fld>
            <a:endParaRPr lang="en-US"/>
          </a:p>
        </p:txBody>
      </p:sp>
    </p:spTree>
    <p:extLst>
      <p:ext uri="{BB962C8B-B14F-4D97-AF65-F5344CB8AC3E}">
        <p14:creationId xmlns:p14="http://schemas.microsoft.com/office/powerpoint/2010/main" val="23504343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43</a:t>
            </a:fld>
            <a:endParaRPr lang="en-US"/>
          </a:p>
        </p:txBody>
      </p:sp>
    </p:spTree>
    <p:extLst>
      <p:ext uri="{BB962C8B-B14F-4D97-AF65-F5344CB8AC3E}">
        <p14:creationId xmlns:p14="http://schemas.microsoft.com/office/powerpoint/2010/main" val="17604734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44</a:t>
            </a:fld>
            <a:endParaRPr lang="en-US"/>
          </a:p>
        </p:txBody>
      </p:sp>
    </p:spTree>
    <p:extLst>
      <p:ext uri="{BB962C8B-B14F-4D97-AF65-F5344CB8AC3E}">
        <p14:creationId xmlns:p14="http://schemas.microsoft.com/office/powerpoint/2010/main" val="23487315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45</a:t>
            </a:fld>
            <a:endParaRPr lang="en-US"/>
          </a:p>
        </p:txBody>
      </p:sp>
    </p:spTree>
    <p:extLst>
      <p:ext uri="{BB962C8B-B14F-4D97-AF65-F5344CB8AC3E}">
        <p14:creationId xmlns:p14="http://schemas.microsoft.com/office/powerpoint/2010/main" val="2384567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46</a:t>
            </a:fld>
            <a:endParaRPr lang="en-US"/>
          </a:p>
        </p:txBody>
      </p:sp>
    </p:spTree>
    <p:extLst>
      <p:ext uri="{BB962C8B-B14F-4D97-AF65-F5344CB8AC3E}">
        <p14:creationId xmlns:p14="http://schemas.microsoft.com/office/powerpoint/2010/main" val="19610902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47</a:t>
            </a:fld>
            <a:endParaRPr lang="en-US"/>
          </a:p>
        </p:txBody>
      </p:sp>
    </p:spTree>
    <p:extLst>
      <p:ext uri="{BB962C8B-B14F-4D97-AF65-F5344CB8AC3E}">
        <p14:creationId xmlns:p14="http://schemas.microsoft.com/office/powerpoint/2010/main" val="41165266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48</a:t>
            </a:fld>
            <a:endParaRPr lang="en-US"/>
          </a:p>
        </p:txBody>
      </p:sp>
    </p:spTree>
    <p:extLst>
      <p:ext uri="{BB962C8B-B14F-4D97-AF65-F5344CB8AC3E}">
        <p14:creationId xmlns:p14="http://schemas.microsoft.com/office/powerpoint/2010/main" val="5423168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49</a:t>
            </a:fld>
            <a:endParaRPr lang="en-US"/>
          </a:p>
        </p:txBody>
      </p:sp>
    </p:spTree>
    <p:extLst>
      <p:ext uri="{BB962C8B-B14F-4D97-AF65-F5344CB8AC3E}">
        <p14:creationId xmlns:p14="http://schemas.microsoft.com/office/powerpoint/2010/main" val="650676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50</a:t>
            </a:fld>
            <a:endParaRPr lang="en-US"/>
          </a:p>
        </p:txBody>
      </p:sp>
    </p:spTree>
    <p:extLst>
      <p:ext uri="{BB962C8B-B14F-4D97-AF65-F5344CB8AC3E}">
        <p14:creationId xmlns:p14="http://schemas.microsoft.com/office/powerpoint/2010/main" val="5685143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51</a:t>
            </a:fld>
            <a:endParaRPr lang="en-US"/>
          </a:p>
        </p:txBody>
      </p:sp>
    </p:spTree>
    <p:extLst>
      <p:ext uri="{BB962C8B-B14F-4D97-AF65-F5344CB8AC3E}">
        <p14:creationId xmlns:p14="http://schemas.microsoft.com/office/powerpoint/2010/main" val="36587825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52</a:t>
            </a:fld>
            <a:endParaRPr lang="en-US"/>
          </a:p>
        </p:txBody>
      </p:sp>
    </p:spTree>
    <p:extLst>
      <p:ext uri="{BB962C8B-B14F-4D97-AF65-F5344CB8AC3E}">
        <p14:creationId xmlns:p14="http://schemas.microsoft.com/office/powerpoint/2010/main" val="344276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a:t>
            </a:fld>
            <a:endParaRPr lang="en-US"/>
          </a:p>
        </p:txBody>
      </p:sp>
    </p:spTree>
    <p:extLst>
      <p:ext uri="{BB962C8B-B14F-4D97-AF65-F5344CB8AC3E}">
        <p14:creationId xmlns:p14="http://schemas.microsoft.com/office/powerpoint/2010/main" val="13122359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53</a:t>
            </a:fld>
            <a:endParaRPr lang="en-US"/>
          </a:p>
        </p:txBody>
      </p:sp>
    </p:spTree>
    <p:extLst>
      <p:ext uri="{BB962C8B-B14F-4D97-AF65-F5344CB8AC3E}">
        <p14:creationId xmlns:p14="http://schemas.microsoft.com/office/powerpoint/2010/main" val="25209830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54</a:t>
            </a:fld>
            <a:endParaRPr lang="en-US"/>
          </a:p>
        </p:txBody>
      </p:sp>
    </p:spTree>
    <p:extLst>
      <p:ext uri="{BB962C8B-B14F-4D97-AF65-F5344CB8AC3E}">
        <p14:creationId xmlns:p14="http://schemas.microsoft.com/office/powerpoint/2010/main" val="5794926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55</a:t>
            </a:fld>
            <a:endParaRPr lang="en-US"/>
          </a:p>
        </p:txBody>
      </p:sp>
    </p:spTree>
    <p:extLst>
      <p:ext uri="{BB962C8B-B14F-4D97-AF65-F5344CB8AC3E}">
        <p14:creationId xmlns:p14="http://schemas.microsoft.com/office/powerpoint/2010/main" val="4458767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56</a:t>
            </a:fld>
            <a:endParaRPr lang="en-US"/>
          </a:p>
        </p:txBody>
      </p:sp>
    </p:spTree>
    <p:extLst>
      <p:ext uri="{BB962C8B-B14F-4D97-AF65-F5344CB8AC3E}">
        <p14:creationId xmlns:p14="http://schemas.microsoft.com/office/powerpoint/2010/main" val="13799628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57</a:t>
            </a:fld>
            <a:endParaRPr lang="en-US"/>
          </a:p>
        </p:txBody>
      </p:sp>
    </p:spTree>
    <p:extLst>
      <p:ext uri="{BB962C8B-B14F-4D97-AF65-F5344CB8AC3E}">
        <p14:creationId xmlns:p14="http://schemas.microsoft.com/office/powerpoint/2010/main" val="32015355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58</a:t>
            </a:fld>
            <a:endParaRPr lang="en-US"/>
          </a:p>
        </p:txBody>
      </p:sp>
    </p:spTree>
    <p:extLst>
      <p:ext uri="{BB962C8B-B14F-4D97-AF65-F5344CB8AC3E}">
        <p14:creationId xmlns:p14="http://schemas.microsoft.com/office/powerpoint/2010/main" val="997965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59</a:t>
            </a:fld>
            <a:endParaRPr lang="en-US"/>
          </a:p>
        </p:txBody>
      </p:sp>
    </p:spTree>
    <p:extLst>
      <p:ext uri="{BB962C8B-B14F-4D97-AF65-F5344CB8AC3E}">
        <p14:creationId xmlns:p14="http://schemas.microsoft.com/office/powerpoint/2010/main" val="38618228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60</a:t>
            </a:fld>
            <a:endParaRPr lang="en-US"/>
          </a:p>
        </p:txBody>
      </p:sp>
    </p:spTree>
    <p:extLst>
      <p:ext uri="{BB962C8B-B14F-4D97-AF65-F5344CB8AC3E}">
        <p14:creationId xmlns:p14="http://schemas.microsoft.com/office/powerpoint/2010/main" val="24725929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61</a:t>
            </a:fld>
            <a:endParaRPr lang="en-US"/>
          </a:p>
        </p:txBody>
      </p:sp>
    </p:spTree>
    <p:extLst>
      <p:ext uri="{BB962C8B-B14F-4D97-AF65-F5344CB8AC3E}">
        <p14:creationId xmlns:p14="http://schemas.microsoft.com/office/powerpoint/2010/main" val="16962769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62</a:t>
            </a:fld>
            <a:endParaRPr lang="en-US" dirty="0"/>
          </a:p>
        </p:txBody>
      </p:sp>
    </p:spTree>
    <p:extLst>
      <p:ext uri="{BB962C8B-B14F-4D97-AF65-F5344CB8AC3E}">
        <p14:creationId xmlns:p14="http://schemas.microsoft.com/office/powerpoint/2010/main" val="3541618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7</a:t>
            </a:fld>
            <a:endParaRPr lang="en-US"/>
          </a:p>
        </p:txBody>
      </p:sp>
    </p:spTree>
    <p:extLst>
      <p:ext uri="{BB962C8B-B14F-4D97-AF65-F5344CB8AC3E}">
        <p14:creationId xmlns:p14="http://schemas.microsoft.com/office/powerpoint/2010/main" val="28332709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63</a:t>
            </a:fld>
            <a:endParaRPr lang="en-US" dirty="0"/>
          </a:p>
        </p:txBody>
      </p:sp>
    </p:spTree>
    <p:extLst>
      <p:ext uri="{BB962C8B-B14F-4D97-AF65-F5344CB8AC3E}">
        <p14:creationId xmlns:p14="http://schemas.microsoft.com/office/powerpoint/2010/main" val="4730266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64</a:t>
            </a:fld>
            <a:endParaRPr lang="en-US" dirty="0"/>
          </a:p>
        </p:txBody>
      </p:sp>
    </p:spTree>
    <p:extLst>
      <p:ext uri="{BB962C8B-B14F-4D97-AF65-F5344CB8AC3E}">
        <p14:creationId xmlns:p14="http://schemas.microsoft.com/office/powerpoint/2010/main" val="26053768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65</a:t>
            </a:fld>
            <a:endParaRPr lang="en-US" dirty="0"/>
          </a:p>
        </p:txBody>
      </p:sp>
    </p:spTree>
    <p:extLst>
      <p:ext uri="{BB962C8B-B14F-4D97-AF65-F5344CB8AC3E}">
        <p14:creationId xmlns:p14="http://schemas.microsoft.com/office/powerpoint/2010/main" val="41366935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66</a:t>
            </a:fld>
            <a:endParaRPr lang="en-US" dirty="0"/>
          </a:p>
        </p:txBody>
      </p:sp>
    </p:spTree>
    <p:extLst>
      <p:ext uri="{BB962C8B-B14F-4D97-AF65-F5344CB8AC3E}">
        <p14:creationId xmlns:p14="http://schemas.microsoft.com/office/powerpoint/2010/main" val="39194976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67</a:t>
            </a:fld>
            <a:endParaRPr lang="en-US" dirty="0"/>
          </a:p>
        </p:txBody>
      </p:sp>
    </p:spTree>
    <p:extLst>
      <p:ext uri="{BB962C8B-B14F-4D97-AF65-F5344CB8AC3E}">
        <p14:creationId xmlns:p14="http://schemas.microsoft.com/office/powerpoint/2010/main" val="12773091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68</a:t>
            </a:fld>
            <a:endParaRPr lang="en-US" dirty="0"/>
          </a:p>
        </p:txBody>
      </p:sp>
    </p:spTree>
    <p:extLst>
      <p:ext uri="{BB962C8B-B14F-4D97-AF65-F5344CB8AC3E}">
        <p14:creationId xmlns:p14="http://schemas.microsoft.com/office/powerpoint/2010/main" val="29891397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69</a:t>
            </a:fld>
            <a:endParaRPr lang="en-US" dirty="0"/>
          </a:p>
        </p:txBody>
      </p:sp>
    </p:spTree>
    <p:extLst>
      <p:ext uri="{BB962C8B-B14F-4D97-AF65-F5344CB8AC3E}">
        <p14:creationId xmlns:p14="http://schemas.microsoft.com/office/powerpoint/2010/main" val="26950060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70</a:t>
            </a:fld>
            <a:endParaRPr lang="en-US" dirty="0"/>
          </a:p>
        </p:txBody>
      </p:sp>
    </p:spTree>
    <p:extLst>
      <p:ext uri="{BB962C8B-B14F-4D97-AF65-F5344CB8AC3E}">
        <p14:creationId xmlns:p14="http://schemas.microsoft.com/office/powerpoint/2010/main" val="36661137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71</a:t>
            </a:fld>
            <a:endParaRPr lang="en-US" dirty="0"/>
          </a:p>
        </p:txBody>
      </p:sp>
    </p:spTree>
    <p:extLst>
      <p:ext uri="{BB962C8B-B14F-4D97-AF65-F5344CB8AC3E}">
        <p14:creationId xmlns:p14="http://schemas.microsoft.com/office/powerpoint/2010/main" val="5434822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72</a:t>
            </a:fld>
            <a:endParaRPr lang="en-US" dirty="0"/>
          </a:p>
        </p:txBody>
      </p:sp>
    </p:spTree>
    <p:extLst>
      <p:ext uri="{BB962C8B-B14F-4D97-AF65-F5344CB8AC3E}">
        <p14:creationId xmlns:p14="http://schemas.microsoft.com/office/powerpoint/2010/main" val="3994175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8</a:t>
            </a:fld>
            <a:endParaRPr lang="en-US"/>
          </a:p>
        </p:txBody>
      </p:sp>
    </p:spTree>
    <p:extLst>
      <p:ext uri="{BB962C8B-B14F-4D97-AF65-F5344CB8AC3E}">
        <p14:creationId xmlns:p14="http://schemas.microsoft.com/office/powerpoint/2010/main" val="28276716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73</a:t>
            </a:fld>
            <a:endParaRPr lang="en-US" dirty="0"/>
          </a:p>
        </p:txBody>
      </p:sp>
    </p:spTree>
    <p:extLst>
      <p:ext uri="{BB962C8B-B14F-4D97-AF65-F5344CB8AC3E}">
        <p14:creationId xmlns:p14="http://schemas.microsoft.com/office/powerpoint/2010/main" val="42445320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74</a:t>
            </a:fld>
            <a:endParaRPr lang="en-US" dirty="0"/>
          </a:p>
        </p:txBody>
      </p:sp>
    </p:spTree>
    <p:extLst>
      <p:ext uri="{BB962C8B-B14F-4D97-AF65-F5344CB8AC3E}">
        <p14:creationId xmlns:p14="http://schemas.microsoft.com/office/powerpoint/2010/main" val="6430328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75</a:t>
            </a:fld>
            <a:endParaRPr lang="en-US" dirty="0"/>
          </a:p>
        </p:txBody>
      </p:sp>
    </p:spTree>
    <p:extLst>
      <p:ext uri="{BB962C8B-B14F-4D97-AF65-F5344CB8AC3E}">
        <p14:creationId xmlns:p14="http://schemas.microsoft.com/office/powerpoint/2010/main" val="22531896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76</a:t>
            </a:fld>
            <a:endParaRPr lang="en-US" dirty="0"/>
          </a:p>
        </p:txBody>
      </p:sp>
    </p:spTree>
    <p:extLst>
      <p:ext uri="{BB962C8B-B14F-4D97-AF65-F5344CB8AC3E}">
        <p14:creationId xmlns:p14="http://schemas.microsoft.com/office/powerpoint/2010/main" val="12109896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77</a:t>
            </a:fld>
            <a:endParaRPr lang="en-US" dirty="0"/>
          </a:p>
        </p:txBody>
      </p:sp>
    </p:spTree>
    <p:extLst>
      <p:ext uri="{BB962C8B-B14F-4D97-AF65-F5344CB8AC3E}">
        <p14:creationId xmlns:p14="http://schemas.microsoft.com/office/powerpoint/2010/main" val="31909039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78</a:t>
            </a:fld>
            <a:endParaRPr lang="en-US" dirty="0"/>
          </a:p>
        </p:txBody>
      </p:sp>
    </p:spTree>
    <p:extLst>
      <p:ext uri="{BB962C8B-B14F-4D97-AF65-F5344CB8AC3E}">
        <p14:creationId xmlns:p14="http://schemas.microsoft.com/office/powerpoint/2010/main" val="1546422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81</a:t>
            </a:fld>
            <a:endParaRPr lang="en-US" dirty="0"/>
          </a:p>
        </p:txBody>
      </p:sp>
    </p:spTree>
    <p:extLst>
      <p:ext uri="{BB962C8B-B14F-4D97-AF65-F5344CB8AC3E}">
        <p14:creationId xmlns:p14="http://schemas.microsoft.com/office/powerpoint/2010/main" val="21172500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82</a:t>
            </a:fld>
            <a:endParaRPr lang="en-US"/>
          </a:p>
        </p:txBody>
      </p:sp>
    </p:spTree>
    <p:extLst>
      <p:ext uri="{BB962C8B-B14F-4D97-AF65-F5344CB8AC3E}">
        <p14:creationId xmlns:p14="http://schemas.microsoft.com/office/powerpoint/2010/main" val="14072866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83</a:t>
            </a:fld>
            <a:endParaRPr lang="en-US"/>
          </a:p>
        </p:txBody>
      </p:sp>
    </p:spTree>
    <p:extLst>
      <p:ext uri="{BB962C8B-B14F-4D97-AF65-F5344CB8AC3E}">
        <p14:creationId xmlns:p14="http://schemas.microsoft.com/office/powerpoint/2010/main" val="18869054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84</a:t>
            </a:fld>
            <a:endParaRPr lang="en-US"/>
          </a:p>
        </p:txBody>
      </p:sp>
    </p:spTree>
    <p:extLst>
      <p:ext uri="{BB962C8B-B14F-4D97-AF65-F5344CB8AC3E}">
        <p14:creationId xmlns:p14="http://schemas.microsoft.com/office/powerpoint/2010/main" val="467281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a:t>
            </a:fld>
            <a:endParaRPr lang="en-US"/>
          </a:p>
        </p:txBody>
      </p:sp>
    </p:spTree>
    <p:extLst>
      <p:ext uri="{BB962C8B-B14F-4D97-AF65-F5344CB8AC3E}">
        <p14:creationId xmlns:p14="http://schemas.microsoft.com/office/powerpoint/2010/main" val="25446794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85</a:t>
            </a:fld>
            <a:endParaRPr lang="en-US"/>
          </a:p>
        </p:txBody>
      </p:sp>
    </p:spTree>
    <p:extLst>
      <p:ext uri="{BB962C8B-B14F-4D97-AF65-F5344CB8AC3E}">
        <p14:creationId xmlns:p14="http://schemas.microsoft.com/office/powerpoint/2010/main" val="36337461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86</a:t>
            </a:fld>
            <a:endParaRPr lang="en-US"/>
          </a:p>
        </p:txBody>
      </p:sp>
    </p:spTree>
    <p:extLst>
      <p:ext uri="{BB962C8B-B14F-4D97-AF65-F5344CB8AC3E}">
        <p14:creationId xmlns:p14="http://schemas.microsoft.com/office/powerpoint/2010/main" val="7918216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87</a:t>
            </a:fld>
            <a:endParaRPr lang="en-US"/>
          </a:p>
        </p:txBody>
      </p:sp>
    </p:spTree>
    <p:extLst>
      <p:ext uri="{BB962C8B-B14F-4D97-AF65-F5344CB8AC3E}">
        <p14:creationId xmlns:p14="http://schemas.microsoft.com/office/powerpoint/2010/main" val="8730429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88</a:t>
            </a:fld>
            <a:endParaRPr lang="en-US"/>
          </a:p>
        </p:txBody>
      </p:sp>
    </p:spTree>
    <p:extLst>
      <p:ext uri="{BB962C8B-B14F-4D97-AF65-F5344CB8AC3E}">
        <p14:creationId xmlns:p14="http://schemas.microsoft.com/office/powerpoint/2010/main" val="8067806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89</a:t>
            </a:fld>
            <a:endParaRPr lang="en-US"/>
          </a:p>
        </p:txBody>
      </p:sp>
    </p:spTree>
    <p:extLst>
      <p:ext uri="{BB962C8B-B14F-4D97-AF65-F5344CB8AC3E}">
        <p14:creationId xmlns:p14="http://schemas.microsoft.com/office/powerpoint/2010/main" val="16268860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90</a:t>
            </a:fld>
            <a:endParaRPr lang="en-US"/>
          </a:p>
        </p:txBody>
      </p:sp>
    </p:spTree>
    <p:extLst>
      <p:ext uri="{BB962C8B-B14F-4D97-AF65-F5344CB8AC3E}">
        <p14:creationId xmlns:p14="http://schemas.microsoft.com/office/powerpoint/2010/main" val="5638223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91</a:t>
            </a:fld>
            <a:endParaRPr lang="en-US"/>
          </a:p>
        </p:txBody>
      </p:sp>
    </p:spTree>
    <p:extLst>
      <p:ext uri="{BB962C8B-B14F-4D97-AF65-F5344CB8AC3E}">
        <p14:creationId xmlns:p14="http://schemas.microsoft.com/office/powerpoint/2010/main" val="39066335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92</a:t>
            </a:fld>
            <a:endParaRPr lang="en-US"/>
          </a:p>
        </p:txBody>
      </p:sp>
    </p:spTree>
    <p:extLst>
      <p:ext uri="{BB962C8B-B14F-4D97-AF65-F5344CB8AC3E}">
        <p14:creationId xmlns:p14="http://schemas.microsoft.com/office/powerpoint/2010/main" val="12457362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93</a:t>
            </a:fld>
            <a:endParaRPr lang="en-US"/>
          </a:p>
        </p:txBody>
      </p:sp>
    </p:spTree>
    <p:extLst>
      <p:ext uri="{BB962C8B-B14F-4D97-AF65-F5344CB8AC3E}">
        <p14:creationId xmlns:p14="http://schemas.microsoft.com/office/powerpoint/2010/main" val="16430667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94</a:t>
            </a:fld>
            <a:endParaRPr lang="en-US"/>
          </a:p>
        </p:txBody>
      </p:sp>
    </p:spTree>
    <p:extLst>
      <p:ext uri="{BB962C8B-B14F-4D97-AF65-F5344CB8AC3E}">
        <p14:creationId xmlns:p14="http://schemas.microsoft.com/office/powerpoint/2010/main" val="3115573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10</a:t>
            </a:fld>
            <a:endParaRPr lang="en-US"/>
          </a:p>
        </p:txBody>
      </p:sp>
    </p:spTree>
    <p:extLst>
      <p:ext uri="{BB962C8B-B14F-4D97-AF65-F5344CB8AC3E}">
        <p14:creationId xmlns:p14="http://schemas.microsoft.com/office/powerpoint/2010/main" val="278591176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95</a:t>
            </a:fld>
            <a:endParaRPr lang="en-US"/>
          </a:p>
        </p:txBody>
      </p:sp>
    </p:spTree>
    <p:extLst>
      <p:ext uri="{BB962C8B-B14F-4D97-AF65-F5344CB8AC3E}">
        <p14:creationId xmlns:p14="http://schemas.microsoft.com/office/powerpoint/2010/main" val="1826234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96</a:t>
            </a:fld>
            <a:endParaRPr lang="en-US" dirty="0"/>
          </a:p>
        </p:txBody>
      </p:sp>
    </p:spTree>
    <p:extLst>
      <p:ext uri="{BB962C8B-B14F-4D97-AF65-F5344CB8AC3E}">
        <p14:creationId xmlns:p14="http://schemas.microsoft.com/office/powerpoint/2010/main" val="17702290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97</a:t>
            </a:fld>
            <a:endParaRPr lang="en-US" dirty="0"/>
          </a:p>
        </p:txBody>
      </p:sp>
    </p:spTree>
    <p:extLst>
      <p:ext uri="{BB962C8B-B14F-4D97-AF65-F5344CB8AC3E}">
        <p14:creationId xmlns:p14="http://schemas.microsoft.com/office/powerpoint/2010/main" val="21685927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98</a:t>
            </a:fld>
            <a:endParaRPr lang="en-US" dirty="0"/>
          </a:p>
        </p:txBody>
      </p:sp>
    </p:spTree>
    <p:extLst>
      <p:ext uri="{BB962C8B-B14F-4D97-AF65-F5344CB8AC3E}">
        <p14:creationId xmlns:p14="http://schemas.microsoft.com/office/powerpoint/2010/main" val="54465826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99</a:t>
            </a:fld>
            <a:endParaRPr lang="en-US" dirty="0"/>
          </a:p>
        </p:txBody>
      </p:sp>
    </p:spTree>
    <p:extLst>
      <p:ext uri="{BB962C8B-B14F-4D97-AF65-F5344CB8AC3E}">
        <p14:creationId xmlns:p14="http://schemas.microsoft.com/office/powerpoint/2010/main" val="37690471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102</a:t>
            </a:fld>
            <a:endParaRPr lang="en-US" dirty="0"/>
          </a:p>
        </p:txBody>
      </p:sp>
    </p:spTree>
    <p:extLst>
      <p:ext uri="{BB962C8B-B14F-4D97-AF65-F5344CB8AC3E}">
        <p14:creationId xmlns:p14="http://schemas.microsoft.com/office/powerpoint/2010/main" val="12653442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103</a:t>
            </a:fld>
            <a:endParaRPr lang="en-US"/>
          </a:p>
        </p:txBody>
      </p:sp>
    </p:spTree>
    <p:extLst>
      <p:ext uri="{BB962C8B-B14F-4D97-AF65-F5344CB8AC3E}">
        <p14:creationId xmlns:p14="http://schemas.microsoft.com/office/powerpoint/2010/main" val="17532896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104</a:t>
            </a:fld>
            <a:endParaRPr lang="en-US"/>
          </a:p>
        </p:txBody>
      </p:sp>
    </p:spTree>
    <p:extLst>
      <p:ext uri="{BB962C8B-B14F-4D97-AF65-F5344CB8AC3E}">
        <p14:creationId xmlns:p14="http://schemas.microsoft.com/office/powerpoint/2010/main" val="345170439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105</a:t>
            </a:fld>
            <a:endParaRPr lang="en-US"/>
          </a:p>
        </p:txBody>
      </p:sp>
    </p:spTree>
    <p:extLst>
      <p:ext uri="{BB962C8B-B14F-4D97-AF65-F5344CB8AC3E}">
        <p14:creationId xmlns:p14="http://schemas.microsoft.com/office/powerpoint/2010/main" val="206757710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106</a:t>
            </a:fld>
            <a:endParaRPr lang="en-US"/>
          </a:p>
        </p:txBody>
      </p:sp>
    </p:spTree>
    <p:extLst>
      <p:ext uri="{BB962C8B-B14F-4D97-AF65-F5344CB8AC3E}">
        <p14:creationId xmlns:p14="http://schemas.microsoft.com/office/powerpoint/2010/main" val="3678121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FB2DD-7FB2-46A2-AEA8-D24D70E76C5A}" type="datetimeFigureOut">
              <a:rPr lang="en-US" smtClean="0"/>
              <a:pPr/>
              <a:t>5/30/2019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EC908-266A-4CE5-AD07-86248BAE9B1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jpe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0.jpe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0.jpe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0.jpe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0.jpe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0.jpeg"/></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0.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0.jpeg"/></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0.jpe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0.jpe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0.jpe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0.jpe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0.jpe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jpeg"/></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3.pn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5.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1.png"/><Relationship Id="rId4" Type="http://schemas.openxmlformats.org/officeDocument/2006/relationships/image" Target="../media/image80.png"/></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7.pn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1.png"/><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9.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1.png"/><Relationship Id="rId4" Type="http://schemas.openxmlformats.org/officeDocument/2006/relationships/image" Target="../media/image80.png"/></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1.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1.png"/><Relationship Id="rId4" Type="http://schemas.openxmlformats.org/officeDocument/2006/relationships/image" Target="../media/image80.png"/></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3.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81.png"/><Relationship Id="rId4" Type="http://schemas.openxmlformats.org/officeDocument/2006/relationships/image" Target="../media/image80.png"/></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24.xml.rels><?xml version="1.0" encoding="UTF-8" standalone="yes"?>
<Relationships xmlns="http://schemas.openxmlformats.org/package/2006/relationships"><Relationship Id="rId3" Type="http://schemas.openxmlformats.org/officeDocument/2006/relationships/hyperlink" Target="http://www.mathlearningcenter.org/web-apps/number-rack/" TargetMode="External"/><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1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8.xml"/><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96.png"/></Relationships>
</file>

<file path=ppt/slides/_rels/slide1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9.xml"/><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96.png"/></Relationships>
</file>

<file path=ppt/slides/_rels/slide1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png"/></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4.png"/></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5.png"/></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6.png"/></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7.png"/></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8.png"/></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110.gif"/><Relationship Id="rId4" Type="http://schemas.openxmlformats.org/officeDocument/2006/relationships/image" Target="../media/image109.png"/></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4.xml"/><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1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5.xml"/><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1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14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8.xml"/><Relationship Id="rId1" Type="http://schemas.openxmlformats.org/officeDocument/2006/relationships/slideLayout" Target="../slideLayouts/slideLayout1.xml"/><Relationship Id="rId4" Type="http://schemas.openxmlformats.org/officeDocument/2006/relationships/image" Target="../media/image117.jpeg"/></Relationships>
</file>

<file path=ppt/slides/_rels/slide1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9.xml"/><Relationship Id="rId1" Type="http://schemas.openxmlformats.org/officeDocument/2006/relationships/slideLayout" Target="../slideLayouts/slideLayout1.xml"/><Relationship Id="rId4" Type="http://schemas.openxmlformats.org/officeDocument/2006/relationships/image" Target="../media/image117.jpeg"/></Relationships>
</file>

<file path=ppt/slides/_rels/slide14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0.xml"/><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17.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2.png"/></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2.png"/></Relationships>
</file>

<file path=ppt/slides/_rels/slide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2.png"/></Relationships>
</file>

<file path=ppt/slides/_rels/slide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6.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2.png"/></Relationships>
</file>

<file path=ppt/slides/_rels/slide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7.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2.png"/></Relationships>
</file>

<file path=ppt/slides/_rels/slide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9.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2.png"/></Relationships>
</file>

<file path=ppt/slides/_rels/slide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22.png"/></Relationships>
</file>

<file path=ppt/slides/_rels/slide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2.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3.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6.png"/><Relationship Id="rId4" Type="http://schemas.openxmlformats.org/officeDocument/2006/relationships/image" Target="../media/image135.png"/></Relationships>
</file>

<file path=ppt/slides/_rels/slide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4.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7.png"/></Relationships>
</file>

<file path=ppt/slides/_rels/slide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6.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8.png"/><Relationship Id="rId4" Type="http://schemas.openxmlformats.org/officeDocument/2006/relationships/image" Target="../media/image135.png"/></Relationships>
</file>

<file path=ppt/slides/_rels/slide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9.png"/></Relationships>
</file>

<file path=ppt/slides/_rels/slide16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8.xml"/><Relationship Id="rId1" Type="http://schemas.openxmlformats.org/officeDocument/2006/relationships/slideLayout" Target="../slideLayouts/slideLayout1.xml"/><Relationship Id="rId4" Type="http://schemas.openxmlformats.org/officeDocument/2006/relationships/image" Target="../media/image14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70.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gif"/><Relationship Id="rId2" Type="http://schemas.openxmlformats.org/officeDocument/2006/relationships/notesSlide" Target="../notesSlides/notesSlide159.xml"/><Relationship Id="rId1" Type="http://schemas.openxmlformats.org/officeDocument/2006/relationships/slideLayout" Target="../slideLayouts/slideLayout1.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17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1.xml"/><Relationship Id="rId1" Type="http://schemas.openxmlformats.org/officeDocument/2006/relationships/slideLayout" Target="../slideLayouts/slideLayout1.xml"/><Relationship Id="rId4" Type="http://schemas.openxmlformats.org/officeDocument/2006/relationships/image" Target="../media/image149.png"/></Relationships>
</file>

<file path=ppt/slides/_rels/slide173.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gif"/><Relationship Id="rId2" Type="http://schemas.openxmlformats.org/officeDocument/2006/relationships/notesSlide" Target="../notesSlides/notesSlide162.xml"/><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3.png"/></Relationships>
</file>

<file path=ppt/slides/_rels/slide17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63.xml"/><Relationship Id="rId1" Type="http://schemas.openxmlformats.org/officeDocument/2006/relationships/slideLayout" Target="../slideLayouts/slideLayout1.xml"/><Relationship Id="rId4" Type="http://schemas.openxmlformats.org/officeDocument/2006/relationships/image" Target="../media/image153.gif"/></Relationships>
</file>

<file path=ppt/slides/_rels/slide17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4.xml"/><Relationship Id="rId1" Type="http://schemas.openxmlformats.org/officeDocument/2006/relationships/slideLayout" Target="../slideLayouts/slideLayout1.xml"/><Relationship Id="rId6" Type="http://schemas.openxmlformats.org/officeDocument/2006/relationships/image" Target="../media/image146.gif"/><Relationship Id="rId5" Type="http://schemas.openxmlformats.org/officeDocument/2006/relationships/image" Target="../media/image154.png"/><Relationship Id="rId4" Type="http://schemas.openxmlformats.org/officeDocument/2006/relationships/image" Target="../media/image143.png"/></Relationships>
</file>

<file path=ppt/slides/_rels/slide17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5.xml"/><Relationship Id="rId1" Type="http://schemas.openxmlformats.org/officeDocument/2006/relationships/slideLayout" Target="../slideLayouts/slideLayout1.xml"/><Relationship Id="rId6" Type="http://schemas.openxmlformats.org/officeDocument/2006/relationships/image" Target="../media/image146.gif"/><Relationship Id="rId5" Type="http://schemas.openxmlformats.org/officeDocument/2006/relationships/image" Target="../media/image154.png"/><Relationship Id="rId4" Type="http://schemas.openxmlformats.org/officeDocument/2006/relationships/image" Target="../media/image143.png"/></Relationships>
</file>

<file path=ppt/slides/_rels/slide17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6.xml"/><Relationship Id="rId1" Type="http://schemas.openxmlformats.org/officeDocument/2006/relationships/slideLayout" Target="../slideLayouts/slideLayout1.xml"/><Relationship Id="rId6" Type="http://schemas.openxmlformats.org/officeDocument/2006/relationships/image" Target="../media/image146.gif"/><Relationship Id="rId5" Type="http://schemas.openxmlformats.org/officeDocument/2006/relationships/image" Target="../media/image154.png"/><Relationship Id="rId4" Type="http://schemas.openxmlformats.org/officeDocument/2006/relationships/image" Target="../media/image143.png"/></Relationships>
</file>

<file path=ppt/slides/_rels/slide17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7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9.xml"/><Relationship Id="rId1" Type="http://schemas.openxmlformats.org/officeDocument/2006/relationships/slideLayout" Target="../slideLayouts/slideLayout2.xml"/><Relationship Id="rId5" Type="http://schemas.openxmlformats.org/officeDocument/2006/relationships/image" Target="../media/image159.jpeg"/><Relationship Id="rId4" Type="http://schemas.openxmlformats.org/officeDocument/2006/relationships/image" Target="../media/image125.png"/></Relationships>
</file>

<file path=ppt/slides/_rels/slide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0.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59.jpeg"/></Relationships>
</file>

<file path=ppt/slides/_rels/slide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1.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59.jpeg"/></Relationships>
</file>

<file path=ppt/slides/_rels/slide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2.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59.jpeg"/></Relationships>
</file>

<file path=ppt/slides/_rels/slide1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160.gif"/></Relationships>
</file>

<file path=ppt/slides/_rels/slide1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4.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jpeg"/></Relationships>
</file>

<file path=ppt/slides/_rels/slide1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5.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jpeg"/></Relationships>
</file>

<file path=ppt/slides/_rels/slide1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6.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jpeg"/></Relationships>
</file>

<file path=ppt/slides/_rels/slide19.xml.rels><?xml version="1.0" encoding="UTF-8" standalone="yes"?>
<Relationships xmlns="http://schemas.openxmlformats.org/package/2006/relationships"><Relationship Id="rId3" Type="http://schemas.openxmlformats.org/officeDocument/2006/relationships/hyperlink" Target="http://www.mathlearningcenter.org/web-apps/number-rack/"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7.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jpeg"/></Relationships>
</file>

<file path=ppt/slides/_rels/slide1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8.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jpeg"/></Relationships>
</file>

<file path=ppt/slides/_rels/slide1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9.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jpeg"/></Relationships>
</file>

<file path=ppt/slides/_rels/slide19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2.xml"/><Relationship Id="rId1" Type="http://schemas.openxmlformats.org/officeDocument/2006/relationships/slideLayout" Target="../slideLayouts/slideLayout1.xml"/><Relationship Id="rId4" Type="http://schemas.openxmlformats.org/officeDocument/2006/relationships/image" Target="../media/image166.png"/></Relationships>
</file>

<file path=ppt/slides/_rels/slide19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3.xml"/><Relationship Id="rId1" Type="http://schemas.openxmlformats.org/officeDocument/2006/relationships/slideLayout" Target="../slideLayouts/slideLayout1.xml"/><Relationship Id="rId4" Type="http://schemas.openxmlformats.org/officeDocument/2006/relationships/image" Target="../media/image166.png"/></Relationships>
</file>

<file path=ppt/slides/_rels/slide19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5.xml"/><Relationship Id="rId1" Type="http://schemas.openxmlformats.org/officeDocument/2006/relationships/slideLayout" Target="../slideLayouts/slideLayout1.xml"/><Relationship Id="rId4" Type="http://schemas.openxmlformats.org/officeDocument/2006/relationships/image" Target="../media/image166.png"/></Relationships>
</file>

<file path=ppt/slides/_rels/slide19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6.xml"/><Relationship Id="rId1" Type="http://schemas.openxmlformats.org/officeDocument/2006/relationships/slideLayout" Target="../slideLayouts/slideLayout1.xml"/><Relationship Id="rId4" Type="http://schemas.openxmlformats.org/officeDocument/2006/relationships/image" Target="../media/image166.png"/></Relationships>
</file>

<file path=ppt/slides/_rels/slide2.xml.rels><?xml version="1.0" encoding="UTF-8" standalone="yes"?>
<Relationships xmlns="http://schemas.openxmlformats.org/package/2006/relationships"><Relationship Id="rId8" Type="http://schemas.openxmlformats.org/officeDocument/2006/relationships/slide" Target="slide204.xml"/><Relationship Id="rId3" Type="http://schemas.openxmlformats.org/officeDocument/2006/relationships/slide" Target="slide3.xml"/><Relationship Id="rId7" Type="http://schemas.openxmlformats.org/officeDocument/2006/relationships/slide" Target="slide80.xml"/><Relationship Id="rId12" Type="http://schemas.openxmlformats.org/officeDocument/2006/relationships/slide" Target="slide259.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181.xml"/><Relationship Id="rId11" Type="http://schemas.openxmlformats.org/officeDocument/2006/relationships/slide" Target="slide129.xml"/><Relationship Id="rId5" Type="http://schemas.openxmlformats.org/officeDocument/2006/relationships/slide" Target="slide32.xml"/><Relationship Id="rId10" Type="http://schemas.openxmlformats.org/officeDocument/2006/relationships/slide" Target="slide245.xml"/><Relationship Id="rId4" Type="http://schemas.openxmlformats.org/officeDocument/2006/relationships/slide" Target="slide152.xml"/><Relationship Id="rId9" Type="http://schemas.openxmlformats.org/officeDocument/2006/relationships/slide" Target="slide10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0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8.xml"/><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20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20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172.png"/><Relationship Id="rId4" Type="http://schemas.openxmlformats.org/officeDocument/2006/relationships/image" Target="../media/image171.png"/></Relationships>
</file>

<file path=ppt/slides/_rels/slide2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90.xml"/><Relationship Id="rId1" Type="http://schemas.openxmlformats.org/officeDocument/2006/relationships/slideLayout" Target="../slideLayouts/slideLayout1.xml"/><Relationship Id="rId4" Type="http://schemas.openxmlformats.org/officeDocument/2006/relationships/image" Target="../media/image174.png"/></Relationships>
</file>

<file path=ppt/slides/_rels/slide2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1.xml"/><Relationship Id="rId1" Type="http://schemas.openxmlformats.org/officeDocument/2006/relationships/slideLayout" Target="../slideLayouts/slideLayout2.xml"/><Relationship Id="rId5" Type="http://schemas.openxmlformats.org/officeDocument/2006/relationships/image" Target="../media/image175.png"/><Relationship Id="rId4" Type="http://schemas.openxmlformats.org/officeDocument/2006/relationships/image" Target="../media/image122.png"/></Relationships>
</file>

<file path=ppt/slides/_rels/slide2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2.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22.png"/></Relationships>
</file>

<file path=ppt/slides/_rels/slide2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3.xml"/><Relationship Id="rId1" Type="http://schemas.openxmlformats.org/officeDocument/2006/relationships/slideLayout" Target="../slideLayouts/slideLayout2.xml"/><Relationship Id="rId5" Type="http://schemas.openxmlformats.org/officeDocument/2006/relationships/image" Target="../media/image177.png"/><Relationship Id="rId4" Type="http://schemas.openxmlformats.org/officeDocument/2006/relationships/image" Target="../media/image122.png"/></Relationships>
</file>

<file path=ppt/slides/_rels/slide2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4.xml"/><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image" Target="../media/image122.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5.xml"/><Relationship Id="rId1" Type="http://schemas.openxmlformats.org/officeDocument/2006/relationships/slideLayout" Target="../slideLayouts/slideLayout2.xml"/><Relationship Id="rId5" Type="http://schemas.openxmlformats.org/officeDocument/2006/relationships/image" Target="../media/image179.png"/><Relationship Id="rId4" Type="http://schemas.openxmlformats.org/officeDocument/2006/relationships/image" Target="../media/image122.png"/></Relationships>
</file>

<file path=ppt/slides/_rels/slide2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6.xml"/><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122.png"/></Relationships>
</file>

<file path=ppt/slides/_rels/slide2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7.xml"/><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22.png"/></Relationships>
</file>

<file path=ppt/slides/_rels/slide2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8.xml"/><Relationship Id="rId1" Type="http://schemas.openxmlformats.org/officeDocument/2006/relationships/slideLayout" Target="../slideLayouts/slideLayout2.xml"/><Relationship Id="rId5" Type="http://schemas.openxmlformats.org/officeDocument/2006/relationships/image" Target="../media/image182.png"/><Relationship Id="rId4" Type="http://schemas.openxmlformats.org/officeDocument/2006/relationships/image" Target="../media/image122.png"/></Relationships>
</file>

<file path=ppt/slides/_rels/slide2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9.xml"/><Relationship Id="rId1" Type="http://schemas.openxmlformats.org/officeDocument/2006/relationships/slideLayout" Target="../slideLayouts/slideLayout2.xml"/><Relationship Id="rId5" Type="http://schemas.openxmlformats.org/officeDocument/2006/relationships/image" Target="../media/image183.png"/><Relationship Id="rId4" Type="http://schemas.openxmlformats.org/officeDocument/2006/relationships/image" Target="../media/image122.png"/></Relationships>
</file>

<file path=ppt/slides/_rels/slide2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0.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jpeg"/></Relationships>
</file>

<file path=ppt/slides/_rels/slide2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1.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jpeg"/></Relationships>
</file>

<file path=ppt/slides/_rels/slide2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2.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jpeg"/></Relationships>
</file>

<file path=ppt/slides/_rels/slide2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3.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jpeg"/></Relationships>
</file>

<file path=ppt/slides/_rels/slide2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4.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84.jpe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5.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84.jpeg"/></Relationships>
</file>

<file path=ppt/slides/_rels/slide2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6.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84.jpeg"/></Relationships>
</file>

<file path=ppt/slides/_rels/slide2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7.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84.jpeg"/></Relationships>
</file>

<file path=ppt/slides/_rels/slide2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8.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84.jpeg"/></Relationships>
</file>

<file path=ppt/slides/_rels/slide2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9.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84.jpeg"/></Relationships>
</file>

<file path=ppt/slides/_rels/slide2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0.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84.jpeg"/></Relationships>
</file>

<file path=ppt/slides/_rels/slide2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1.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84.jpeg"/></Relationships>
</file>

<file path=ppt/slides/_rels/slide2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2.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84.jpeg"/></Relationships>
</file>

<file path=ppt/slides/_rels/slide2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3.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84.jpeg"/></Relationships>
</file>

<file path=ppt/slides/_rels/slide2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4.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84.jpe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6.png"/></Relationships>
</file>

<file path=ppt/slides/_rels/slide2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5.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84.jpeg"/></Relationships>
</file>

<file path=ppt/slides/_rels/slide23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16.xml"/><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17.xml"/><Relationship Id="rId1" Type="http://schemas.openxmlformats.org/officeDocument/2006/relationships/slideLayout" Target="../slideLayouts/slideLayout1.xml"/><Relationship Id="rId4" Type="http://schemas.openxmlformats.org/officeDocument/2006/relationships/image" Target="../media/image187.png"/></Relationships>
</file>

<file path=ppt/slides/_rels/slide23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18.xml"/><Relationship Id="rId1" Type="http://schemas.openxmlformats.org/officeDocument/2006/relationships/slideLayout" Target="../slideLayouts/slideLayout1.xml"/><Relationship Id="rId4" Type="http://schemas.openxmlformats.org/officeDocument/2006/relationships/image" Target="../media/image188.png"/></Relationships>
</file>

<file path=ppt/slides/_rels/slide23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19.xml"/><Relationship Id="rId1" Type="http://schemas.openxmlformats.org/officeDocument/2006/relationships/slideLayout" Target="../slideLayouts/slideLayout1.xml"/><Relationship Id="rId4" Type="http://schemas.openxmlformats.org/officeDocument/2006/relationships/image" Target="../media/image189.png"/></Relationships>
</file>

<file path=ppt/slides/_rels/slide23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20.xml"/><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21.xml"/><Relationship Id="rId1" Type="http://schemas.openxmlformats.org/officeDocument/2006/relationships/slideLayout" Target="../slideLayouts/slideLayout1.xml"/><Relationship Id="rId4" Type="http://schemas.openxmlformats.org/officeDocument/2006/relationships/image" Target="../media/image189.png"/></Relationships>
</file>

<file path=ppt/slides/_rels/slide23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22.xml"/><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23.xml"/><Relationship Id="rId1" Type="http://schemas.openxmlformats.org/officeDocument/2006/relationships/slideLayout" Target="../slideLayouts/slideLayout1.xml"/><Relationship Id="rId4" Type="http://schemas.openxmlformats.org/officeDocument/2006/relationships/image" Target="../media/image189.png"/></Relationships>
</file>

<file path=ppt/slides/_rels/slide23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24.xml"/><Relationship Id="rId1" Type="http://schemas.openxmlformats.org/officeDocument/2006/relationships/slideLayout" Target="../slideLayouts/slideLayout1.xml"/><Relationship Id="rId4" Type="http://schemas.openxmlformats.org/officeDocument/2006/relationships/image" Target="../media/image192.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4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25.xm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24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26.xml"/><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24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27.xm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24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28.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2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198.png"/></Relationships>
</file>

<file path=ppt/slides/_rels/slide2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9.xml"/><Relationship Id="rId1" Type="http://schemas.openxmlformats.org/officeDocument/2006/relationships/slideLayout" Target="../slideLayouts/slideLayout2.xml"/><Relationship Id="rId5" Type="http://schemas.openxmlformats.org/officeDocument/2006/relationships/image" Target="../media/image182.png"/><Relationship Id="rId4" Type="http://schemas.openxmlformats.org/officeDocument/2006/relationships/image" Target="../media/image159.jpeg"/></Relationships>
</file>

<file path=ppt/slides/_rels/slide2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0.xml"/><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image" Target="../media/image159.jpeg"/></Relationships>
</file>

<file path=ppt/slides/_rels/slide2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1.xml"/><Relationship Id="rId1" Type="http://schemas.openxmlformats.org/officeDocument/2006/relationships/slideLayout" Target="../slideLayouts/slideLayout2.xml"/><Relationship Id="rId5" Type="http://schemas.openxmlformats.org/officeDocument/2006/relationships/image" Target="../media/image175.png"/><Relationship Id="rId4" Type="http://schemas.openxmlformats.org/officeDocument/2006/relationships/image" Target="../media/image159.jpeg"/></Relationships>
</file>

<file path=ppt/slides/_rels/slide2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2.xml"/><Relationship Id="rId1" Type="http://schemas.openxmlformats.org/officeDocument/2006/relationships/slideLayout" Target="../slideLayouts/slideLayout2.xml"/><Relationship Id="rId5" Type="http://schemas.openxmlformats.org/officeDocument/2006/relationships/image" Target="../media/image177.png"/><Relationship Id="rId4" Type="http://schemas.openxmlformats.org/officeDocument/2006/relationships/image" Target="../media/image159.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3.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59.jpeg"/></Relationships>
</file>

<file path=ppt/slides/_rels/slide2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4.xml"/><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25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35.xml"/><Relationship Id="rId1" Type="http://schemas.openxmlformats.org/officeDocument/2006/relationships/slideLayout" Target="../slideLayouts/slideLayout1.xml"/><Relationship Id="rId4" Type="http://schemas.openxmlformats.org/officeDocument/2006/relationships/image" Target="../media/image201.jpeg"/></Relationships>
</file>

<file path=ppt/slides/_rels/slide25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36.xml"/><Relationship Id="rId1" Type="http://schemas.openxmlformats.org/officeDocument/2006/relationships/slideLayout" Target="../slideLayouts/slideLayout1.xml"/><Relationship Id="rId4" Type="http://schemas.openxmlformats.org/officeDocument/2006/relationships/image" Target="../media/image202.jpeg"/></Relationships>
</file>

<file path=ppt/slides/_rels/slide25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37.xml"/><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38.xml"/><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25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39.xml"/><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25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40.xml"/><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2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08.png"/></Relationships>
</file>

<file path=ppt/slides/_rels/slide2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1.xml"/><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png"/></Relationships>
</file>

<file path=ppt/slides/_rels/slide2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2.xml"/><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png"/></Relationships>
</file>

<file path=ppt/slides/_rels/slide2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3.xml"/><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png"/></Relationships>
</file>

<file path=ppt/slides/_rels/slide2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4.xml"/><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png"/></Relationships>
</file>

<file path=ppt/slides/_rels/slide2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5.xml"/><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png"/></Relationships>
</file>

<file path=ppt/slides/_rels/slide2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6.xml"/><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png"/></Relationships>
</file>

<file path=ppt/slides/_rels/slide2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7.xml"/><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png"/></Relationships>
</file>

<file path=ppt/slides/_rels/slide2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8.xml"/><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png"/></Relationships>
</file>

<file path=ppt/slides/_rels/slide2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9.xml"/><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png"/></Relationships>
</file>

<file path=ppt/slides/_rels/slide2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0.xml"/><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1.xml"/><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png"/></Relationships>
</file>

<file path=ppt/slides/_rels/slide2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2.xml"/><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png"/></Relationships>
</file>

<file path=ppt/slides/_rels/slide2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3.xml"/><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png"/></Relationships>
</file>

<file path=ppt/slides/_rels/slide2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4.xml"/><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png"/></Relationships>
</file>

<file path=ppt/slides/_rels/slide2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5.xml"/><Relationship Id="rId1" Type="http://schemas.openxmlformats.org/officeDocument/2006/relationships/slideLayout" Target="../slideLayouts/slideLayout2.xml"/><Relationship Id="rId5" Type="http://schemas.openxmlformats.org/officeDocument/2006/relationships/image" Target="../media/image213.jpeg"/><Relationship Id="rId4" Type="http://schemas.openxmlformats.org/officeDocument/2006/relationships/image" Target="../media/image212.png"/></Relationships>
</file>

<file path=ppt/slides/_rels/slide2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6.xml"/><Relationship Id="rId1" Type="http://schemas.openxmlformats.org/officeDocument/2006/relationships/slideLayout" Target="../slideLayouts/slideLayout2.xml"/><Relationship Id="rId5" Type="http://schemas.openxmlformats.org/officeDocument/2006/relationships/image" Target="../media/image213.jpeg"/><Relationship Id="rId4" Type="http://schemas.openxmlformats.org/officeDocument/2006/relationships/image" Target="../media/image214.png"/></Relationships>
</file>

<file path=ppt/slides/_rels/slide27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57.xml"/><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16.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1.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1.jpeg"/><Relationship Id="rId4" Type="http://schemas.openxmlformats.org/officeDocument/2006/relationships/image" Target="../media/image54.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1.jpeg"/><Relationship Id="rId4" Type="http://schemas.openxmlformats.org/officeDocument/2006/relationships/image" Target="../media/image55.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1.jpeg"/><Relationship Id="rId4" Type="http://schemas.openxmlformats.org/officeDocument/2006/relationships/image" Target="../media/image56.pn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1.jpeg"/><Relationship Id="rId4" Type="http://schemas.openxmlformats.org/officeDocument/2006/relationships/image" Target="../media/image57.pn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1.jpeg"/><Relationship Id="rId4" Type="http://schemas.openxmlformats.org/officeDocument/2006/relationships/image" Target="../media/image58.pn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1.jpeg"/><Relationship Id="rId4" Type="http://schemas.openxmlformats.org/officeDocument/2006/relationships/image" Target="../media/image52.pn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1.jpe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96.xml.rels><?xml version="1.0" encoding="UTF-8" standalone="yes"?>
<Relationships xmlns="http://schemas.openxmlformats.org/package/2006/relationships"><Relationship Id="rId3" Type="http://schemas.openxmlformats.org/officeDocument/2006/relationships/hyperlink" Target="http://www.mathlearningcenter.org/web-apps/number-rack/" TargetMode="External"/><Relationship Id="rId2" Type="http://schemas.openxmlformats.org/officeDocument/2006/relationships/notesSlide" Target="../notesSlides/notesSlide91.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9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1470025"/>
          </a:xfrm>
        </p:spPr>
        <p:txBody>
          <a:bodyPr>
            <a:normAutofit/>
          </a:bodyPr>
          <a:lstStyle/>
          <a:p>
            <a:r>
              <a:rPr lang="en-US" sz="6600" dirty="0">
                <a:latin typeface="Kristen ITC" panose="03050502040202030202" pitchFamily="66" charset="0"/>
              </a:rPr>
              <a:t>Module 5</a:t>
            </a:r>
          </a:p>
        </p:txBody>
      </p:sp>
      <p:sp>
        <p:nvSpPr>
          <p:cNvPr id="3" name="Subtitle 2"/>
          <p:cNvSpPr>
            <a:spLocks noGrp="1"/>
          </p:cNvSpPr>
          <p:nvPr>
            <p:ph type="subTitle" idx="1"/>
          </p:nvPr>
        </p:nvSpPr>
        <p:spPr>
          <a:xfrm>
            <a:off x="321227" y="1447800"/>
            <a:ext cx="8534400" cy="1752600"/>
          </a:xfrm>
          <a:ln>
            <a:noFill/>
          </a:ln>
        </p:spPr>
        <p:txBody>
          <a:bodyPr>
            <a:noAutofit/>
          </a:bodyPr>
          <a:lstStyle/>
          <a:p>
            <a:r>
              <a:rPr lang="en-US" sz="4000" dirty="0">
                <a:solidFill>
                  <a:srgbClr val="0033CC"/>
                </a:solidFill>
                <a:latin typeface="Kristen ITC" panose="03050502040202030202" pitchFamily="66" charset="0"/>
              </a:rPr>
              <a:t>Numbers 10-20 and</a:t>
            </a:r>
          </a:p>
          <a:p>
            <a:r>
              <a:rPr lang="en-US" sz="4000" dirty="0">
                <a:solidFill>
                  <a:srgbClr val="0033CC"/>
                </a:solidFill>
                <a:latin typeface="Kristen ITC" panose="03050502040202030202" pitchFamily="66" charset="0"/>
              </a:rPr>
              <a:t>Counting to 100</a:t>
            </a:r>
          </a:p>
          <a:p>
            <a:r>
              <a:rPr lang="en-US" sz="1800" dirty="0">
                <a:solidFill>
                  <a:srgbClr val="0033CC"/>
                </a:solidFill>
                <a:latin typeface="Kristen ITC" panose="03050502040202030202" pitchFamily="66" charset="0"/>
              </a:rPr>
              <a:t>(Lessons 15-24)</a:t>
            </a:r>
          </a:p>
        </p:txBody>
      </p:sp>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Rounded Rectangle 17"/>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2" name="Picture 8" descr="http://www.greenpointtoys.com/images/Picture%20747.jpg"/>
          <p:cNvPicPr>
            <a:picLocks noChangeAspect="1" noChangeArrowheads="1"/>
          </p:cNvPicPr>
          <p:nvPr/>
        </p:nvPicPr>
        <p:blipFill>
          <a:blip r:embed="rId3" cstate="print"/>
          <a:srcRect/>
          <a:stretch>
            <a:fillRect/>
          </a:stretch>
        </p:blipFill>
        <p:spPr bwMode="auto">
          <a:xfrm>
            <a:off x="2362200" y="3200400"/>
            <a:ext cx="4343400" cy="3257550"/>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dirty="0">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15</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Hide Zero for Teen Numbers</a:t>
            </a:r>
            <a:endParaRPr lang="en-US" sz="8000" b="1" dirty="0"/>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dirty="0"/>
              <a:t>1   0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dirty="0"/>
              <a:t>1</a:t>
            </a:r>
          </a:p>
        </p:txBody>
      </p:sp>
    </p:spTree>
    <p:extLst>
      <p:ext uri="{BB962C8B-B14F-4D97-AF65-F5344CB8AC3E}">
        <p14:creationId xmlns:p14="http://schemas.microsoft.com/office/powerpoint/2010/main" val="283727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7037E-6 L 0.25 -3.7037E-6 " pathEditMode="relative" rAng="0" ptsTypes="AA">
                                      <p:cBhvr>
                                        <p:cTn id="6" dur="2000" fill="hold"/>
                                        <p:tgtEl>
                                          <p:spTgt spid="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259280" y="1840237"/>
            <a:ext cx="6192956" cy="2285032"/>
          </a:xfrm>
          <a:prstGeom prst="rect">
            <a:avLst/>
          </a:prstGeom>
        </p:spPr>
      </p:pic>
      <p:sp>
        <p:nvSpPr>
          <p:cNvPr id="7" name="Rectangle 6"/>
          <p:cNvSpPr/>
          <p:nvPr/>
        </p:nvSpPr>
        <p:spPr>
          <a:xfrm>
            <a:off x="6181524" y="1449991"/>
            <a:ext cx="1911995" cy="2131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670801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5078313"/>
          </a:xfrm>
          <a:prstGeom prst="rect">
            <a:avLst/>
          </a:prstGeom>
          <a:noFill/>
        </p:spPr>
        <p:txBody>
          <a:bodyPr wrap="square" rtlCol="0">
            <a:spAutoFit/>
          </a:bodyPr>
          <a:lstStyle/>
          <a:p>
            <a:pPr algn="ctr"/>
            <a:r>
              <a:rPr lang="en-US" sz="4800" b="1" dirty="0">
                <a:latin typeface="Kristen ITC" panose="03050502040202030202" pitchFamily="66" charset="0"/>
              </a:rPr>
              <a:t>Lesson 18</a:t>
            </a:r>
          </a:p>
          <a:p>
            <a:pPr algn="ctr"/>
            <a:endParaRPr lang="en-US" sz="3600" dirty="0">
              <a:latin typeface="Kristen ITC" panose="03050502040202030202" pitchFamily="66" charset="0"/>
            </a:endParaRPr>
          </a:p>
          <a:p>
            <a:pPr algn="ctr"/>
            <a:endParaRPr lang="en-US" sz="2000" dirty="0">
              <a:latin typeface="Kristen ITC" panose="03050502040202030202" pitchFamily="66" charset="0"/>
            </a:endParaRPr>
          </a:p>
          <a:p>
            <a:pPr algn="ctr"/>
            <a:r>
              <a:rPr lang="en-US" sz="4000" dirty="0">
                <a:latin typeface="Kristen ITC" panose="03050502040202030202" pitchFamily="66" charset="0"/>
              </a:rPr>
              <a:t>I can count across tens by ones to 100 with and without objects.</a:t>
            </a:r>
          </a:p>
          <a:p>
            <a:pPr algn="ctr"/>
            <a:endParaRPr lang="en-US" sz="3200" dirty="0">
              <a:latin typeface="Kristen ITC" panose="03050502040202030202" pitchFamily="66" charset="0"/>
            </a:endParaRPr>
          </a:p>
          <a:p>
            <a:pPr algn="ctr"/>
            <a:endParaRPr lang="en-US" sz="3200" dirty="0">
              <a:latin typeface="Kristen ITC" panose="03050502040202030202" pitchFamily="66" charset="0"/>
            </a:endParaRPr>
          </a:p>
          <a:p>
            <a:pPr algn="ctr"/>
            <a:endParaRPr lang="en-US" sz="2800" dirty="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15623487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dirty="0"/>
              <a:t>Module 5, Lesson 18</a:t>
            </a:r>
          </a:p>
        </p:txBody>
      </p:sp>
      <p:sp>
        <p:nvSpPr>
          <p:cNvPr id="16" name="TextBox 15"/>
          <p:cNvSpPr txBox="1"/>
          <p:nvPr/>
        </p:nvSpPr>
        <p:spPr>
          <a:xfrm>
            <a:off x="460374" y="914400"/>
            <a:ext cx="8150225" cy="1200329"/>
          </a:xfrm>
          <a:prstGeom prst="rect">
            <a:avLst/>
          </a:prstGeom>
          <a:noFill/>
        </p:spPr>
        <p:txBody>
          <a:bodyPr wrap="square" rtlCol="0">
            <a:spAutoFit/>
          </a:bodyPr>
          <a:lstStyle/>
          <a:p>
            <a:pPr algn="ctr"/>
            <a:r>
              <a:rPr lang="en-US" sz="2400" b="1" dirty="0"/>
              <a:t>Susan is putting 9 flowers in 2 vases.  Draw a picture to show a way she might do that.  Make a number bond and a number sentence to match your idea.</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dirty="0">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290" name="Picture 2" descr="http://images.clipartpanda.com/will-clipart-colored-flower-vase-clip-ar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3717189"/>
            <a:ext cx="2496450" cy="2752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063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dirty="0"/>
              <a:t>Ten-Frame Flashes</a:t>
            </a:r>
            <a:endParaRPr lang="en-US" sz="8000" b="1" dirty="0"/>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dirty="0"/>
              <a:t>Module 5, Lesson 18</a:t>
            </a:r>
          </a:p>
          <a:p>
            <a:pPr algn="ctr"/>
            <a:r>
              <a:rPr lang="en-US" sz="1400" dirty="0"/>
              <a:t>Fluency</a:t>
            </a:r>
          </a:p>
        </p:txBody>
      </p:sp>
      <p:sp>
        <p:nvSpPr>
          <p:cNvPr id="15" name="TextBox 14"/>
          <p:cNvSpPr txBox="1"/>
          <p:nvPr/>
        </p:nvSpPr>
        <p:spPr>
          <a:xfrm>
            <a:off x="2023686" y="1236452"/>
            <a:ext cx="5015077" cy="707886"/>
          </a:xfrm>
          <a:prstGeom prst="rect">
            <a:avLst/>
          </a:prstGeom>
          <a:noFill/>
        </p:spPr>
        <p:txBody>
          <a:bodyPr wrap="square" rtlCol="0">
            <a:spAutoFit/>
          </a:bodyPr>
          <a:lstStyle/>
          <a:p>
            <a:pPr algn="ctr"/>
            <a:r>
              <a:rPr lang="en-US" sz="2000" b="1" dirty="0">
                <a:solidFill>
                  <a:srgbClr val="0000FF"/>
                </a:solidFill>
              </a:rPr>
              <a:t>How many dots do you see?  How many more does it need to be 10?</a:t>
            </a:r>
          </a:p>
        </p:txBody>
      </p:sp>
      <p:pic>
        <p:nvPicPr>
          <p:cNvPr id="16" name="Picture 15"/>
          <p:cNvPicPr>
            <a:picLocks noChangeAspect="1"/>
          </p:cNvPicPr>
          <p:nvPr/>
        </p:nvPicPr>
        <p:blipFill>
          <a:blip r:embed="rId5"/>
          <a:stretch>
            <a:fillRect/>
          </a:stretch>
        </p:blipFill>
        <p:spPr>
          <a:xfrm>
            <a:off x="2480411" y="2709499"/>
            <a:ext cx="4296896" cy="2396676"/>
          </a:xfrm>
          <a:prstGeom prst="rect">
            <a:avLst/>
          </a:prstGeom>
        </p:spPr>
      </p:pic>
    </p:spTree>
    <p:extLst>
      <p:ext uri="{BB962C8B-B14F-4D97-AF65-F5344CB8AC3E}">
        <p14:creationId xmlns:p14="http://schemas.microsoft.com/office/powerpoint/2010/main" val="22375298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09825" y="2734384"/>
            <a:ext cx="4324350" cy="2314575"/>
          </a:xfrm>
          <a:prstGeom prst="rect">
            <a:avLst/>
          </a:prstGeom>
        </p:spPr>
      </p:pic>
      <p:sp>
        <p:nvSpPr>
          <p:cNvPr id="13" name="TextBox 12"/>
          <p:cNvSpPr txBox="1"/>
          <p:nvPr/>
        </p:nvSpPr>
        <p:spPr>
          <a:xfrm>
            <a:off x="871808" y="713232"/>
            <a:ext cx="7467598" cy="523220"/>
          </a:xfrm>
          <a:prstGeom prst="rect">
            <a:avLst/>
          </a:prstGeom>
          <a:noFill/>
        </p:spPr>
        <p:txBody>
          <a:bodyPr wrap="square" rtlCol="0">
            <a:spAutoFit/>
          </a:bodyPr>
          <a:lstStyle/>
          <a:p>
            <a:pPr algn="ctr"/>
            <a:r>
              <a:rPr lang="en-US" sz="2800" b="1" dirty="0"/>
              <a:t>Ten-Frame Flashes</a:t>
            </a:r>
            <a:endParaRPr lang="en-US" sz="8000" b="1" dirty="0"/>
          </a:p>
        </p:txBody>
      </p:sp>
      <p:sp>
        <p:nvSpPr>
          <p:cNvPr id="17" name="TextBox 16"/>
          <p:cNvSpPr txBox="1"/>
          <p:nvPr/>
        </p:nvSpPr>
        <p:spPr>
          <a:xfrm>
            <a:off x="7239000" y="287430"/>
            <a:ext cx="1688283" cy="523220"/>
          </a:xfrm>
          <a:prstGeom prst="rect">
            <a:avLst/>
          </a:prstGeom>
          <a:noFill/>
        </p:spPr>
        <p:txBody>
          <a:bodyPr wrap="none" rtlCol="0">
            <a:spAutoFit/>
          </a:bodyPr>
          <a:lstStyle/>
          <a:p>
            <a:r>
              <a:rPr lang="en-US" sz="1400" dirty="0"/>
              <a:t>Module 5, Lesson 18</a:t>
            </a:r>
          </a:p>
          <a:p>
            <a:pPr algn="ctr"/>
            <a:r>
              <a:rPr lang="en-US" sz="1400" dirty="0"/>
              <a:t>Fluency</a:t>
            </a:r>
          </a:p>
        </p:txBody>
      </p:sp>
      <p:sp>
        <p:nvSpPr>
          <p:cNvPr id="18" name="TextBox 17"/>
          <p:cNvSpPr txBox="1"/>
          <p:nvPr/>
        </p:nvSpPr>
        <p:spPr>
          <a:xfrm>
            <a:off x="2023686" y="1236452"/>
            <a:ext cx="5015077" cy="707886"/>
          </a:xfrm>
          <a:prstGeom prst="rect">
            <a:avLst/>
          </a:prstGeom>
          <a:noFill/>
        </p:spPr>
        <p:txBody>
          <a:bodyPr wrap="square" rtlCol="0">
            <a:spAutoFit/>
          </a:bodyPr>
          <a:lstStyle/>
          <a:p>
            <a:pPr algn="ctr"/>
            <a:r>
              <a:rPr lang="en-US" sz="2000" b="1" dirty="0">
                <a:solidFill>
                  <a:srgbClr val="0000FF"/>
                </a:solidFill>
              </a:rPr>
              <a:t>How many dots do you see?  How many more does it need to be 10?</a:t>
            </a:r>
          </a:p>
        </p:txBody>
      </p:sp>
    </p:spTree>
    <p:extLst>
      <p:ext uri="{BB962C8B-B14F-4D97-AF65-F5344CB8AC3E}">
        <p14:creationId xmlns:p14="http://schemas.microsoft.com/office/powerpoint/2010/main" val="367523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37548" y="2699646"/>
            <a:ext cx="4296627" cy="2320683"/>
          </a:xfrm>
          <a:prstGeom prst="rect">
            <a:avLst/>
          </a:prstGeom>
        </p:spPr>
      </p:pic>
      <p:sp>
        <p:nvSpPr>
          <p:cNvPr id="16" name="TextBox 15"/>
          <p:cNvSpPr txBox="1"/>
          <p:nvPr/>
        </p:nvSpPr>
        <p:spPr>
          <a:xfrm>
            <a:off x="871808" y="713232"/>
            <a:ext cx="7467598" cy="523220"/>
          </a:xfrm>
          <a:prstGeom prst="rect">
            <a:avLst/>
          </a:prstGeom>
          <a:noFill/>
        </p:spPr>
        <p:txBody>
          <a:bodyPr wrap="square" rtlCol="0">
            <a:spAutoFit/>
          </a:bodyPr>
          <a:lstStyle/>
          <a:p>
            <a:pPr algn="ctr"/>
            <a:r>
              <a:rPr lang="en-US" sz="2800" b="1" dirty="0"/>
              <a:t>Ten-Frame Flashes</a:t>
            </a:r>
            <a:endParaRPr lang="en-US" sz="8000" b="1" dirty="0"/>
          </a:p>
        </p:txBody>
      </p:sp>
      <p:sp>
        <p:nvSpPr>
          <p:cNvPr id="17" name="TextBox 16"/>
          <p:cNvSpPr txBox="1"/>
          <p:nvPr/>
        </p:nvSpPr>
        <p:spPr>
          <a:xfrm>
            <a:off x="7239000" y="287430"/>
            <a:ext cx="1688283" cy="523220"/>
          </a:xfrm>
          <a:prstGeom prst="rect">
            <a:avLst/>
          </a:prstGeom>
          <a:noFill/>
        </p:spPr>
        <p:txBody>
          <a:bodyPr wrap="none" rtlCol="0">
            <a:spAutoFit/>
          </a:bodyPr>
          <a:lstStyle/>
          <a:p>
            <a:r>
              <a:rPr lang="en-US" sz="1400" dirty="0"/>
              <a:t>Module 5, Lesson 18</a:t>
            </a:r>
          </a:p>
          <a:p>
            <a:pPr algn="ctr"/>
            <a:r>
              <a:rPr lang="en-US" sz="1400" dirty="0"/>
              <a:t>Fluency</a:t>
            </a:r>
          </a:p>
        </p:txBody>
      </p:sp>
      <p:sp>
        <p:nvSpPr>
          <p:cNvPr id="18" name="TextBox 17"/>
          <p:cNvSpPr txBox="1"/>
          <p:nvPr/>
        </p:nvSpPr>
        <p:spPr>
          <a:xfrm>
            <a:off x="2023686" y="1236452"/>
            <a:ext cx="5015077" cy="707886"/>
          </a:xfrm>
          <a:prstGeom prst="rect">
            <a:avLst/>
          </a:prstGeom>
          <a:noFill/>
        </p:spPr>
        <p:txBody>
          <a:bodyPr wrap="square" rtlCol="0">
            <a:spAutoFit/>
          </a:bodyPr>
          <a:lstStyle/>
          <a:p>
            <a:pPr algn="ctr"/>
            <a:r>
              <a:rPr lang="en-US" sz="2000" b="1" dirty="0">
                <a:solidFill>
                  <a:srgbClr val="0000FF"/>
                </a:solidFill>
              </a:rPr>
              <a:t>How many dots do you see?  How many more does it need to be 10?</a:t>
            </a:r>
          </a:p>
        </p:txBody>
      </p:sp>
    </p:spTree>
    <p:extLst>
      <p:ext uri="{BB962C8B-B14F-4D97-AF65-F5344CB8AC3E}">
        <p14:creationId xmlns:p14="http://schemas.microsoft.com/office/powerpoint/2010/main" val="206663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32786" y="2728635"/>
            <a:ext cx="4313777" cy="2291694"/>
          </a:xfrm>
          <a:prstGeom prst="rect">
            <a:avLst/>
          </a:prstGeom>
        </p:spPr>
      </p:pic>
      <p:sp>
        <p:nvSpPr>
          <p:cNvPr id="16" name="TextBox 15"/>
          <p:cNvSpPr txBox="1"/>
          <p:nvPr/>
        </p:nvSpPr>
        <p:spPr>
          <a:xfrm>
            <a:off x="871808" y="713232"/>
            <a:ext cx="7467598" cy="523220"/>
          </a:xfrm>
          <a:prstGeom prst="rect">
            <a:avLst/>
          </a:prstGeom>
          <a:noFill/>
        </p:spPr>
        <p:txBody>
          <a:bodyPr wrap="square" rtlCol="0">
            <a:spAutoFit/>
          </a:bodyPr>
          <a:lstStyle/>
          <a:p>
            <a:pPr algn="ctr"/>
            <a:r>
              <a:rPr lang="en-US" sz="2800" b="1" dirty="0"/>
              <a:t>Ten-Frame Flashes</a:t>
            </a:r>
            <a:endParaRPr lang="en-US" sz="8000" b="1" dirty="0"/>
          </a:p>
        </p:txBody>
      </p:sp>
      <p:sp>
        <p:nvSpPr>
          <p:cNvPr id="17" name="TextBox 16"/>
          <p:cNvSpPr txBox="1"/>
          <p:nvPr/>
        </p:nvSpPr>
        <p:spPr>
          <a:xfrm>
            <a:off x="7239000" y="287430"/>
            <a:ext cx="1688283" cy="523220"/>
          </a:xfrm>
          <a:prstGeom prst="rect">
            <a:avLst/>
          </a:prstGeom>
          <a:noFill/>
        </p:spPr>
        <p:txBody>
          <a:bodyPr wrap="none" rtlCol="0">
            <a:spAutoFit/>
          </a:bodyPr>
          <a:lstStyle/>
          <a:p>
            <a:r>
              <a:rPr lang="en-US" sz="1400" dirty="0"/>
              <a:t>Module 5, Lesson 18</a:t>
            </a:r>
          </a:p>
          <a:p>
            <a:pPr algn="ctr"/>
            <a:r>
              <a:rPr lang="en-US" sz="1400" dirty="0"/>
              <a:t>Fluency</a:t>
            </a:r>
          </a:p>
        </p:txBody>
      </p:sp>
      <p:sp>
        <p:nvSpPr>
          <p:cNvPr id="18" name="TextBox 17"/>
          <p:cNvSpPr txBox="1"/>
          <p:nvPr/>
        </p:nvSpPr>
        <p:spPr>
          <a:xfrm>
            <a:off x="2023686" y="1236452"/>
            <a:ext cx="5015077" cy="707886"/>
          </a:xfrm>
          <a:prstGeom prst="rect">
            <a:avLst/>
          </a:prstGeom>
          <a:noFill/>
        </p:spPr>
        <p:txBody>
          <a:bodyPr wrap="square" rtlCol="0">
            <a:spAutoFit/>
          </a:bodyPr>
          <a:lstStyle/>
          <a:p>
            <a:pPr algn="ctr"/>
            <a:r>
              <a:rPr lang="en-US" sz="2000" b="1" dirty="0">
                <a:solidFill>
                  <a:srgbClr val="0000FF"/>
                </a:solidFill>
              </a:rPr>
              <a:t>How many dots do you see?  How many more does it need to be 10?</a:t>
            </a:r>
          </a:p>
        </p:txBody>
      </p:sp>
    </p:spTree>
    <p:extLst>
      <p:ext uri="{BB962C8B-B14F-4D97-AF65-F5344CB8AC3E}">
        <p14:creationId xmlns:p14="http://schemas.microsoft.com/office/powerpoint/2010/main" val="408458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43432" y="2687926"/>
            <a:ext cx="4333875" cy="2343150"/>
          </a:xfrm>
          <a:prstGeom prst="rect">
            <a:avLst/>
          </a:prstGeom>
        </p:spPr>
      </p:pic>
      <p:sp>
        <p:nvSpPr>
          <p:cNvPr id="13" name="TextBox 12"/>
          <p:cNvSpPr txBox="1"/>
          <p:nvPr/>
        </p:nvSpPr>
        <p:spPr>
          <a:xfrm>
            <a:off x="871808" y="713232"/>
            <a:ext cx="7467598" cy="523220"/>
          </a:xfrm>
          <a:prstGeom prst="rect">
            <a:avLst/>
          </a:prstGeom>
          <a:noFill/>
        </p:spPr>
        <p:txBody>
          <a:bodyPr wrap="square" rtlCol="0">
            <a:spAutoFit/>
          </a:bodyPr>
          <a:lstStyle/>
          <a:p>
            <a:pPr algn="ctr"/>
            <a:r>
              <a:rPr lang="en-US" sz="2800" b="1" dirty="0"/>
              <a:t>Ten-Frame Flashes</a:t>
            </a:r>
            <a:endParaRPr lang="en-US" sz="8000" b="1" dirty="0"/>
          </a:p>
        </p:txBody>
      </p:sp>
      <p:sp>
        <p:nvSpPr>
          <p:cNvPr id="17" name="TextBox 16"/>
          <p:cNvSpPr txBox="1"/>
          <p:nvPr/>
        </p:nvSpPr>
        <p:spPr>
          <a:xfrm>
            <a:off x="7239000" y="287430"/>
            <a:ext cx="1688283" cy="523220"/>
          </a:xfrm>
          <a:prstGeom prst="rect">
            <a:avLst/>
          </a:prstGeom>
          <a:noFill/>
        </p:spPr>
        <p:txBody>
          <a:bodyPr wrap="none" rtlCol="0">
            <a:spAutoFit/>
          </a:bodyPr>
          <a:lstStyle/>
          <a:p>
            <a:r>
              <a:rPr lang="en-US" sz="1400" dirty="0"/>
              <a:t>Module 5, Lesson 18</a:t>
            </a:r>
          </a:p>
          <a:p>
            <a:pPr algn="ctr"/>
            <a:r>
              <a:rPr lang="en-US" sz="1400" dirty="0"/>
              <a:t>Fluency</a:t>
            </a:r>
          </a:p>
        </p:txBody>
      </p:sp>
      <p:sp>
        <p:nvSpPr>
          <p:cNvPr id="18" name="TextBox 17"/>
          <p:cNvSpPr txBox="1"/>
          <p:nvPr/>
        </p:nvSpPr>
        <p:spPr>
          <a:xfrm>
            <a:off x="2023686" y="1236452"/>
            <a:ext cx="5015077" cy="707886"/>
          </a:xfrm>
          <a:prstGeom prst="rect">
            <a:avLst/>
          </a:prstGeom>
          <a:noFill/>
        </p:spPr>
        <p:txBody>
          <a:bodyPr wrap="square" rtlCol="0">
            <a:spAutoFit/>
          </a:bodyPr>
          <a:lstStyle/>
          <a:p>
            <a:pPr algn="ctr"/>
            <a:r>
              <a:rPr lang="en-US" sz="2000" b="1" dirty="0">
                <a:solidFill>
                  <a:srgbClr val="0000FF"/>
                </a:solidFill>
              </a:rPr>
              <a:t>How many dots do you see?  How many more does it need to be 10?</a:t>
            </a:r>
          </a:p>
        </p:txBody>
      </p:sp>
    </p:spTree>
    <p:extLst>
      <p:ext uri="{BB962C8B-B14F-4D97-AF65-F5344CB8AC3E}">
        <p14:creationId xmlns:p14="http://schemas.microsoft.com/office/powerpoint/2010/main" val="55027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33907" y="2651897"/>
            <a:ext cx="4343400" cy="2352675"/>
          </a:xfrm>
          <a:prstGeom prst="rect">
            <a:avLst/>
          </a:prstGeom>
        </p:spPr>
      </p:pic>
      <p:sp>
        <p:nvSpPr>
          <p:cNvPr id="13" name="TextBox 12"/>
          <p:cNvSpPr txBox="1"/>
          <p:nvPr/>
        </p:nvSpPr>
        <p:spPr>
          <a:xfrm>
            <a:off x="871808" y="713232"/>
            <a:ext cx="7467598" cy="523220"/>
          </a:xfrm>
          <a:prstGeom prst="rect">
            <a:avLst/>
          </a:prstGeom>
          <a:noFill/>
        </p:spPr>
        <p:txBody>
          <a:bodyPr wrap="square" rtlCol="0">
            <a:spAutoFit/>
          </a:bodyPr>
          <a:lstStyle/>
          <a:p>
            <a:pPr algn="ctr"/>
            <a:r>
              <a:rPr lang="en-US" sz="2800" b="1" dirty="0"/>
              <a:t>Ten-Frame Flashes</a:t>
            </a:r>
            <a:endParaRPr lang="en-US" sz="8000" b="1" dirty="0"/>
          </a:p>
        </p:txBody>
      </p:sp>
      <p:sp>
        <p:nvSpPr>
          <p:cNvPr id="17" name="TextBox 16"/>
          <p:cNvSpPr txBox="1"/>
          <p:nvPr/>
        </p:nvSpPr>
        <p:spPr>
          <a:xfrm>
            <a:off x="7239000" y="287430"/>
            <a:ext cx="1688283" cy="523220"/>
          </a:xfrm>
          <a:prstGeom prst="rect">
            <a:avLst/>
          </a:prstGeom>
          <a:noFill/>
        </p:spPr>
        <p:txBody>
          <a:bodyPr wrap="none" rtlCol="0">
            <a:spAutoFit/>
          </a:bodyPr>
          <a:lstStyle/>
          <a:p>
            <a:r>
              <a:rPr lang="en-US" sz="1400" dirty="0"/>
              <a:t>Module 5, Lesson 18</a:t>
            </a:r>
          </a:p>
          <a:p>
            <a:pPr algn="ctr"/>
            <a:r>
              <a:rPr lang="en-US" sz="1400" dirty="0"/>
              <a:t>Fluency</a:t>
            </a:r>
          </a:p>
        </p:txBody>
      </p:sp>
      <p:sp>
        <p:nvSpPr>
          <p:cNvPr id="18" name="TextBox 17"/>
          <p:cNvSpPr txBox="1"/>
          <p:nvPr/>
        </p:nvSpPr>
        <p:spPr>
          <a:xfrm>
            <a:off x="2023686" y="1236452"/>
            <a:ext cx="5015077" cy="707886"/>
          </a:xfrm>
          <a:prstGeom prst="rect">
            <a:avLst/>
          </a:prstGeom>
          <a:noFill/>
        </p:spPr>
        <p:txBody>
          <a:bodyPr wrap="square" rtlCol="0">
            <a:spAutoFit/>
          </a:bodyPr>
          <a:lstStyle/>
          <a:p>
            <a:pPr algn="ctr"/>
            <a:r>
              <a:rPr lang="en-US" sz="2000" b="1" dirty="0">
                <a:solidFill>
                  <a:srgbClr val="0000FF"/>
                </a:solidFill>
              </a:rPr>
              <a:t>How many dots do you see?  How many more does it need to be 10?</a:t>
            </a:r>
          </a:p>
        </p:txBody>
      </p:sp>
    </p:spTree>
    <p:extLst>
      <p:ext uri="{BB962C8B-B14F-4D97-AF65-F5344CB8AC3E}">
        <p14:creationId xmlns:p14="http://schemas.microsoft.com/office/powerpoint/2010/main" val="398192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387415" y="2743542"/>
            <a:ext cx="4359148" cy="2276787"/>
          </a:xfrm>
          <a:prstGeom prst="rect">
            <a:avLst/>
          </a:prstGeom>
        </p:spPr>
      </p:pic>
      <p:sp>
        <p:nvSpPr>
          <p:cNvPr id="13" name="TextBox 12"/>
          <p:cNvSpPr txBox="1"/>
          <p:nvPr/>
        </p:nvSpPr>
        <p:spPr>
          <a:xfrm>
            <a:off x="871808" y="713232"/>
            <a:ext cx="7467598" cy="523220"/>
          </a:xfrm>
          <a:prstGeom prst="rect">
            <a:avLst/>
          </a:prstGeom>
          <a:noFill/>
        </p:spPr>
        <p:txBody>
          <a:bodyPr wrap="square" rtlCol="0">
            <a:spAutoFit/>
          </a:bodyPr>
          <a:lstStyle/>
          <a:p>
            <a:pPr algn="ctr"/>
            <a:r>
              <a:rPr lang="en-US" sz="2800" b="1" dirty="0"/>
              <a:t>Ten-Frame Flashes</a:t>
            </a:r>
            <a:endParaRPr lang="en-US" sz="8000" b="1" dirty="0"/>
          </a:p>
        </p:txBody>
      </p:sp>
      <p:sp>
        <p:nvSpPr>
          <p:cNvPr id="17" name="TextBox 16"/>
          <p:cNvSpPr txBox="1"/>
          <p:nvPr/>
        </p:nvSpPr>
        <p:spPr>
          <a:xfrm>
            <a:off x="7239000" y="287430"/>
            <a:ext cx="1688283" cy="523220"/>
          </a:xfrm>
          <a:prstGeom prst="rect">
            <a:avLst/>
          </a:prstGeom>
          <a:noFill/>
        </p:spPr>
        <p:txBody>
          <a:bodyPr wrap="none" rtlCol="0">
            <a:spAutoFit/>
          </a:bodyPr>
          <a:lstStyle/>
          <a:p>
            <a:r>
              <a:rPr lang="en-US" sz="1400" dirty="0"/>
              <a:t>Module 5, Lesson 18</a:t>
            </a:r>
          </a:p>
          <a:p>
            <a:pPr algn="ctr"/>
            <a:r>
              <a:rPr lang="en-US" sz="1400" dirty="0"/>
              <a:t>Fluency</a:t>
            </a:r>
          </a:p>
        </p:txBody>
      </p:sp>
      <p:sp>
        <p:nvSpPr>
          <p:cNvPr id="18" name="TextBox 17"/>
          <p:cNvSpPr txBox="1"/>
          <p:nvPr/>
        </p:nvSpPr>
        <p:spPr>
          <a:xfrm>
            <a:off x="2023686" y="1236452"/>
            <a:ext cx="5015077" cy="707886"/>
          </a:xfrm>
          <a:prstGeom prst="rect">
            <a:avLst/>
          </a:prstGeom>
          <a:noFill/>
        </p:spPr>
        <p:txBody>
          <a:bodyPr wrap="square" rtlCol="0">
            <a:spAutoFit/>
          </a:bodyPr>
          <a:lstStyle/>
          <a:p>
            <a:pPr algn="ctr"/>
            <a:r>
              <a:rPr lang="en-US" sz="2000" b="1" dirty="0">
                <a:solidFill>
                  <a:srgbClr val="0000FF"/>
                </a:solidFill>
              </a:rPr>
              <a:t>How many dots do you see?  How many more does it need to be 10?</a:t>
            </a:r>
          </a:p>
        </p:txBody>
      </p:sp>
    </p:spTree>
    <p:extLst>
      <p:ext uri="{BB962C8B-B14F-4D97-AF65-F5344CB8AC3E}">
        <p14:creationId xmlns:p14="http://schemas.microsoft.com/office/powerpoint/2010/main" val="235192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dirty="0">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15</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Hide Zero for Teen Numbers</a:t>
            </a:r>
            <a:endParaRPr lang="en-US" sz="8000" b="1" dirty="0"/>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dirty="0"/>
              <a:t>1   0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dirty="0"/>
              <a:t>9</a:t>
            </a:r>
          </a:p>
        </p:txBody>
      </p:sp>
    </p:spTree>
    <p:extLst>
      <p:ext uri="{BB962C8B-B14F-4D97-AF65-F5344CB8AC3E}">
        <p14:creationId xmlns:p14="http://schemas.microsoft.com/office/powerpoint/2010/main" val="363846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7037E-6 L 0.25 -3.7037E-6 " pathEditMode="relative" rAng="0" ptsTypes="AA">
                                      <p:cBhvr>
                                        <p:cTn id="6" dur="2000" fill="hold"/>
                                        <p:tgtEl>
                                          <p:spTgt spid="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362199" y="2764202"/>
            <a:ext cx="4384364" cy="2256127"/>
          </a:xfrm>
          <a:prstGeom prst="rect">
            <a:avLst/>
          </a:prstGeom>
        </p:spPr>
      </p:pic>
      <p:sp>
        <p:nvSpPr>
          <p:cNvPr id="16" name="TextBox 15"/>
          <p:cNvSpPr txBox="1"/>
          <p:nvPr/>
        </p:nvSpPr>
        <p:spPr>
          <a:xfrm>
            <a:off x="871808" y="713232"/>
            <a:ext cx="7467598" cy="523220"/>
          </a:xfrm>
          <a:prstGeom prst="rect">
            <a:avLst/>
          </a:prstGeom>
          <a:noFill/>
        </p:spPr>
        <p:txBody>
          <a:bodyPr wrap="square" rtlCol="0">
            <a:spAutoFit/>
          </a:bodyPr>
          <a:lstStyle/>
          <a:p>
            <a:pPr algn="ctr"/>
            <a:r>
              <a:rPr lang="en-US" sz="2800" b="1" dirty="0"/>
              <a:t>Ten-Frame Flashes</a:t>
            </a:r>
            <a:endParaRPr lang="en-US" sz="8000" b="1" dirty="0"/>
          </a:p>
        </p:txBody>
      </p:sp>
      <p:sp>
        <p:nvSpPr>
          <p:cNvPr id="17" name="TextBox 16"/>
          <p:cNvSpPr txBox="1"/>
          <p:nvPr/>
        </p:nvSpPr>
        <p:spPr>
          <a:xfrm>
            <a:off x="7239000" y="287430"/>
            <a:ext cx="1688283" cy="523220"/>
          </a:xfrm>
          <a:prstGeom prst="rect">
            <a:avLst/>
          </a:prstGeom>
          <a:noFill/>
        </p:spPr>
        <p:txBody>
          <a:bodyPr wrap="none" rtlCol="0">
            <a:spAutoFit/>
          </a:bodyPr>
          <a:lstStyle/>
          <a:p>
            <a:r>
              <a:rPr lang="en-US" sz="1400" dirty="0"/>
              <a:t>Module 5, Lesson 18</a:t>
            </a:r>
          </a:p>
          <a:p>
            <a:pPr algn="ctr"/>
            <a:r>
              <a:rPr lang="en-US" sz="1400" dirty="0"/>
              <a:t>Fluency</a:t>
            </a:r>
          </a:p>
        </p:txBody>
      </p:sp>
      <p:sp>
        <p:nvSpPr>
          <p:cNvPr id="18" name="TextBox 17"/>
          <p:cNvSpPr txBox="1"/>
          <p:nvPr/>
        </p:nvSpPr>
        <p:spPr>
          <a:xfrm>
            <a:off x="2023686" y="1236452"/>
            <a:ext cx="5015077" cy="707886"/>
          </a:xfrm>
          <a:prstGeom prst="rect">
            <a:avLst/>
          </a:prstGeom>
          <a:noFill/>
        </p:spPr>
        <p:txBody>
          <a:bodyPr wrap="square" rtlCol="0">
            <a:spAutoFit/>
          </a:bodyPr>
          <a:lstStyle/>
          <a:p>
            <a:pPr algn="ctr"/>
            <a:r>
              <a:rPr lang="en-US" sz="2000" b="1" dirty="0">
                <a:solidFill>
                  <a:srgbClr val="0000FF"/>
                </a:solidFill>
              </a:rPr>
              <a:t>How many dots do you see?  How many more does it need to be 10?</a:t>
            </a:r>
          </a:p>
        </p:txBody>
      </p:sp>
    </p:spTree>
    <p:extLst>
      <p:ext uri="{BB962C8B-B14F-4D97-AF65-F5344CB8AC3E}">
        <p14:creationId xmlns:p14="http://schemas.microsoft.com/office/powerpoint/2010/main" val="227924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09825" y="2734384"/>
            <a:ext cx="4324350" cy="2314575"/>
          </a:xfrm>
          <a:prstGeom prst="rect">
            <a:avLst/>
          </a:prstGeom>
        </p:spPr>
      </p:pic>
      <p:sp>
        <p:nvSpPr>
          <p:cNvPr id="13" name="TextBox 12"/>
          <p:cNvSpPr txBox="1"/>
          <p:nvPr/>
        </p:nvSpPr>
        <p:spPr>
          <a:xfrm>
            <a:off x="871808" y="713232"/>
            <a:ext cx="7467598" cy="523220"/>
          </a:xfrm>
          <a:prstGeom prst="rect">
            <a:avLst/>
          </a:prstGeom>
          <a:noFill/>
        </p:spPr>
        <p:txBody>
          <a:bodyPr wrap="square" rtlCol="0">
            <a:spAutoFit/>
          </a:bodyPr>
          <a:lstStyle/>
          <a:p>
            <a:pPr algn="ctr"/>
            <a:r>
              <a:rPr lang="en-US" sz="2800" b="1" dirty="0"/>
              <a:t>Ten-Frame Flashes</a:t>
            </a:r>
            <a:endParaRPr lang="en-US" sz="8000" b="1" dirty="0"/>
          </a:p>
        </p:txBody>
      </p:sp>
      <p:sp>
        <p:nvSpPr>
          <p:cNvPr id="17" name="TextBox 16"/>
          <p:cNvSpPr txBox="1"/>
          <p:nvPr/>
        </p:nvSpPr>
        <p:spPr>
          <a:xfrm>
            <a:off x="7239000" y="287430"/>
            <a:ext cx="1688283" cy="523220"/>
          </a:xfrm>
          <a:prstGeom prst="rect">
            <a:avLst/>
          </a:prstGeom>
          <a:noFill/>
        </p:spPr>
        <p:txBody>
          <a:bodyPr wrap="none" rtlCol="0">
            <a:spAutoFit/>
          </a:bodyPr>
          <a:lstStyle/>
          <a:p>
            <a:r>
              <a:rPr lang="en-US" sz="1400" dirty="0"/>
              <a:t>Module 5, Lesson 18</a:t>
            </a:r>
          </a:p>
          <a:p>
            <a:pPr algn="ctr"/>
            <a:r>
              <a:rPr lang="en-US" sz="1400" dirty="0"/>
              <a:t>Fluency</a:t>
            </a:r>
          </a:p>
        </p:txBody>
      </p:sp>
      <p:sp>
        <p:nvSpPr>
          <p:cNvPr id="18" name="TextBox 17"/>
          <p:cNvSpPr txBox="1"/>
          <p:nvPr/>
        </p:nvSpPr>
        <p:spPr>
          <a:xfrm>
            <a:off x="2023686" y="1236452"/>
            <a:ext cx="5015077" cy="707886"/>
          </a:xfrm>
          <a:prstGeom prst="rect">
            <a:avLst/>
          </a:prstGeom>
          <a:noFill/>
        </p:spPr>
        <p:txBody>
          <a:bodyPr wrap="square" rtlCol="0">
            <a:spAutoFit/>
          </a:bodyPr>
          <a:lstStyle/>
          <a:p>
            <a:pPr algn="ctr"/>
            <a:r>
              <a:rPr lang="en-US" sz="2000" b="1" dirty="0">
                <a:solidFill>
                  <a:srgbClr val="0000FF"/>
                </a:solidFill>
              </a:rPr>
              <a:t>How many dots do you see?  How many more does it need to be 10?</a:t>
            </a:r>
          </a:p>
        </p:txBody>
      </p:sp>
    </p:spTree>
    <p:extLst>
      <p:ext uri="{BB962C8B-B14F-4D97-AF65-F5344CB8AC3E}">
        <p14:creationId xmlns:p14="http://schemas.microsoft.com/office/powerpoint/2010/main" val="179085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33907" y="2743200"/>
            <a:ext cx="4343400" cy="2324100"/>
          </a:xfrm>
          <a:prstGeom prst="rect">
            <a:avLst/>
          </a:prstGeom>
        </p:spPr>
      </p:pic>
      <p:sp>
        <p:nvSpPr>
          <p:cNvPr id="16" name="TextBox 15"/>
          <p:cNvSpPr txBox="1"/>
          <p:nvPr/>
        </p:nvSpPr>
        <p:spPr>
          <a:xfrm>
            <a:off x="871808" y="713232"/>
            <a:ext cx="7467598" cy="523220"/>
          </a:xfrm>
          <a:prstGeom prst="rect">
            <a:avLst/>
          </a:prstGeom>
          <a:noFill/>
        </p:spPr>
        <p:txBody>
          <a:bodyPr wrap="square" rtlCol="0">
            <a:spAutoFit/>
          </a:bodyPr>
          <a:lstStyle/>
          <a:p>
            <a:pPr algn="ctr"/>
            <a:r>
              <a:rPr lang="en-US" sz="2800" b="1" dirty="0"/>
              <a:t>Ten-Frame Flashes</a:t>
            </a:r>
            <a:endParaRPr lang="en-US" sz="8000" b="1" dirty="0"/>
          </a:p>
        </p:txBody>
      </p:sp>
      <p:sp>
        <p:nvSpPr>
          <p:cNvPr id="17" name="TextBox 16"/>
          <p:cNvSpPr txBox="1"/>
          <p:nvPr/>
        </p:nvSpPr>
        <p:spPr>
          <a:xfrm>
            <a:off x="7239000" y="287430"/>
            <a:ext cx="1688283" cy="523220"/>
          </a:xfrm>
          <a:prstGeom prst="rect">
            <a:avLst/>
          </a:prstGeom>
          <a:noFill/>
        </p:spPr>
        <p:txBody>
          <a:bodyPr wrap="none" rtlCol="0">
            <a:spAutoFit/>
          </a:bodyPr>
          <a:lstStyle/>
          <a:p>
            <a:r>
              <a:rPr lang="en-US" sz="1400" dirty="0"/>
              <a:t>Module 5, Lesson 18</a:t>
            </a:r>
          </a:p>
          <a:p>
            <a:pPr algn="ctr"/>
            <a:r>
              <a:rPr lang="en-US" sz="1400" dirty="0"/>
              <a:t>Fluency</a:t>
            </a:r>
          </a:p>
        </p:txBody>
      </p:sp>
      <p:sp>
        <p:nvSpPr>
          <p:cNvPr id="18" name="TextBox 17"/>
          <p:cNvSpPr txBox="1"/>
          <p:nvPr/>
        </p:nvSpPr>
        <p:spPr>
          <a:xfrm>
            <a:off x="2023686" y="1236452"/>
            <a:ext cx="5015077" cy="707886"/>
          </a:xfrm>
          <a:prstGeom prst="rect">
            <a:avLst/>
          </a:prstGeom>
          <a:noFill/>
        </p:spPr>
        <p:txBody>
          <a:bodyPr wrap="square" rtlCol="0">
            <a:spAutoFit/>
          </a:bodyPr>
          <a:lstStyle/>
          <a:p>
            <a:pPr algn="ctr"/>
            <a:r>
              <a:rPr lang="en-US" sz="2000" b="1" dirty="0">
                <a:solidFill>
                  <a:srgbClr val="0000FF"/>
                </a:solidFill>
              </a:rPr>
              <a:t>How many dots do you see?  How many more does it need to be 10?</a:t>
            </a:r>
          </a:p>
        </p:txBody>
      </p:sp>
    </p:spTree>
    <p:extLst>
      <p:ext uri="{BB962C8B-B14F-4D97-AF65-F5344CB8AC3E}">
        <p14:creationId xmlns:p14="http://schemas.microsoft.com/office/powerpoint/2010/main" val="25402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33907" y="2651897"/>
            <a:ext cx="4343400" cy="2352675"/>
          </a:xfrm>
          <a:prstGeom prst="rect">
            <a:avLst/>
          </a:prstGeom>
        </p:spPr>
      </p:pic>
      <p:sp>
        <p:nvSpPr>
          <p:cNvPr id="13" name="TextBox 12"/>
          <p:cNvSpPr txBox="1"/>
          <p:nvPr/>
        </p:nvSpPr>
        <p:spPr>
          <a:xfrm>
            <a:off x="871808" y="713232"/>
            <a:ext cx="7467598" cy="523220"/>
          </a:xfrm>
          <a:prstGeom prst="rect">
            <a:avLst/>
          </a:prstGeom>
          <a:noFill/>
        </p:spPr>
        <p:txBody>
          <a:bodyPr wrap="square" rtlCol="0">
            <a:spAutoFit/>
          </a:bodyPr>
          <a:lstStyle/>
          <a:p>
            <a:pPr algn="ctr"/>
            <a:r>
              <a:rPr lang="en-US" sz="2800" b="1" dirty="0"/>
              <a:t>Ten-Frame Flashes</a:t>
            </a:r>
            <a:endParaRPr lang="en-US" sz="8000" b="1" dirty="0"/>
          </a:p>
        </p:txBody>
      </p:sp>
      <p:sp>
        <p:nvSpPr>
          <p:cNvPr id="17" name="TextBox 16"/>
          <p:cNvSpPr txBox="1"/>
          <p:nvPr/>
        </p:nvSpPr>
        <p:spPr>
          <a:xfrm>
            <a:off x="7239000" y="287430"/>
            <a:ext cx="1688283" cy="523220"/>
          </a:xfrm>
          <a:prstGeom prst="rect">
            <a:avLst/>
          </a:prstGeom>
          <a:noFill/>
        </p:spPr>
        <p:txBody>
          <a:bodyPr wrap="none" rtlCol="0">
            <a:spAutoFit/>
          </a:bodyPr>
          <a:lstStyle/>
          <a:p>
            <a:r>
              <a:rPr lang="en-US" sz="1400" dirty="0"/>
              <a:t>Module 5, Lesson 18</a:t>
            </a:r>
          </a:p>
          <a:p>
            <a:pPr algn="ctr"/>
            <a:r>
              <a:rPr lang="en-US" sz="1400" dirty="0"/>
              <a:t>Fluency</a:t>
            </a:r>
          </a:p>
        </p:txBody>
      </p:sp>
      <p:sp>
        <p:nvSpPr>
          <p:cNvPr id="18" name="TextBox 17"/>
          <p:cNvSpPr txBox="1"/>
          <p:nvPr/>
        </p:nvSpPr>
        <p:spPr>
          <a:xfrm>
            <a:off x="2023686" y="1236452"/>
            <a:ext cx="5015077" cy="707886"/>
          </a:xfrm>
          <a:prstGeom prst="rect">
            <a:avLst/>
          </a:prstGeom>
          <a:noFill/>
        </p:spPr>
        <p:txBody>
          <a:bodyPr wrap="square" rtlCol="0">
            <a:spAutoFit/>
          </a:bodyPr>
          <a:lstStyle/>
          <a:p>
            <a:pPr algn="ctr"/>
            <a:r>
              <a:rPr lang="en-US" sz="2000" b="1" dirty="0">
                <a:solidFill>
                  <a:srgbClr val="0000FF"/>
                </a:solidFill>
              </a:rPr>
              <a:t>How many dots do you see?  How many more does it need to be 10?</a:t>
            </a:r>
          </a:p>
        </p:txBody>
      </p:sp>
    </p:spTree>
    <p:extLst>
      <p:ext uri="{BB962C8B-B14F-4D97-AF65-F5344CB8AC3E}">
        <p14:creationId xmlns:p14="http://schemas.microsoft.com/office/powerpoint/2010/main" val="277059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37548" y="2699646"/>
            <a:ext cx="4296627" cy="2320683"/>
          </a:xfrm>
          <a:prstGeom prst="rect">
            <a:avLst/>
          </a:prstGeom>
        </p:spPr>
      </p:pic>
      <p:sp>
        <p:nvSpPr>
          <p:cNvPr id="16" name="TextBox 15"/>
          <p:cNvSpPr txBox="1"/>
          <p:nvPr/>
        </p:nvSpPr>
        <p:spPr>
          <a:xfrm>
            <a:off x="871808" y="713232"/>
            <a:ext cx="7467598" cy="523220"/>
          </a:xfrm>
          <a:prstGeom prst="rect">
            <a:avLst/>
          </a:prstGeom>
          <a:noFill/>
        </p:spPr>
        <p:txBody>
          <a:bodyPr wrap="square" rtlCol="0">
            <a:spAutoFit/>
          </a:bodyPr>
          <a:lstStyle/>
          <a:p>
            <a:pPr algn="ctr"/>
            <a:r>
              <a:rPr lang="en-US" sz="2800" b="1" dirty="0"/>
              <a:t>Ten-Frame Flashes</a:t>
            </a:r>
            <a:endParaRPr lang="en-US" sz="8000" b="1" dirty="0"/>
          </a:p>
        </p:txBody>
      </p:sp>
      <p:sp>
        <p:nvSpPr>
          <p:cNvPr id="17" name="TextBox 16"/>
          <p:cNvSpPr txBox="1"/>
          <p:nvPr/>
        </p:nvSpPr>
        <p:spPr>
          <a:xfrm>
            <a:off x="7239000" y="287430"/>
            <a:ext cx="1688283" cy="523220"/>
          </a:xfrm>
          <a:prstGeom prst="rect">
            <a:avLst/>
          </a:prstGeom>
          <a:noFill/>
        </p:spPr>
        <p:txBody>
          <a:bodyPr wrap="none" rtlCol="0">
            <a:spAutoFit/>
          </a:bodyPr>
          <a:lstStyle/>
          <a:p>
            <a:r>
              <a:rPr lang="en-US" sz="1400" dirty="0"/>
              <a:t>Module 5, Lesson 18</a:t>
            </a:r>
          </a:p>
          <a:p>
            <a:pPr algn="ctr"/>
            <a:r>
              <a:rPr lang="en-US" sz="1400" dirty="0"/>
              <a:t>Fluency</a:t>
            </a:r>
          </a:p>
        </p:txBody>
      </p:sp>
      <p:sp>
        <p:nvSpPr>
          <p:cNvPr id="18" name="TextBox 17"/>
          <p:cNvSpPr txBox="1"/>
          <p:nvPr/>
        </p:nvSpPr>
        <p:spPr>
          <a:xfrm>
            <a:off x="2023686" y="1236452"/>
            <a:ext cx="5015077" cy="707886"/>
          </a:xfrm>
          <a:prstGeom prst="rect">
            <a:avLst/>
          </a:prstGeom>
          <a:noFill/>
        </p:spPr>
        <p:txBody>
          <a:bodyPr wrap="square" rtlCol="0">
            <a:spAutoFit/>
          </a:bodyPr>
          <a:lstStyle/>
          <a:p>
            <a:pPr algn="ctr"/>
            <a:r>
              <a:rPr lang="en-US" sz="2000" b="1" dirty="0">
                <a:solidFill>
                  <a:srgbClr val="0000FF"/>
                </a:solidFill>
              </a:rPr>
              <a:t>How many dots do you see?  How many more does it need to be 10?</a:t>
            </a:r>
          </a:p>
        </p:txBody>
      </p:sp>
    </p:spTree>
    <p:extLst>
      <p:ext uri="{BB962C8B-B14F-4D97-AF65-F5344CB8AC3E}">
        <p14:creationId xmlns:p14="http://schemas.microsoft.com/office/powerpoint/2010/main" val="408900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43432" y="2687926"/>
            <a:ext cx="4333875" cy="2343150"/>
          </a:xfrm>
          <a:prstGeom prst="rect">
            <a:avLst/>
          </a:prstGeom>
        </p:spPr>
      </p:pic>
      <p:sp>
        <p:nvSpPr>
          <p:cNvPr id="13" name="TextBox 12"/>
          <p:cNvSpPr txBox="1"/>
          <p:nvPr/>
        </p:nvSpPr>
        <p:spPr>
          <a:xfrm>
            <a:off x="871808" y="713232"/>
            <a:ext cx="7467598" cy="523220"/>
          </a:xfrm>
          <a:prstGeom prst="rect">
            <a:avLst/>
          </a:prstGeom>
          <a:noFill/>
        </p:spPr>
        <p:txBody>
          <a:bodyPr wrap="square" rtlCol="0">
            <a:spAutoFit/>
          </a:bodyPr>
          <a:lstStyle/>
          <a:p>
            <a:pPr algn="ctr"/>
            <a:r>
              <a:rPr lang="en-US" sz="2800" b="1" dirty="0"/>
              <a:t>Ten-Frame Flashes</a:t>
            </a:r>
            <a:endParaRPr lang="en-US" sz="8000" b="1" dirty="0"/>
          </a:p>
        </p:txBody>
      </p:sp>
      <p:sp>
        <p:nvSpPr>
          <p:cNvPr id="17" name="TextBox 16"/>
          <p:cNvSpPr txBox="1"/>
          <p:nvPr/>
        </p:nvSpPr>
        <p:spPr>
          <a:xfrm>
            <a:off x="7239000" y="287430"/>
            <a:ext cx="1688283" cy="523220"/>
          </a:xfrm>
          <a:prstGeom prst="rect">
            <a:avLst/>
          </a:prstGeom>
          <a:noFill/>
        </p:spPr>
        <p:txBody>
          <a:bodyPr wrap="none" rtlCol="0">
            <a:spAutoFit/>
          </a:bodyPr>
          <a:lstStyle/>
          <a:p>
            <a:r>
              <a:rPr lang="en-US" sz="1400" dirty="0"/>
              <a:t>Module 5, Lesson 18</a:t>
            </a:r>
          </a:p>
          <a:p>
            <a:pPr algn="ctr"/>
            <a:r>
              <a:rPr lang="en-US" sz="1400" dirty="0"/>
              <a:t>Fluency</a:t>
            </a:r>
          </a:p>
        </p:txBody>
      </p:sp>
      <p:sp>
        <p:nvSpPr>
          <p:cNvPr id="18" name="TextBox 17"/>
          <p:cNvSpPr txBox="1"/>
          <p:nvPr/>
        </p:nvSpPr>
        <p:spPr>
          <a:xfrm>
            <a:off x="2023686" y="1236452"/>
            <a:ext cx="5015077" cy="707886"/>
          </a:xfrm>
          <a:prstGeom prst="rect">
            <a:avLst/>
          </a:prstGeom>
          <a:noFill/>
        </p:spPr>
        <p:txBody>
          <a:bodyPr wrap="square" rtlCol="0">
            <a:spAutoFit/>
          </a:bodyPr>
          <a:lstStyle/>
          <a:p>
            <a:pPr algn="ctr"/>
            <a:r>
              <a:rPr lang="en-US" sz="2000" b="1" dirty="0">
                <a:solidFill>
                  <a:srgbClr val="0000FF"/>
                </a:solidFill>
              </a:rPr>
              <a:t>How many dots do you see?  How many more does it need to be 10?</a:t>
            </a:r>
          </a:p>
        </p:txBody>
      </p:sp>
    </p:spTree>
    <p:extLst>
      <p:ext uri="{BB962C8B-B14F-4D97-AF65-F5344CB8AC3E}">
        <p14:creationId xmlns:p14="http://schemas.microsoft.com/office/powerpoint/2010/main" val="265511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80411" y="2709499"/>
            <a:ext cx="4296896" cy="2396676"/>
          </a:xfrm>
          <a:prstGeom prst="rect">
            <a:avLst/>
          </a:prstGeom>
        </p:spPr>
      </p:pic>
      <p:sp>
        <p:nvSpPr>
          <p:cNvPr id="16" name="TextBox 15"/>
          <p:cNvSpPr txBox="1"/>
          <p:nvPr/>
        </p:nvSpPr>
        <p:spPr>
          <a:xfrm>
            <a:off x="871808" y="713232"/>
            <a:ext cx="7467598" cy="523220"/>
          </a:xfrm>
          <a:prstGeom prst="rect">
            <a:avLst/>
          </a:prstGeom>
          <a:noFill/>
        </p:spPr>
        <p:txBody>
          <a:bodyPr wrap="square" rtlCol="0">
            <a:spAutoFit/>
          </a:bodyPr>
          <a:lstStyle/>
          <a:p>
            <a:pPr algn="ctr"/>
            <a:r>
              <a:rPr lang="en-US" sz="2800" b="1" dirty="0"/>
              <a:t>Ten-Frame Flashes</a:t>
            </a:r>
            <a:endParaRPr lang="en-US" sz="8000" b="1" dirty="0"/>
          </a:p>
        </p:txBody>
      </p:sp>
      <p:sp>
        <p:nvSpPr>
          <p:cNvPr id="17" name="TextBox 16"/>
          <p:cNvSpPr txBox="1"/>
          <p:nvPr/>
        </p:nvSpPr>
        <p:spPr>
          <a:xfrm>
            <a:off x="7239000" y="287430"/>
            <a:ext cx="1688283" cy="523220"/>
          </a:xfrm>
          <a:prstGeom prst="rect">
            <a:avLst/>
          </a:prstGeom>
          <a:noFill/>
        </p:spPr>
        <p:txBody>
          <a:bodyPr wrap="none" rtlCol="0">
            <a:spAutoFit/>
          </a:bodyPr>
          <a:lstStyle/>
          <a:p>
            <a:r>
              <a:rPr lang="en-US" sz="1400" dirty="0"/>
              <a:t>Module 5, Lesson 18</a:t>
            </a:r>
          </a:p>
          <a:p>
            <a:pPr algn="ctr"/>
            <a:r>
              <a:rPr lang="en-US" sz="1400" dirty="0"/>
              <a:t>Fluency</a:t>
            </a:r>
          </a:p>
        </p:txBody>
      </p:sp>
      <p:sp>
        <p:nvSpPr>
          <p:cNvPr id="18" name="TextBox 17"/>
          <p:cNvSpPr txBox="1"/>
          <p:nvPr/>
        </p:nvSpPr>
        <p:spPr>
          <a:xfrm>
            <a:off x="2023686" y="1236452"/>
            <a:ext cx="5015077" cy="707886"/>
          </a:xfrm>
          <a:prstGeom prst="rect">
            <a:avLst/>
          </a:prstGeom>
          <a:noFill/>
        </p:spPr>
        <p:txBody>
          <a:bodyPr wrap="square" rtlCol="0">
            <a:spAutoFit/>
          </a:bodyPr>
          <a:lstStyle/>
          <a:p>
            <a:pPr algn="ctr"/>
            <a:r>
              <a:rPr lang="en-US" sz="2000" b="1" dirty="0">
                <a:solidFill>
                  <a:srgbClr val="0000FF"/>
                </a:solidFill>
              </a:rPr>
              <a:t>How many dots do you see?  How many more does it need to be 10?</a:t>
            </a:r>
          </a:p>
        </p:txBody>
      </p:sp>
    </p:spTree>
    <p:extLst>
      <p:ext uri="{BB962C8B-B14F-4D97-AF65-F5344CB8AC3E}">
        <p14:creationId xmlns:p14="http://schemas.microsoft.com/office/powerpoint/2010/main" val="303009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2"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316870" y="1123762"/>
            <a:ext cx="8510261" cy="369332"/>
          </a:xfrm>
          <a:prstGeom prst="rect">
            <a:avLst/>
          </a:prstGeom>
          <a:noFill/>
        </p:spPr>
        <p:txBody>
          <a:bodyPr wrap="square" rtlCol="0">
            <a:spAutoFit/>
          </a:bodyPr>
          <a:lstStyle/>
          <a:p>
            <a:pPr algn="ctr"/>
            <a:r>
              <a:rPr lang="en-US" b="1" dirty="0">
                <a:solidFill>
                  <a:srgbClr val="0000FF"/>
                </a:solidFill>
              </a:rPr>
              <a:t>Say the larger part.  Say the smaller part.  Count the whole, or total, with me.</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18</a:t>
            </a:r>
          </a:p>
          <a:p>
            <a:pPr algn="ctr"/>
            <a:r>
              <a:rPr lang="en-US" sz="1400" dirty="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dirty="0"/>
              <a:t>Teen Number Bonds</a:t>
            </a:r>
            <a:endParaRPr lang="en-US" sz="8000" b="1" dirty="0"/>
          </a:p>
        </p:txBody>
      </p:sp>
      <p:pic>
        <p:nvPicPr>
          <p:cNvPr id="3" name="Picture 2"/>
          <p:cNvPicPr>
            <a:picLocks noChangeAspect="1"/>
          </p:cNvPicPr>
          <p:nvPr/>
        </p:nvPicPr>
        <p:blipFill>
          <a:blip r:embed="rId4"/>
          <a:stretch>
            <a:fillRect/>
          </a:stretch>
        </p:blipFill>
        <p:spPr>
          <a:xfrm>
            <a:off x="2065236" y="1485388"/>
            <a:ext cx="5013530" cy="4958062"/>
          </a:xfrm>
          <a:prstGeom prst="rect">
            <a:avLst/>
          </a:prstGeom>
        </p:spPr>
      </p:pic>
      <p:pic>
        <p:nvPicPr>
          <p:cNvPr id="12" name="Picture 2" descr="http://www.clipartbest.com/cliparts/nTB/jnK/nTBjnKbT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 y="3445566"/>
            <a:ext cx="2038213" cy="33720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mages.clipartpanda.com/ten-clipart-ten-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3621" y="4564511"/>
            <a:ext cx="1048595" cy="15420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ages.clipartpanda.com/clipart-man-1195444795826861756Gerald_G_Man_Face_4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71754" y="4469510"/>
            <a:ext cx="312690" cy="3513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images.clipartpanda.com/clipart-man-1195444795826861756Gerald_G_Man_Face_4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71754" y="4810591"/>
            <a:ext cx="312690" cy="351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images.clipartpanda.com/clipart-man-1195444795826861756Gerald_G_Man_Face_4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70580" y="5159869"/>
            <a:ext cx="312690" cy="3513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images.clipartpanda.com/clipart-man-1195444795826861756Gerald_G_Man_Face_4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70580" y="5509147"/>
            <a:ext cx="312690" cy="3513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images.clipartpanda.com/clipart-man-1195444795826861756Gerald_G_Man_Face_4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70580" y="5856366"/>
            <a:ext cx="312690" cy="3513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images.clipartpanda.com/clipart-man-1195444795826861756Gerald_G_Man_Face_4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1396" y="4467451"/>
            <a:ext cx="312690" cy="35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2220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2"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18</a:t>
            </a:r>
          </a:p>
          <a:p>
            <a:pPr algn="ctr"/>
            <a:r>
              <a:rPr lang="en-US" sz="1400" dirty="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dirty="0"/>
              <a:t>Teen Number Bonds</a:t>
            </a:r>
            <a:endParaRPr lang="en-US" sz="8000" b="1" dirty="0"/>
          </a:p>
        </p:txBody>
      </p:sp>
      <p:pic>
        <p:nvPicPr>
          <p:cNvPr id="3" name="Picture 2"/>
          <p:cNvPicPr>
            <a:picLocks noChangeAspect="1"/>
          </p:cNvPicPr>
          <p:nvPr/>
        </p:nvPicPr>
        <p:blipFill>
          <a:blip r:embed="rId4"/>
          <a:stretch>
            <a:fillRect/>
          </a:stretch>
        </p:blipFill>
        <p:spPr>
          <a:xfrm>
            <a:off x="2065236" y="1485388"/>
            <a:ext cx="5013530" cy="4958062"/>
          </a:xfrm>
          <a:prstGeom prst="rect">
            <a:avLst/>
          </a:prstGeom>
        </p:spPr>
      </p:pic>
      <p:pic>
        <p:nvPicPr>
          <p:cNvPr id="12" name="Picture 2" descr="http://www.clipartbest.com/cliparts/nTB/jnK/nTBjnKbT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 y="3445566"/>
            <a:ext cx="2038213" cy="33720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mages.clipartpanda.com/ant-clipart-cliparti1_ant-clip-art_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5052" y="4800600"/>
            <a:ext cx="41523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images.clipartpanda.com/ant-clipart-cliparti1_ant-clip-art_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5278" y="4797472"/>
            <a:ext cx="41523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images.clipartpanda.com/ant-clipart-cliparti1_ant-clip-art_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8351" y="4800600"/>
            <a:ext cx="41523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images.clipartpanda.com/ant-clipart-cliparti1_ant-clip-art_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4600" y="4800600"/>
            <a:ext cx="41523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images.clipartpanda.com/ant-clipart-cliparti1_ant-clip-art_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5156" y="4797472"/>
            <a:ext cx="41523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images.clipartpanda.com/ant-clipart-cliparti1_ant-clip-art_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5288" y="5286233"/>
            <a:ext cx="41523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mages.clipartpanda.com/ant-clipart-cliparti1_ant-clip-art_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5514" y="5283105"/>
            <a:ext cx="41523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images.clipartpanda.com/ant-clipart-cliparti1_ant-clip-art_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8587" y="5286233"/>
            <a:ext cx="41523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images.clipartpanda.com/ant-clipart-cliparti1_ant-clip-art_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4836" y="5286233"/>
            <a:ext cx="41523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images.clipartpanda.com/ant-clipart-cliparti1_ant-clip-art_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5392" y="5283105"/>
            <a:ext cx="415230" cy="4572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16870" y="1123762"/>
            <a:ext cx="8510261" cy="369332"/>
          </a:xfrm>
          <a:prstGeom prst="rect">
            <a:avLst/>
          </a:prstGeom>
          <a:noFill/>
        </p:spPr>
        <p:txBody>
          <a:bodyPr wrap="square" rtlCol="0">
            <a:spAutoFit/>
          </a:bodyPr>
          <a:lstStyle/>
          <a:p>
            <a:pPr algn="ctr"/>
            <a:r>
              <a:rPr lang="en-US" b="1" dirty="0">
                <a:solidFill>
                  <a:srgbClr val="0000FF"/>
                </a:solidFill>
              </a:rPr>
              <a:t>Say the larger part.  Say the smaller part.  Count the whole, or total, with me.</a:t>
            </a:r>
          </a:p>
        </p:txBody>
      </p:sp>
      <p:pic>
        <p:nvPicPr>
          <p:cNvPr id="2052" name="Picture 4" descr="https://openclipart.org/image/2400px/svg_to_png/222387/Ladybu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2710" y="4826564"/>
            <a:ext cx="342015" cy="4565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openclipart.org/image/2400px/svg_to_png/222387/Ladybu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2484" y="4833190"/>
            <a:ext cx="342015" cy="4565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s://openclipart.org/image/2400px/svg_to_png/222387/Ladybu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67790" y="4843129"/>
            <a:ext cx="342015" cy="45654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s://openclipart.org/image/2400px/svg_to_png/222387/Ladybu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8685" y="4833190"/>
            <a:ext cx="342015" cy="4565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s://openclipart.org/image/2400px/svg_to_png/222387/Ladybu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1122" y="4833190"/>
            <a:ext cx="342015" cy="4565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s://openclipart.org/image/2400px/svg_to_png/222387/Ladybu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46631" y="5296357"/>
            <a:ext cx="342015" cy="45654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s://openclipart.org/image/2400px/svg_to_png/222387/Ladybu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2700" y="5296357"/>
            <a:ext cx="342015" cy="45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178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2"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18</a:t>
            </a:r>
          </a:p>
          <a:p>
            <a:pPr algn="ctr"/>
            <a:r>
              <a:rPr lang="en-US" sz="1400" dirty="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dirty="0"/>
              <a:t>Teen Number Bonds</a:t>
            </a:r>
            <a:endParaRPr lang="en-US" sz="8000" b="1" dirty="0"/>
          </a:p>
        </p:txBody>
      </p:sp>
      <p:pic>
        <p:nvPicPr>
          <p:cNvPr id="3" name="Picture 2"/>
          <p:cNvPicPr>
            <a:picLocks noChangeAspect="1"/>
          </p:cNvPicPr>
          <p:nvPr/>
        </p:nvPicPr>
        <p:blipFill>
          <a:blip r:embed="rId4"/>
          <a:stretch>
            <a:fillRect/>
          </a:stretch>
        </p:blipFill>
        <p:spPr>
          <a:xfrm>
            <a:off x="2065236" y="1485388"/>
            <a:ext cx="5013530" cy="4958062"/>
          </a:xfrm>
          <a:prstGeom prst="rect">
            <a:avLst/>
          </a:prstGeom>
        </p:spPr>
      </p:pic>
      <p:pic>
        <p:nvPicPr>
          <p:cNvPr id="12" name="Picture 2" descr="http://www.clipartbest.com/cliparts/nTB/jnK/nTBjnKbT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 y="3445566"/>
            <a:ext cx="2038213" cy="33720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clipartbest.com/cliparts/RiA/Ajg/RiAAjg5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1714" y="4958247"/>
            <a:ext cx="265527" cy="25478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www.clipartbest.com/cliparts/RiA/Ajg/RiAAjg5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5846" y="4958247"/>
            <a:ext cx="265527" cy="25478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www.clipartbest.com/cliparts/RiA/Ajg/RiAAjg5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29978" y="4958247"/>
            <a:ext cx="265527" cy="25478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clipartbest.com/cliparts/RiA/Ajg/RiAAjg5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8124" y="4958247"/>
            <a:ext cx="265527" cy="25478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clipartbest.com/cliparts/RiA/Ajg/RiAAjg5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83446" y="4958247"/>
            <a:ext cx="265527" cy="25478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www.clipartbest.com/cliparts/RiA/Ajg/RiAAjg5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1714" y="5377609"/>
            <a:ext cx="265527" cy="25478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ipartbest.com/cliparts/RiA/Ajg/RiAAjg5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5846" y="5377609"/>
            <a:ext cx="265527" cy="25478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ipartbest.com/cliparts/RiA/Ajg/RiAAjg5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29978" y="5377609"/>
            <a:ext cx="265527" cy="25478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clipartbest.com/cliparts/RiA/Ajg/RiAAjg5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8124" y="5377609"/>
            <a:ext cx="265527" cy="25478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ipartbest.com/cliparts/RiA/Ajg/RiAAjg5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83446" y="5377609"/>
            <a:ext cx="265527" cy="254788"/>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316870" y="1123762"/>
            <a:ext cx="8510261" cy="369332"/>
          </a:xfrm>
          <a:prstGeom prst="rect">
            <a:avLst/>
          </a:prstGeom>
          <a:noFill/>
        </p:spPr>
        <p:txBody>
          <a:bodyPr wrap="square" rtlCol="0">
            <a:spAutoFit/>
          </a:bodyPr>
          <a:lstStyle/>
          <a:p>
            <a:pPr algn="ctr"/>
            <a:r>
              <a:rPr lang="en-US" b="1" dirty="0">
                <a:solidFill>
                  <a:srgbClr val="0000FF"/>
                </a:solidFill>
              </a:rPr>
              <a:t>Say the larger part.  Say the smaller part.  Count the whole, or total, with me.</a:t>
            </a:r>
          </a:p>
        </p:txBody>
      </p:sp>
      <p:pic>
        <p:nvPicPr>
          <p:cNvPr id="3076" name="Picture 4" descr="http://www.clipartkid.com/images/2/sewing-needle-clip-art-at-clker-com-vector-clip-art-online-royalty-rdh5Ou-clipar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23699" y="4958246"/>
            <a:ext cx="477257" cy="31817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ttp://www.clipartkid.com/images/2/sewing-needle-clip-art-at-clker-com-vector-clip-art-online-royalty-rdh5Ou-clipar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3011" y="4958247"/>
            <a:ext cx="477257" cy="31817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www.clipartkid.com/images/2/sewing-needle-clip-art-at-clker-com-vector-clip-art-online-royalty-rdh5Ou-clipar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03703" y="4958245"/>
            <a:ext cx="477257" cy="318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931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dirty="0">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15</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Hide Zero for Teen Numbers</a:t>
            </a:r>
            <a:endParaRPr lang="en-US" sz="8000" b="1" dirty="0"/>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dirty="0"/>
              <a:t>1   0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dirty="0"/>
              <a:t>3</a:t>
            </a:r>
          </a:p>
        </p:txBody>
      </p:sp>
    </p:spTree>
    <p:extLst>
      <p:ext uri="{BB962C8B-B14F-4D97-AF65-F5344CB8AC3E}">
        <p14:creationId xmlns:p14="http://schemas.microsoft.com/office/powerpoint/2010/main" val="84052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7037E-6 L 0.25 -3.7037E-6 " pathEditMode="relative" rAng="0" ptsTypes="AA">
                                      <p:cBhvr>
                                        <p:cTn id="6" dur="2000" fill="hold"/>
                                        <p:tgtEl>
                                          <p:spTgt spid="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2"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18</a:t>
            </a:r>
          </a:p>
          <a:p>
            <a:pPr algn="ctr"/>
            <a:r>
              <a:rPr lang="en-US" sz="1400" dirty="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dirty="0"/>
              <a:t>Teen Number Bonds</a:t>
            </a:r>
            <a:endParaRPr lang="en-US" sz="8000" b="1" dirty="0"/>
          </a:p>
        </p:txBody>
      </p:sp>
      <p:pic>
        <p:nvPicPr>
          <p:cNvPr id="3" name="Picture 2"/>
          <p:cNvPicPr>
            <a:picLocks noChangeAspect="1"/>
          </p:cNvPicPr>
          <p:nvPr/>
        </p:nvPicPr>
        <p:blipFill>
          <a:blip r:embed="rId4"/>
          <a:stretch>
            <a:fillRect/>
          </a:stretch>
        </p:blipFill>
        <p:spPr>
          <a:xfrm>
            <a:off x="2065236" y="1485388"/>
            <a:ext cx="5013530" cy="4958062"/>
          </a:xfrm>
          <a:prstGeom prst="rect">
            <a:avLst/>
          </a:prstGeom>
        </p:spPr>
      </p:pic>
      <p:pic>
        <p:nvPicPr>
          <p:cNvPr id="12" name="Picture 2" descr="http://www.clipartbest.com/cliparts/nTB/jnK/nTBjnKbT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 y="3445566"/>
            <a:ext cx="2038213" cy="337204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images.clipartpanda.com/shell-clip-art-ycoMk8y9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9543" y="5014105"/>
            <a:ext cx="337458" cy="2986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images.clipartpanda.com/shell-clip-art-ycoMk8y9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3567" y="5014105"/>
            <a:ext cx="337458" cy="2986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images.clipartpanda.com/shell-clip-art-ycoMk8y9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1050" y="5014105"/>
            <a:ext cx="337458" cy="2986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images.clipartpanda.com/shell-clip-art-ycoMk8y9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01242" y="5014105"/>
            <a:ext cx="337458" cy="2986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images.clipartpanda.com/shell-clip-art-ycoMk8y9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5991" y="5014105"/>
            <a:ext cx="337458" cy="2986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images.clipartpanda.com/shell-clip-art-ycoMk8y9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9543" y="5387520"/>
            <a:ext cx="337458" cy="2986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images.clipartpanda.com/shell-clip-art-ycoMk8y9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3567" y="5387520"/>
            <a:ext cx="337458" cy="2986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images.clipartpanda.com/shell-clip-art-ycoMk8y9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1050" y="5387520"/>
            <a:ext cx="337458" cy="2986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images.clipartpanda.com/shell-clip-art-ycoMk8y9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01242" y="5387520"/>
            <a:ext cx="337458" cy="29865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images.clipartpanda.com/shell-clip-art-ycoMk8y9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5991" y="5387520"/>
            <a:ext cx="337458" cy="2986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content.mycutegraphics.com/graphics/summer/cra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2993" y="4956402"/>
            <a:ext cx="512080" cy="350371"/>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316870" y="1123762"/>
            <a:ext cx="8510261" cy="369332"/>
          </a:xfrm>
          <a:prstGeom prst="rect">
            <a:avLst/>
          </a:prstGeom>
          <a:noFill/>
        </p:spPr>
        <p:txBody>
          <a:bodyPr wrap="square" rtlCol="0">
            <a:spAutoFit/>
          </a:bodyPr>
          <a:lstStyle/>
          <a:p>
            <a:pPr algn="ctr"/>
            <a:r>
              <a:rPr lang="en-US" b="1" dirty="0">
                <a:solidFill>
                  <a:srgbClr val="0000FF"/>
                </a:solidFill>
              </a:rPr>
              <a:t>Say the larger part.  Say the smaller part.  Count the whole, or total, with me.</a:t>
            </a:r>
          </a:p>
        </p:txBody>
      </p:sp>
    </p:spTree>
    <p:extLst>
      <p:ext uri="{BB962C8B-B14F-4D97-AF65-F5344CB8AC3E}">
        <p14:creationId xmlns:p14="http://schemas.microsoft.com/office/powerpoint/2010/main" val="9768426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2"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18</a:t>
            </a:r>
          </a:p>
          <a:p>
            <a:pPr algn="ctr"/>
            <a:r>
              <a:rPr lang="en-US" sz="1400" dirty="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dirty="0"/>
              <a:t>Teen Number Bonds</a:t>
            </a:r>
            <a:endParaRPr lang="en-US" sz="8000" b="1" dirty="0"/>
          </a:p>
        </p:txBody>
      </p:sp>
      <p:pic>
        <p:nvPicPr>
          <p:cNvPr id="3" name="Picture 2"/>
          <p:cNvPicPr>
            <a:picLocks noChangeAspect="1"/>
          </p:cNvPicPr>
          <p:nvPr/>
        </p:nvPicPr>
        <p:blipFill>
          <a:blip r:embed="rId4"/>
          <a:stretch>
            <a:fillRect/>
          </a:stretch>
        </p:blipFill>
        <p:spPr>
          <a:xfrm>
            <a:off x="2065236" y="1485388"/>
            <a:ext cx="5013530" cy="4958062"/>
          </a:xfrm>
          <a:prstGeom prst="rect">
            <a:avLst/>
          </a:prstGeom>
        </p:spPr>
      </p:pic>
      <p:pic>
        <p:nvPicPr>
          <p:cNvPr id="12" name="Picture 2" descr="http://www.clipartbest.com/cliparts/nTB/jnK/nTBjnKbT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 y="3445566"/>
            <a:ext cx="2038213" cy="337204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clipartsign.com/upload/2016/02/11/blue-shoe-clip-art-at-vector-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5784" y="5167265"/>
            <a:ext cx="471846" cy="27643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clipartsign.com/upload/2016/02/11/blue-shoe-clip-art-at-vector-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5784" y="4884587"/>
            <a:ext cx="471846" cy="2764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clipartsign.com/upload/2016/02/11/blue-shoe-clip-art-at-vector-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5784" y="4601909"/>
            <a:ext cx="471846" cy="27643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clipartsign.com/upload/2016/02/11/blue-shoe-clip-art-at-vector-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5784" y="5449943"/>
            <a:ext cx="471846" cy="27643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clipartsign.com/upload/2016/02/11/blue-shoe-clip-art-at-vector-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5784" y="5732621"/>
            <a:ext cx="471846" cy="27643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clipartsign.com/upload/2016/02/11/blue-shoe-clip-art-at-vector-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6352" y="5171058"/>
            <a:ext cx="471846" cy="2764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clipartsign.com/upload/2016/02/11/blue-shoe-clip-art-at-vector-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6352" y="4888380"/>
            <a:ext cx="471846" cy="27643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clipartsign.com/upload/2016/02/11/blue-shoe-clip-art-at-vector-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6352" y="4605702"/>
            <a:ext cx="471846" cy="2764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clipartsign.com/upload/2016/02/11/blue-shoe-clip-art-at-vector-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6352" y="5443700"/>
            <a:ext cx="471846" cy="2764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clipartsign.com/upload/2016/02/11/blue-shoe-clip-art-at-vector-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6352" y="5726378"/>
            <a:ext cx="471846" cy="27643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openclipart.org/image/2400px/svg_to_png/154843/green-foot-prin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7001197">
            <a:off x="2668603" y="4485276"/>
            <a:ext cx="575494" cy="57549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s://openclipart.org/image/2400px/svg_to_png/154843/green-foot-prin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7001197">
            <a:off x="2664082" y="4779054"/>
            <a:ext cx="575494" cy="57549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s://openclipart.org/image/2400px/svg_to_png/154843/green-foot-prin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7001197">
            <a:off x="2659561" y="5098450"/>
            <a:ext cx="575494" cy="57549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s://openclipart.org/image/2400px/svg_to_png/154843/green-foot-prin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7001197">
            <a:off x="2659562" y="5418552"/>
            <a:ext cx="575494" cy="57549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ttps://openclipart.org/image/2400px/svg_to_png/154843/green-foot-prin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7001197">
            <a:off x="2659561" y="5738653"/>
            <a:ext cx="575494" cy="57549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ttps://openclipart.org/image/2400px/svg_to_png/154843/green-foot-prin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7001197">
            <a:off x="3270129" y="4539838"/>
            <a:ext cx="575494" cy="57549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https://openclipart.org/image/2400px/svg_to_png/154843/green-foot-prin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7001197">
            <a:off x="3284460" y="4814367"/>
            <a:ext cx="575494" cy="57549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s://openclipart.org/image/2400px/svg_to_png/154843/green-foot-prin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7001197">
            <a:off x="3255798" y="5115784"/>
            <a:ext cx="575494" cy="575494"/>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316870" y="1123762"/>
            <a:ext cx="8510261" cy="369332"/>
          </a:xfrm>
          <a:prstGeom prst="rect">
            <a:avLst/>
          </a:prstGeom>
          <a:noFill/>
        </p:spPr>
        <p:txBody>
          <a:bodyPr wrap="square" rtlCol="0">
            <a:spAutoFit/>
          </a:bodyPr>
          <a:lstStyle/>
          <a:p>
            <a:pPr algn="ctr"/>
            <a:r>
              <a:rPr lang="en-US" b="1" dirty="0">
                <a:solidFill>
                  <a:srgbClr val="0000FF"/>
                </a:solidFill>
              </a:rPr>
              <a:t>Say the larger part.  Say the smaller part.  Count the whole, or total, with me.</a:t>
            </a:r>
          </a:p>
        </p:txBody>
      </p:sp>
    </p:spTree>
    <p:extLst>
      <p:ext uri="{BB962C8B-B14F-4D97-AF65-F5344CB8AC3E}">
        <p14:creationId xmlns:p14="http://schemas.microsoft.com/office/powerpoint/2010/main" val="42790436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2"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18</a:t>
            </a:r>
          </a:p>
          <a:p>
            <a:pPr algn="ctr"/>
            <a:r>
              <a:rPr lang="en-US" sz="1400" dirty="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dirty="0"/>
              <a:t>Teen Number Bonds</a:t>
            </a:r>
            <a:endParaRPr lang="en-US" sz="8000" b="1" dirty="0"/>
          </a:p>
        </p:txBody>
      </p:sp>
      <p:pic>
        <p:nvPicPr>
          <p:cNvPr id="3" name="Picture 2"/>
          <p:cNvPicPr>
            <a:picLocks noChangeAspect="1"/>
          </p:cNvPicPr>
          <p:nvPr/>
        </p:nvPicPr>
        <p:blipFill>
          <a:blip r:embed="rId4"/>
          <a:stretch>
            <a:fillRect/>
          </a:stretch>
        </p:blipFill>
        <p:spPr>
          <a:xfrm>
            <a:off x="2065236" y="1485388"/>
            <a:ext cx="5013530" cy="4958062"/>
          </a:xfrm>
          <a:prstGeom prst="rect">
            <a:avLst/>
          </a:prstGeom>
        </p:spPr>
      </p:pic>
      <p:pic>
        <p:nvPicPr>
          <p:cNvPr id="12" name="Picture 2" descr="http://www.clipartbest.com/cliparts/nTB/jnK/nTBjnKbT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 y="3445566"/>
            <a:ext cx="2038213" cy="337204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images.clipartpanda.com/car-clipart-blue-toy-car-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0800" y="4648200"/>
            <a:ext cx="472223" cy="2502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images.clipartpanda.com/car-clipart-blue-toy-car-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0800" y="4917777"/>
            <a:ext cx="472223" cy="2502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images.clipartpanda.com/car-clipart-blue-toy-car-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0799" y="5189944"/>
            <a:ext cx="472223" cy="25023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images.clipartpanda.com/car-clipart-blue-toy-car-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0798" y="5483471"/>
            <a:ext cx="472223" cy="25023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images.clipartpanda.com/car-clipart-blue-toy-car-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0798" y="5776998"/>
            <a:ext cx="472223" cy="2502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images.clipartpanda.com/car-clipart-blue-toy-car-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3908" y="4639844"/>
            <a:ext cx="472223" cy="25023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images.clipartpanda.com/car-clipart-blue-toy-car-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3908" y="4909421"/>
            <a:ext cx="472223" cy="2502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images.clipartpanda.com/car-clipart-blue-toy-car-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3908" y="5213894"/>
            <a:ext cx="472223" cy="25023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images.clipartpanda.com/car-clipart-blue-toy-car-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3908" y="5483471"/>
            <a:ext cx="472223" cy="25023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images.clipartpanda.com/car-clipart-blue-toy-car-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1614" y="5781124"/>
            <a:ext cx="472223" cy="25023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images.clipartpanda.com/stop-sign-clipart-Anonymous_stop_sig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29072" y="4555716"/>
            <a:ext cx="333470" cy="33347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images.clipartpanda.com/stop-sign-clipart-Anonymous_stop_sig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5526" y="4908560"/>
            <a:ext cx="333470" cy="33347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images.clipartpanda.com/stop-sign-clipart-Anonymous_stop_sig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7820" y="5271428"/>
            <a:ext cx="333470" cy="33347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images.clipartpanda.com/stop-sign-clipart-Anonymous_stop_sig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5526" y="5634584"/>
            <a:ext cx="333470" cy="33347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16870" y="1123762"/>
            <a:ext cx="8510261" cy="369332"/>
          </a:xfrm>
          <a:prstGeom prst="rect">
            <a:avLst/>
          </a:prstGeom>
          <a:noFill/>
        </p:spPr>
        <p:txBody>
          <a:bodyPr wrap="square" rtlCol="0">
            <a:spAutoFit/>
          </a:bodyPr>
          <a:lstStyle/>
          <a:p>
            <a:pPr algn="ctr"/>
            <a:r>
              <a:rPr lang="en-US" b="1" dirty="0">
                <a:solidFill>
                  <a:srgbClr val="0000FF"/>
                </a:solidFill>
              </a:rPr>
              <a:t>Say the larger part.  Say the smaller part.  Count the whole, or total, with me.</a:t>
            </a:r>
          </a:p>
        </p:txBody>
      </p:sp>
    </p:spTree>
    <p:extLst>
      <p:ext uri="{BB962C8B-B14F-4D97-AF65-F5344CB8AC3E}">
        <p14:creationId xmlns:p14="http://schemas.microsoft.com/office/powerpoint/2010/main" val="8832153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2"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18</a:t>
            </a:r>
          </a:p>
          <a:p>
            <a:pPr algn="ctr"/>
            <a:r>
              <a:rPr lang="en-US" sz="1400" dirty="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dirty="0"/>
              <a:t>Count on the </a:t>
            </a:r>
            <a:r>
              <a:rPr lang="en-US" sz="2800" b="1" dirty="0" err="1"/>
              <a:t>Rekenrek</a:t>
            </a:r>
            <a:endParaRPr lang="en-US" sz="8000" b="1" dirty="0"/>
          </a:p>
        </p:txBody>
      </p:sp>
      <p:sp>
        <p:nvSpPr>
          <p:cNvPr id="46" name="TextBox 45"/>
          <p:cNvSpPr txBox="1"/>
          <p:nvPr/>
        </p:nvSpPr>
        <p:spPr>
          <a:xfrm>
            <a:off x="427245" y="1267602"/>
            <a:ext cx="8141329" cy="1015663"/>
          </a:xfrm>
          <a:prstGeom prst="rect">
            <a:avLst/>
          </a:prstGeom>
          <a:noFill/>
        </p:spPr>
        <p:txBody>
          <a:bodyPr wrap="square" rtlCol="0">
            <a:spAutoFit/>
          </a:bodyPr>
          <a:lstStyle/>
          <a:p>
            <a:pPr algn="ctr"/>
            <a:r>
              <a:rPr lang="en-US" sz="2000" b="1" dirty="0">
                <a:solidFill>
                  <a:srgbClr val="0000FF"/>
                </a:solidFill>
              </a:rPr>
              <a:t>Put your </a:t>
            </a:r>
            <a:r>
              <a:rPr lang="en-US" sz="2000" b="1" dirty="0" err="1">
                <a:solidFill>
                  <a:srgbClr val="0000FF"/>
                </a:solidFill>
              </a:rPr>
              <a:t>Rekenrek</a:t>
            </a:r>
            <a:r>
              <a:rPr lang="en-US" sz="2000" b="1" dirty="0">
                <a:solidFill>
                  <a:srgbClr val="0000FF"/>
                </a:solidFill>
              </a:rPr>
              <a:t> together with your partner’s.  Whisper count with your partner up to 40 on your </a:t>
            </a:r>
            <a:r>
              <a:rPr lang="en-US" sz="2000" b="1" dirty="0" err="1">
                <a:solidFill>
                  <a:srgbClr val="0000FF"/>
                </a:solidFill>
              </a:rPr>
              <a:t>Rekenrek</a:t>
            </a:r>
            <a:r>
              <a:rPr lang="en-US" sz="2000" b="1" dirty="0">
                <a:solidFill>
                  <a:srgbClr val="0000FF"/>
                </a:solidFill>
              </a:rPr>
              <a:t>.  Take turns moving the beads with each new row.  Buzz before you say the first number of each row.</a:t>
            </a:r>
          </a:p>
        </p:txBody>
      </p:sp>
      <p:pic>
        <p:nvPicPr>
          <p:cNvPr id="4" name="Picture 3"/>
          <p:cNvPicPr>
            <a:picLocks noChangeAspect="1"/>
          </p:cNvPicPr>
          <p:nvPr/>
        </p:nvPicPr>
        <p:blipFill>
          <a:blip r:embed="rId4"/>
          <a:stretch>
            <a:fillRect/>
          </a:stretch>
        </p:blipFill>
        <p:spPr>
          <a:xfrm>
            <a:off x="2781555" y="2442207"/>
            <a:ext cx="3432707" cy="3971727"/>
          </a:xfrm>
          <a:prstGeom prst="rect">
            <a:avLst/>
          </a:prstGeom>
        </p:spPr>
      </p:pic>
    </p:spTree>
    <p:extLst>
      <p:ext uri="{BB962C8B-B14F-4D97-AF65-F5344CB8AC3E}">
        <p14:creationId xmlns:p14="http://schemas.microsoft.com/office/powerpoint/2010/main" val="19139525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2000" y="967770"/>
            <a:ext cx="7576481" cy="1846659"/>
          </a:xfrm>
          <a:prstGeom prst="rect">
            <a:avLst/>
          </a:prstGeom>
          <a:noFill/>
        </p:spPr>
        <p:txBody>
          <a:bodyPr wrap="square" rtlCol="0">
            <a:spAutoFit/>
          </a:bodyPr>
          <a:lstStyle/>
          <a:p>
            <a:pPr algn="ctr"/>
            <a:r>
              <a:rPr lang="en-US" sz="3600" b="1" dirty="0">
                <a:solidFill>
                  <a:srgbClr val="FF0000"/>
                </a:solidFill>
              </a:rPr>
              <a:t>Let’s count by ten to 40 on the </a:t>
            </a:r>
            <a:r>
              <a:rPr lang="en-US" sz="3600" b="1" dirty="0" err="1">
                <a:solidFill>
                  <a:srgbClr val="FF0000"/>
                </a:solidFill>
              </a:rPr>
              <a:t>Rekenrek</a:t>
            </a:r>
            <a:r>
              <a:rPr lang="en-US" sz="3600" b="1" dirty="0">
                <a:solidFill>
                  <a:srgbClr val="FF0000"/>
                </a:solidFill>
              </a:rPr>
              <a:t>, then count by ones to 50.</a:t>
            </a:r>
          </a:p>
          <a:p>
            <a:pPr algn="ctr"/>
            <a:r>
              <a:rPr lang="en-US" b="1" dirty="0">
                <a:solidFill>
                  <a:srgbClr val="FF0000"/>
                </a:solidFill>
              </a:rPr>
              <a:t>(Go back and forth across 10 from different starting points within 100.)</a:t>
            </a:r>
            <a:endParaRPr lang="en-US" b="1" dirty="0">
              <a:solidFill>
                <a:srgbClr val="009900"/>
              </a:solidFill>
            </a:endParaRPr>
          </a:p>
          <a:p>
            <a:pPr algn="ctr"/>
            <a:endParaRPr lang="en-US" sz="2400" b="1" dirty="0">
              <a:solidFill>
                <a:srgbClr val="0000FF"/>
              </a:solidFill>
            </a:endParaRPr>
          </a:p>
        </p:txBody>
      </p:sp>
      <p:sp>
        <p:nvSpPr>
          <p:cNvPr id="15" name="TextBox 14"/>
          <p:cNvSpPr txBox="1"/>
          <p:nvPr/>
        </p:nvSpPr>
        <p:spPr>
          <a:xfrm>
            <a:off x="3162872" y="4876800"/>
            <a:ext cx="5012557" cy="1200329"/>
          </a:xfrm>
          <a:prstGeom prst="rect">
            <a:avLst/>
          </a:prstGeom>
          <a:noFill/>
        </p:spPr>
        <p:txBody>
          <a:bodyPr wrap="square" rtlCol="0">
            <a:spAutoFit/>
          </a:bodyPr>
          <a:lstStyle/>
          <a:p>
            <a:pPr algn="ctr"/>
            <a:r>
              <a:rPr lang="en-US" sz="3600" b="1" dirty="0">
                <a:hlinkClick r:id="rId3"/>
              </a:rPr>
              <a:t>Click here for a virtual </a:t>
            </a:r>
            <a:r>
              <a:rPr lang="en-US" sz="3600" b="1" dirty="0" err="1">
                <a:hlinkClick r:id="rId3"/>
              </a:rPr>
              <a:t>Rekenrek</a:t>
            </a:r>
            <a:r>
              <a:rPr lang="en-US" sz="3600" b="1" dirty="0">
                <a:hlinkClick r:id="rId3"/>
              </a:rPr>
              <a:t>!</a:t>
            </a:r>
            <a:endParaRPr lang="en-US" sz="3600" b="1" dirty="0"/>
          </a:p>
        </p:txBody>
      </p:sp>
      <p:pic>
        <p:nvPicPr>
          <p:cNvPr id="27650" name="Picture 2" descr="https://encrypted-tbn2.gstatic.com/images?q=tbn:ANd9GcQL2WJ7oH9D35hpUoONLihDfqGJUru6LsxHK13bJfss236KOke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51" y="3609270"/>
            <a:ext cx="2983970" cy="29839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75127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14414" y="772710"/>
            <a:ext cx="6743700" cy="1754326"/>
          </a:xfrm>
          <a:prstGeom prst="rect">
            <a:avLst/>
          </a:prstGeom>
          <a:noFill/>
        </p:spPr>
        <p:txBody>
          <a:bodyPr wrap="square" rtlCol="0">
            <a:spAutoFit/>
          </a:bodyPr>
          <a:lstStyle/>
          <a:p>
            <a:pPr algn="ctr"/>
            <a:r>
              <a:rPr lang="en-US" sz="2800" b="1" dirty="0">
                <a:solidFill>
                  <a:srgbClr val="0000FF"/>
                </a:solidFill>
              </a:rPr>
              <a:t>Now, let’s count and show numbers a different way.  Lay out 10-frame cards as we count the Say Ten way.</a:t>
            </a:r>
            <a:endParaRPr lang="en-US" sz="1400" b="1" dirty="0">
              <a:solidFill>
                <a:srgbClr val="0000FF"/>
              </a:solidFill>
            </a:endParaRPr>
          </a:p>
          <a:p>
            <a:pPr algn="ctr"/>
            <a:endParaRPr lang="en-US" sz="2400" b="1" dirty="0">
              <a:solidFill>
                <a:srgbClr val="0000FF"/>
              </a:solidFill>
            </a:endParaRPr>
          </a:p>
        </p:txBody>
      </p:sp>
      <p:pic>
        <p:nvPicPr>
          <p:cNvPr id="10" name="Picture 9"/>
          <p:cNvPicPr>
            <a:picLocks noChangeAspect="1"/>
          </p:cNvPicPr>
          <p:nvPr/>
        </p:nvPicPr>
        <p:blipFill>
          <a:blip r:embed="rId3"/>
          <a:stretch>
            <a:fillRect/>
          </a:stretch>
        </p:blipFill>
        <p:spPr>
          <a:xfrm>
            <a:off x="273507" y="2923702"/>
            <a:ext cx="1713051" cy="892590"/>
          </a:xfrm>
          <a:prstGeom prst="rect">
            <a:avLst/>
          </a:prstGeom>
        </p:spPr>
      </p:pic>
      <p:pic>
        <p:nvPicPr>
          <p:cNvPr id="11" name="Picture 10"/>
          <p:cNvPicPr>
            <a:picLocks noChangeAspect="1"/>
          </p:cNvPicPr>
          <p:nvPr/>
        </p:nvPicPr>
        <p:blipFill>
          <a:blip r:embed="rId3"/>
          <a:stretch>
            <a:fillRect/>
          </a:stretch>
        </p:blipFill>
        <p:spPr>
          <a:xfrm>
            <a:off x="1986558" y="2923702"/>
            <a:ext cx="1713051" cy="892590"/>
          </a:xfrm>
          <a:prstGeom prst="rect">
            <a:avLst/>
          </a:prstGeom>
        </p:spPr>
      </p:pic>
      <p:pic>
        <p:nvPicPr>
          <p:cNvPr id="16" name="Picture 15"/>
          <p:cNvPicPr>
            <a:picLocks noChangeAspect="1"/>
          </p:cNvPicPr>
          <p:nvPr/>
        </p:nvPicPr>
        <p:blipFill>
          <a:blip r:embed="rId3"/>
          <a:stretch>
            <a:fillRect/>
          </a:stretch>
        </p:blipFill>
        <p:spPr>
          <a:xfrm>
            <a:off x="3676418" y="2923702"/>
            <a:ext cx="1713051" cy="892590"/>
          </a:xfrm>
          <a:prstGeom prst="rect">
            <a:avLst/>
          </a:prstGeom>
        </p:spPr>
      </p:pic>
      <p:pic>
        <p:nvPicPr>
          <p:cNvPr id="17" name="Picture 16"/>
          <p:cNvPicPr>
            <a:picLocks noChangeAspect="1"/>
          </p:cNvPicPr>
          <p:nvPr/>
        </p:nvPicPr>
        <p:blipFill>
          <a:blip r:embed="rId3"/>
          <a:stretch>
            <a:fillRect/>
          </a:stretch>
        </p:blipFill>
        <p:spPr>
          <a:xfrm>
            <a:off x="5422599" y="2923677"/>
            <a:ext cx="1713051" cy="892590"/>
          </a:xfrm>
          <a:prstGeom prst="rect">
            <a:avLst/>
          </a:prstGeom>
        </p:spPr>
      </p:pic>
      <p:pic>
        <p:nvPicPr>
          <p:cNvPr id="18" name="Picture 17"/>
          <p:cNvPicPr>
            <a:picLocks noChangeAspect="1"/>
          </p:cNvPicPr>
          <p:nvPr/>
        </p:nvPicPr>
        <p:blipFill>
          <a:blip r:embed="rId3"/>
          <a:stretch>
            <a:fillRect/>
          </a:stretch>
        </p:blipFill>
        <p:spPr>
          <a:xfrm>
            <a:off x="7145589" y="2923677"/>
            <a:ext cx="1713051" cy="892590"/>
          </a:xfrm>
          <a:prstGeom prst="rect">
            <a:avLst/>
          </a:prstGeom>
        </p:spPr>
      </p:pic>
      <p:sp>
        <p:nvSpPr>
          <p:cNvPr id="20" name="TextBox 19"/>
          <p:cNvSpPr txBox="1"/>
          <p:nvPr/>
        </p:nvSpPr>
        <p:spPr>
          <a:xfrm>
            <a:off x="460375" y="865043"/>
            <a:ext cx="7947541" cy="1569660"/>
          </a:xfrm>
          <a:prstGeom prst="rect">
            <a:avLst/>
          </a:prstGeom>
          <a:noFill/>
        </p:spPr>
        <p:txBody>
          <a:bodyPr wrap="square" rtlCol="0">
            <a:spAutoFit/>
          </a:bodyPr>
          <a:lstStyle/>
          <a:p>
            <a:pPr algn="ctr"/>
            <a:r>
              <a:rPr lang="en-US" sz="2400" b="1" dirty="0">
                <a:solidFill>
                  <a:srgbClr val="FF0000"/>
                </a:solidFill>
              </a:rPr>
              <a:t>Place two empty 10-frames after 50.  Count on from 50, placing one counter at a time as we say each number.  Start the Say Ten way, then count the regular way.</a:t>
            </a:r>
            <a:endParaRPr lang="en-US" sz="1200" b="1" dirty="0">
              <a:solidFill>
                <a:srgbClr val="009900"/>
              </a:solidFill>
            </a:endParaRPr>
          </a:p>
          <a:p>
            <a:pPr algn="ctr"/>
            <a:endParaRPr lang="en-US" sz="2400" b="1" dirty="0">
              <a:solidFill>
                <a:srgbClr val="0000FF"/>
              </a:solidFill>
            </a:endParaRPr>
          </a:p>
        </p:txBody>
      </p:sp>
      <p:pic>
        <p:nvPicPr>
          <p:cNvPr id="2" name="Picture 1"/>
          <p:cNvPicPr>
            <a:picLocks noChangeAspect="1"/>
          </p:cNvPicPr>
          <p:nvPr/>
        </p:nvPicPr>
        <p:blipFill>
          <a:blip r:embed="rId4"/>
          <a:stretch>
            <a:fillRect/>
          </a:stretch>
        </p:blipFill>
        <p:spPr>
          <a:xfrm>
            <a:off x="273507" y="3928437"/>
            <a:ext cx="1749425" cy="853115"/>
          </a:xfrm>
          <a:prstGeom prst="rect">
            <a:avLst/>
          </a:prstGeom>
        </p:spPr>
      </p:pic>
      <p:pic>
        <p:nvPicPr>
          <p:cNvPr id="21" name="Picture 20"/>
          <p:cNvPicPr>
            <a:picLocks noChangeAspect="1"/>
          </p:cNvPicPr>
          <p:nvPr/>
        </p:nvPicPr>
        <p:blipFill>
          <a:blip r:embed="rId4"/>
          <a:stretch>
            <a:fillRect/>
          </a:stretch>
        </p:blipFill>
        <p:spPr>
          <a:xfrm>
            <a:off x="1968370" y="3928436"/>
            <a:ext cx="1749425" cy="853115"/>
          </a:xfrm>
          <a:prstGeom prst="rect">
            <a:avLst/>
          </a:prstGeom>
        </p:spPr>
      </p:pic>
      <p:sp>
        <p:nvSpPr>
          <p:cNvPr id="22" name="TextBox 21"/>
          <p:cNvSpPr txBox="1"/>
          <p:nvPr/>
        </p:nvSpPr>
        <p:spPr>
          <a:xfrm>
            <a:off x="460375" y="728008"/>
            <a:ext cx="8074025" cy="1938992"/>
          </a:xfrm>
          <a:prstGeom prst="rect">
            <a:avLst/>
          </a:prstGeom>
          <a:noFill/>
        </p:spPr>
        <p:txBody>
          <a:bodyPr wrap="square" rtlCol="0">
            <a:spAutoFit/>
          </a:bodyPr>
          <a:lstStyle/>
          <a:p>
            <a:pPr algn="ctr"/>
            <a:r>
              <a:rPr lang="en-US" sz="2400" b="1" dirty="0">
                <a:solidFill>
                  <a:srgbClr val="009900"/>
                </a:solidFill>
              </a:rPr>
              <a:t>Place one more counter on the next 10-frame.  Say the number the Say Ten way.  Say it the regular way.  What is one more than 60?  Take one counter off.  What is the number the Say Ten way?  Say it the regular way.</a:t>
            </a:r>
            <a:endParaRPr lang="en-US" sz="1200" b="1" dirty="0">
              <a:solidFill>
                <a:srgbClr val="009900"/>
              </a:solidFill>
            </a:endParaRPr>
          </a:p>
          <a:p>
            <a:pPr algn="ctr"/>
            <a:endParaRPr lang="en-US" sz="2400" b="1" dirty="0">
              <a:solidFill>
                <a:srgbClr val="0000FF"/>
              </a:solidFill>
            </a:endParaRPr>
          </a:p>
        </p:txBody>
      </p:sp>
      <p:sp>
        <p:nvSpPr>
          <p:cNvPr id="23" name="TextBox 22"/>
          <p:cNvSpPr txBox="1"/>
          <p:nvPr/>
        </p:nvSpPr>
        <p:spPr>
          <a:xfrm>
            <a:off x="647700" y="991307"/>
            <a:ext cx="7497739" cy="1200329"/>
          </a:xfrm>
          <a:prstGeom prst="rect">
            <a:avLst/>
          </a:prstGeom>
          <a:noFill/>
        </p:spPr>
        <p:txBody>
          <a:bodyPr wrap="square" rtlCol="0">
            <a:spAutoFit/>
          </a:bodyPr>
          <a:lstStyle/>
          <a:p>
            <a:pPr algn="ctr"/>
            <a:r>
              <a:rPr lang="en-US" sz="2400" b="1" dirty="0">
                <a:solidFill>
                  <a:srgbClr val="7030A0"/>
                </a:solidFill>
              </a:rPr>
              <a:t>Take away one more counter.  What is the number the Say Ten way?  Say the number the regular way.</a:t>
            </a:r>
            <a:endParaRPr lang="en-US" sz="1200" b="1" dirty="0">
              <a:solidFill>
                <a:srgbClr val="7030A0"/>
              </a:solidFill>
            </a:endParaRPr>
          </a:p>
          <a:p>
            <a:pPr algn="ctr"/>
            <a:endParaRPr lang="en-US" sz="2400" b="1" dirty="0">
              <a:solidFill>
                <a:srgbClr val="0000FF"/>
              </a:solidFill>
            </a:endParaRPr>
          </a:p>
        </p:txBody>
      </p:sp>
      <p:pic>
        <p:nvPicPr>
          <p:cNvPr id="28676" name="Picture 4" descr="https://encrypted-tbn0.gstatic.com/images?q=tbn:ANd9GcTXyWV_mgj-uWETbBFVPMDTV2Nrll4_Co9FvqfK9RIUR_SEsj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1567" y="4876800"/>
            <a:ext cx="2524125" cy="173355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97680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8" fill="hold" grpId="0"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0-ppt_w/2"/>
                                          </p:val>
                                        </p:tav>
                                      </p:tavLst>
                                    </p:anim>
                                    <p:anim calcmode="lin" valueType="num">
                                      <p:cBhvr additive="base">
                                        <p:cTn id="37" dur="500"/>
                                        <p:tgtEl>
                                          <p:spTgt spid="14"/>
                                        </p:tgtEl>
                                        <p:attrNameLst>
                                          <p:attrName>ppt_y</p:attrName>
                                        </p:attrNameLst>
                                      </p:cBhvr>
                                      <p:tavLst>
                                        <p:tav tm="0">
                                          <p:val>
                                            <p:strVal val="ppt_y"/>
                                          </p:val>
                                        </p:tav>
                                        <p:tav tm="100000">
                                          <p:val>
                                            <p:strVal val="ppt_y"/>
                                          </p:val>
                                        </p:tav>
                                      </p:tavLst>
                                    </p:anim>
                                    <p:set>
                                      <p:cBhvr>
                                        <p:cTn id="38" dur="1" fill="hold">
                                          <p:stCondLst>
                                            <p:cond delay="499"/>
                                          </p:stCondLst>
                                        </p:cTn>
                                        <p:tgtEl>
                                          <p:spTgt spid="14"/>
                                        </p:tgtEl>
                                        <p:attrNameLst>
                                          <p:attrName>style.visibility</p:attrName>
                                        </p:attrNameLst>
                                      </p:cBhvr>
                                      <p:to>
                                        <p:strVal val="hidden"/>
                                      </p:to>
                                    </p:set>
                                  </p:childTnLst>
                                </p:cTn>
                              </p:par>
                              <p:par>
                                <p:cTn id="39" presetID="2" presetClass="entr" presetSubtype="2"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1+#ppt_w/2"/>
                                          </p:val>
                                        </p:tav>
                                        <p:tav tm="100000">
                                          <p:val>
                                            <p:strVal val="#ppt_x"/>
                                          </p:val>
                                        </p:tav>
                                      </p:tavLst>
                                    </p:anim>
                                    <p:anim calcmode="lin" valueType="num">
                                      <p:cBhvr additive="base">
                                        <p:cTn id="42" dur="500" fill="hold"/>
                                        <p:tgtEl>
                                          <p:spTgt spid="20"/>
                                        </p:tgtEl>
                                        <p:attrNameLst>
                                          <p:attrName>ppt_y</p:attrName>
                                        </p:attrNameLst>
                                      </p:cBhvr>
                                      <p:tavLst>
                                        <p:tav tm="0">
                                          <p:val>
                                            <p:strVal val="#ppt_y"/>
                                          </p:val>
                                        </p:tav>
                                        <p:tav tm="100000">
                                          <p:val>
                                            <p:strVal val="#ppt_y"/>
                                          </p:val>
                                        </p:tav>
                                      </p:tavLst>
                                    </p:anim>
                                  </p:childTnLst>
                                </p:cTn>
                              </p:par>
                            </p:childTnLst>
                          </p:cTn>
                        </p:par>
                        <p:par>
                          <p:cTn id="43" fill="hold">
                            <p:stCondLst>
                              <p:cond delay="500"/>
                            </p:stCondLst>
                            <p:childTnLst>
                              <p:par>
                                <p:cTn id="44" presetID="2" presetClass="entr" presetSubtype="4"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ppt_x"/>
                                          </p:val>
                                        </p:tav>
                                        <p:tav tm="100000">
                                          <p:val>
                                            <p:strVal val="#ppt_x"/>
                                          </p:val>
                                        </p:tav>
                                      </p:tavLst>
                                    </p:anim>
                                    <p:anim calcmode="lin" valueType="num">
                                      <p:cBhvr additive="base">
                                        <p:cTn id="47" dur="500" fill="hold"/>
                                        <p:tgtEl>
                                          <p:spTgt spid="2"/>
                                        </p:tgtEl>
                                        <p:attrNameLst>
                                          <p:attrName>ppt_y</p:attrName>
                                        </p:attrNameLst>
                                      </p:cBhvr>
                                      <p:tavLst>
                                        <p:tav tm="0">
                                          <p:val>
                                            <p:strVal val="1+#ppt_h/2"/>
                                          </p:val>
                                        </p:tav>
                                        <p:tav tm="100000">
                                          <p:val>
                                            <p:strVal val="#ppt_y"/>
                                          </p:val>
                                        </p:tav>
                                      </p:tavLst>
                                    </p:anim>
                                  </p:childTnLst>
                                </p:cTn>
                              </p:par>
                            </p:childTnLst>
                          </p:cTn>
                        </p:par>
                        <p:par>
                          <p:cTn id="48" fill="hold">
                            <p:stCondLst>
                              <p:cond delay="1000"/>
                            </p:stCondLst>
                            <p:childTnLst>
                              <p:par>
                                <p:cTn id="49" presetID="2" presetClass="entr" presetSubtype="4" fill="hold" nodeType="after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8" fill="hold" grpId="1" nodeType="clickEffect">
                                  <p:stCondLst>
                                    <p:cond delay="0"/>
                                  </p:stCondLst>
                                  <p:childTnLst>
                                    <p:anim calcmode="lin" valueType="num">
                                      <p:cBhvr additive="base">
                                        <p:cTn id="56" dur="500"/>
                                        <p:tgtEl>
                                          <p:spTgt spid="20"/>
                                        </p:tgtEl>
                                        <p:attrNameLst>
                                          <p:attrName>ppt_x</p:attrName>
                                        </p:attrNameLst>
                                      </p:cBhvr>
                                      <p:tavLst>
                                        <p:tav tm="0">
                                          <p:val>
                                            <p:strVal val="ppt_x"/>
                                          </p:val>
                                        </p:tav>
                                        <p:tav tm="100000">
                                          <p:val>
                                            <p:strVal val="0-ppt_w/2"/>
                                          </p:val>
                                        </p:tav>
                                      </p:tavLst>
                                    </p:anim>
                                    <p:anim calcmode="lin" valueType="num">
                                      <p:cBhvr additive="base">
                                        <p:cTn id="57" dur="500"/>
                                        <p:tgtEl>
                                          <p:spTgt spid="20"/>
                                        </p:tgtEl>
                                        <p:attrNameLst>
                                          <p:attrName>ppt_y</p:attrName>
                                        </p:attrNameLst>
                                      </p:cBhvr>
                                      <p:tavLst>
                                        <p:tav tm="0">
                                          <p:val>
                                            <p:strVal val="ppt_y"/>
                                          </p:val>
                                        </p:tav>
                                        <p:tav tm="100000">
                                          <p:val>
                                            <p:strVal val="ppt_y"/>
                                          </p:val>
                                        </p:tav>
                                      </p:tavLst>
                                    </p:anim>
                                    <p:set>
                                      <p:cBhvr>
                                        <p:cTn id="58" dur="1" fill="hold">
                                          <p:stCondLst>
                                            <p:cond delay="499"/>
                                          </p:stCondLst>
                                        </p:cTn>
                                        <p:tgtEl>
                                          <p:spTgt spid="20"/>
                                        </p:tgtEl>
                                        <p:attrNameLst>
                                          <p:attrName>style.visibility</p:attrName>
                                        </p:attrNameLst>
                                      </p:cBhvr>
                                      <p:to>
                                        <p:strVal val="hidden"/>
                                      </p:to>
                                    </p:set>
                                  </p:childTnLst>
                                </p:cTn>
                              </p:par>
                              <p:par>
                                <p:cTn id="59" presetID="2" presetClass="entr" presetSubtype="2"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1+#ppt_w/2"/>
                                          </p:val>
                                        </p:tav>
                                        <p:tav tm="100000">
                                          <p:val>
                                            <p:strVal val="#ppt_x"/>
                                          </p:val>
                                        </p:tav>
                                      </p:tavLst>
                                    </p:anim>
                                    <p:anim calcmode="lin" valueType="num">
                                      <p:cBhvr additive="base">
                                        <p:cTn id="6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500"/>
                                        <p:tgtEl>
                                          <p:spTgt spid="22"/>
                                        </p:tgtEl>
                                        <p:attrNameLst>
                                          <p:attrName>ppt_x</p:attrName>
                                        </p:attrNameLst>
                                      </p:cBhvr>
                                      <p:tavLst>
                                        <p:tav tm="0">
                                          <p:val>
                                            <p:strVal val="ppt_x"/>
                                          </p:val>
                                        </p:tav>
                                        <p:tav tm="100000">
                                          <p:val>
                                            <p:strVal val="ppt_x"/>
                                          </p:val>
                                        </p:tav>
                                      </p:tavLst>
                                    </p:anim>
                                    <p:anim calcmode="lin" valueType="num">
                                      <p:cBhvr additive="base">
                                        <p:cTn id="67" dur="500"/>
                                        <p:tgtEl>
                                          <p:spTgt spid="22"/>
                                        </p:tgtEl>
                                        <p:attrNameLst>
                                          <p:attrName>ppt_y</p:attrName>
                                        </p:attrNameLst>
                                      </p:cBhvr>
                                      <p:tavLst>
                                        <p:tav tm="0">
                                          <p:val>
                                            <p:strVal val="ppt_y"/>
                                          </p:val>
                                        </p:tav>
                                        <p:tav tm="100000">
                                          <p:val>
                                            <p:strVal val="1+ppt_h/2"/>
                                          </p:val>
                                        </p:tav>
                                      </p:tavLst>
                                    </p:anim>
                                    <p:set>
                                      <p:cBhvr>
                                        <p:cTn id="68" dur="1" fill="hold">
                                          <p:stCondLst>
                                            <p:cond delay="499"/>
                                          </p:stCondLst>
                                        </p:cTn>
                                        <p:tgtEl>
                                          <p:spTgt spid="22"/>
                                        </p:tgtEl>
                                        <p:attrNameLst>
                                          <p:attrName>style.visibility</p:attrName>
                                        </p:attrNameLst>
                                      </p:cBhvr>
                                      <p:to>
                                        <p:strVal val="hidden"/>
                                      </p:to>
                                    </p:set>
                                  </p:childTnLst>
                                </p:cTn>
                              </p:par>
                              <p:par>
                                <p:cTn id="69" presetID="2" presetClass="entr" presetSubtype="2"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1+#ppt_w/2"/>
                                          </p:val>
                                        </p:tav>
                                        <p:tav tm="100000">
                                          <p:val>
                                            <p:strVal val="#ppt_x"/>
                                          </p:val>
                                        </p:tav>
                                      </p:tavLst>
                                    </p:anim>
                                    <p:anim calcmode="lin" valueType="num">
                                      <p:cBhvr additive="base">
                                        <p:cTn id="7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0" grpId="1"/>
      <p:bldP spid="22" grpId="0"/>
      <p:bldP spid="22" grpId="1"/>
      <p:bldP spid="2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817163" y="835830"/>
            <a:ext cx="5556882" cy="1323439"/>
          </a:xfrm>
          <a:prstGeom prst="rect">
            <a:avLst/>
          </a:prstGeom>
          <a:noFill/>
        </p:spPr>
        <p:txBody>
          <a:bodyPr wrap="square" rtlCol="0">
            <a:spAutoFit/>
          </a:bodyPr>
          <a:lstStyle/>
          <a:p>
            <a:pPr algn="ctr"/>
            <a:r>
              <a:rPr lang="en-US" sz="2800" b="1" dirty="0">
                <a:solidFill>
                  <a:srgbClr val="0000FF"/>
                </a:solidFill>
              </a:rPr>
              <a:t>Lay out 10-frame cards as we count the Say Ten way.</a:t>
            </a:r>
            <a:endParaRPr lang="en-US" sz="1400" b="1" dirty="0">
              <a:solidFill>
                <a:srgbClr val="0000FF"/>
              </a:solidFill>
            </a:endParaRPr>
          </a:p>
          <a:p>
            <a:pPr algn="ctr"/>
            <a:endParaRPr lang="en-US" sz="2400" b="1" dirty="0">
              <a:solidFill>
                <a:srgbClr val="0000FF"/>
              </a:solidFill>
            </a:endParaRPr>
          </a:p>
        </p:txBody>
      </p:sp>
      <p:pic>
        <p:nvPicPr>
          <p:cNvPr id="10" name="Picture 9"/>
          <p:cNvPicPr>
            <a:picLocks noChangeAspect="1"/>
          </p:cNvPicPr>
          <p:nvPr/>
        </p:nvPicPr>
        <p:blipFill>
          <a:blip r:embed="rId3"/>
          <a:stretch>
            <a:fillRect/>
          </a:stretch>
        </p:blipFill>
        <p:spPr>
          <a:xfrm>
            <a:off x="285828" y="2618860"/>
            <a:ext cx="1713051" cy="892590"/>
          </a:xfrm>
          <a:prstGeom prst="rect">
            <a:avLst/>
          </a:prstGeom>
        </p:spPr>
      </p:pic>
      <p:pic>
        <p:nvPicPr>
          <p:cNvPr id="11" name="Picture 10"/>
          <p:cNvPicPr>
            <a:picLocks noChangeAspect="1"/>
          </p:cNvPicPr>
          <p:nvPr/>
        </p:nvPicPr>
        <p:blipFill>
          <a:blip r:embed="rId3"/>
          <a:stretch>
            <a:fillRect/>
          </a:stretch>
        </p:blipFill>
        <p:spPr>
          <a:xfrm>
            <a:off x="1998879" y="2618860"/>
            <a:ext cx="1713051" cy="892590"/>
          </a:xfrm>
          <a:prstGeom prst="rect">
            <a:avLst/>
          </a:prstGeom>
        </p:spPr>
      </p:pic>
      <p:pic>
        <p:nvPicPr>
          <p:cNvPr id="16" name="Picture 15"/>
          <p:cNvPicPr>
            <a:picLocks noChangeAspect="1"/>
          </p:cNvPicPr>
          <p:nvPr/>
        </p:nvPicPr>
        <p:blipFill>
          <a:blip r:embed="rId3"/>
          <a:stretch>
            <a:fillRect/>
          </a:stretch>
        </p:blipFill>
        <p:spPr>
          <a:xfrm>
            <a:off x="3688739" y="2618860"/>
            <a:ext cx="1713051" cy="892590"/>
          </a:xfrm>
          <a:prstGeom prst="rect">
            <a:avLst/>
          </a:prstGeom>
        </p:spPr>
      </p:pic>
      <p:pic>
        <p:nvPicPr>
          <p:cNvPr id="17" name="Picture 16"/>
          <p:cNvPicPr>
            <a:picLocks noChangeAspect="1"/>
          </p:cNvPicPr>
          <p:nvPr/>
        </p:nvPicPr>
        <p:blipFill>
          <a:blip r:embed="rId3"/>
          <a:stretch>
            <a:fillRect/>
          </a:stretch>
        </p:blipFill>
        <p:spPr>
          <a:xfrm>
            <a:off x="5434920" y="2618835"/>
            <a:ext cx="1713051" cy="892590"/>
          </a:xfrm>
          <a:prstGeom prst="rect">
            <a:avLst/>
          </a:prstGeom>
        </p:spPr>
      </p:pic>
      <p:pic>
        <p:nvPicPr>
          <p:cNvPr id="18" name="Picture 17"/>
          <p:cNvPicPr>
            <a:picLocks noChangeAspect="1"/>
          </p:cNvPicPr>
          <p:nvPr/>
        </p:nvPicPr>
        <p:blipFill>
          <a:blip r:embed="rId3"/>
          <a:stretch>
            <a:fillRect/>
          </a:stretch>
        </p:blipFill>
        <p:spPr>
          <a:xfrm>
            <a:off x="7157910" y="2618835"/>
            <a:ext cx="1713051" cy="892590"/>
          </a:xfrm>
          <a:prstGeom prst="rect">
            <a:avLst/>
          </a:prstGeom>
        </p:spPr>
      </p:pic>
      <p:sp>
        <p:nvSpPr>
          <p:cNvPr id="20" name="TextBox 19"/>
          <p:cNvSpPr txBox="1"/>
          <p:nvPr/>
        </p:nvSpPr>
        <p:spPr>
          <a:xfrm>
            <a:off x="613366" y="735180"/>
            <a:ext cx="7807647" cy="1569660"/>
          </a:xfrm>
          <a:prstGeom prst="rect">
            <a:avLst/>
          </a:prstGeom>
          <a:noFill/>
        </p:spPr>
        <p:txBody>
          <a:bodyPr wrap="square" rtlCol="0">
            <a:spAutoFit/>
          </a:bodyPr>
          <a:lstStyle/>
          <a:p>
            <a:pPr algn="ctr"/>
            <a:r>
              <a:rPr lang="en-US" sz="2400" b="1" dirty="0">
                <a:solidFill>
                  <a:srgbClr val="FF0000"/>
                </a:solidFill>
              </a:rPr>
              <a:t>Place two empty 10-frames after 60.  Count on from 60, placing one counter at a time as we say each number.  Start the Say Ten way, then count the regular way.</a:t>
            </a:r>
            <a:endParaRPr lang="en-US" sz="1200" b="1" dirty="0">
              <a:solidFill>
                <a:srgbClr val="009900"/>
              </a:solidFill>
            </a:endParaRPr>
          </a:p>
          <a:p>
            <a:pPr algn="ctr"/>
            <a:endParaRPr lang="en-US" sz="2400" b="1" dirty="0">
              <a:solidFill>
                <a:srgbClr val="0000FF"/>
              </a:solidFill>
            </a:endParaRPr>
          </a:p>
        </p:txBody>
      </p:sp>
      <p:pic>
        <p:nvPicPr>
          <p:cNvPr id="2" name="Picture 1"/>
          <p:cNvPicPr>
            <a:picLocks noChangeAspect="1"/>
          </p:cNvPicPr>
          <p:nvPr/>
        </p:nvPicPr>
        <p:blipFill>
          <a:blip r:embed="rId4"/>
          <a:stretch>
            <a:fillRect/>
          </a:stretch>
        </p:blipFill>
        <p:spPr>
          <a:xfrm>
            <a:off x="1994319" y="3545352"/>
            <a:ext cx="1749425" cy="853115"/>
          </a:xfrm>
          <a:prstGeom prst="rect">
            <a:avLst/>
          </a:prstGeom>
        </p:spPr>
      </p:pic>
      <p:pic>
        <p:nvPicPr>
          <p:cNvPr id="21" name="Picture 20"/>
          <p:cNvPicPr>
            <a:picLocks noChangeAspect="1"/>
          </p:cNvPicPr>
          <p:nvPr/>
        </p:nvPicPr>
        <p:blipFill>
          <a:blip r:embed="rId4"/>
          <a:stretch>
            <a:fillRect/>
          </a:stretch>
        </p:blipFill>
        <p:spPr>
          <a:xfrm>
            <a:off x="3688739" y="3571446"/>
            <a:ext cx="1749425" cy="853115"/>
          </a:xfrm>
          <a:prstGeom prst="rect">
            <a:avLst/>
          </a:prstGeom>
        </p:spPr>
      </p:pic>
      <p:sp>
        <p:nvSpPr>
          <p:cNvPr id="22" name="TextBox 21"/>
          <p:cNvSpPr txBox="1"/>
          <p:nvPr/>
        </p:nvSpPr>
        <p:spPr>
          <a:xfrm>
            <a:off x="516689" y="631450"/>
            <a:ext cx="8001000" cy="1938992"/>
          </a:xfrm>
          <a:prstGeom prst="rect">
            <a:avLst/>
          </a:prstGeom>
          <a:noFill/>
        </p:spPr>
        <p:txBody>
          <a:bodyPr wrap="square" rtlCol="0">
            <a:spAutoFit/>
          </a:bodyPr>
          <a:lstStyle/>
          <a:p>
            <a:pPr algn="ctr"/>
            <a:r>
              <a:rPr lang="en-US" sz="2400" b="1" dirty="0">
                <a:solidFill>
                  <a:srgbClr val="009900"/>
                </a:solidFill>
              </a:rPr>
              <a:t>Place one more counter on the next 10-frame.  Say the number the Say Ten way.  Say it the regular way.  What is one more than 70?  Take one counter off.  What is the number the Say Ten way?  Say it the regular way.</a:t>
            </a:r>
            <a:endParaRPr lang="en-US" sz="1200" b="1" dirty="0">
              <a:solidFill>
                <a:srgbClr val="009900"/>
              </a:solidFill>
            </a:endParaRPr>
          </a:p>
          <a:p>
            <a:pPr algn="ctr"/>
            <a:endParaRPr lang="en-US" sz="2400" b="1" dirty="0">
              <a:solidFill>
                <a:srgbClr val="0000FF"/>
              </a:solidFill>
            </a:endParaRPr>
          </a:p>
        </p:txBody>
      </p:sp>
      <p:sp>
        <p:nvSpPr>
          <p:cNvPr id="23" name="TextBox 22"/>
          <p:cNvSpPr txBox="1"/>
          <p:nvPr/>
        </p:nvSpPr>
        <p:spPr>
          <a:xfrm>
            <a:off x="840164" y="851249"/>
            <a:ext cx="7354050" cy="1200329"/>
          </a:xfrm>
          <a:prstGeom prst="rect">
            <a:avLst/>
          </a:prstGeom>
          <a:noFill/>
        </p:spPr>
        <p:txBody>
          <a:bodyPr wrap="square" rtlCol="0">
            <a:spAutoFit/>
          </a:bodyPr>
          <a:lstStyle/>
          <a:p>
            <a:pPr algn="ctr"/>
            <a:r>
              <a:rPr lang="en-US" sz="2400" b="1" dirty="0">
                <a:solidFill>
                  <a:srgbClr val="7030A0"/>
                </a:solidFill>
              </a:rPr>
              <a:t>Take away one more counter.  What is the number the Say Ten way?  Say the number the regular way.</a:t>
            </a:r>
            <a:endParaRPr lang="en-US" sz="1200" b="1" dirty="0">
              <a:solidFill>
                <a:srgbClr val="7030A0"/>
              </a:solidFill>
            </a:endParaRPr>
          </a:p>
          <a:p>
            <a:pPr algn="ctr"/>
            <a:endParaRPr lang="en-US" sz="2400" b="1" dirty="0">
              <a:solidFill>
                <a:srgbClr val="0000FF"/>
              </a:solidFill>
            </a:endParaRPr>
          </a:p>
        </p:txBody>
      </p:sp>
      <p:pic>
        <p:nvPicPr>
          <p:cNvPr id="28676" name="Picture 4" descr="https://encrypted-tbn0.gstatic.com/images?q=tbn:ANd9GcTXyWV_mgj-uWETbBFVPMDTV2Nrll4_Co9FvqfK9RIUR_SEsj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1567" y="4876800"/>
            <a:ext cx="2524125" cy="17335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3"/>
          <a:stretch>
            <a:fillRect/>
          </a:stretch>
        </p:blipFill>
        <p:spPr>
          <a:xfrm>
            <a:off x="320719" y="3525615"/>
            <a:ext cx="1713051" cy="892590"/>
          </a:xfrm>
          <a:prstGeom prst="rect">
            <a:avLst/>
          </a:prstGeom>
        </p:spPr>
      </p:pic>
      <p:sp>
        <p:nvSpPr>
          <p:cNvPr id="26" name="Rectangle 2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41060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8" fill="hold" grpId="0" nodeType="clickEffect">
                                  <p:stCondLst>
                                    <p:cond delay="0"/>
                                  </p:stCondLst>
                                  <p:childTnLst>
                                    <p:anim calcmode="lin" valueType="num">
                                      <p:cBhvr additive="base">
                                        <p:cTn id="42" dur="500"/>
                                        <p:tgtEl>
                                          <p:spTgt spid="14"/>
                                        </p:tgtEl>
                                        <p:attrNameLst>
                                          <p:attrName>ppt_x</p:attrName>
                                        </p:attrNameLst>
                                      </p:cBhvr>
                                      <p:tavLst>
                                        <p:tav tm="0">
                                          <p:val>
                                            <p:strVal val="ppt_x"/>
                                          </p:val>
                                        </p:tav>
                                        <p:tav tm="100000">
                                          <p:val>
                                            <p:strVal val="0-ppt_w/2"/>
                                          </p:val>
                                        </p:tav>
                                      </p:tavLst>
                                    </p:anim>
                                    <p:anim calcmode="lin" valueType="num">
                                      <p:cBhvr additive="base">
                                        <p:cTn id="43" dur="500"/>
                                        <p:tgtEl>
                                          <p:spTgt spid="14"/>
                                        </p:tgtEl>
                                        <p:attrNameLst>
                                          <p:attrName>ppt_y</p:attrName>
                                        </p:attrNameLst>
                                      </p:cBhvr>
                                      <p:tavLst>
                                        <p:tav tm="0">
                                          <p:val>
                                            <p:strVal val="ppt_y"/>
                                          </p:val>
                                        </p:tav>
                                        <p:tav tm="100000">
                                          <p:val>
                                            <p:strVal val="ppt_y"/>
                                          </p:val>
                                        </p:tav>
                                      </p:tavLst>
                                    </p:anim>
                                    <p:set>
                                      <p:cBhvr>
                                        <p:cTn id="44" dur="1" fill="hold">
                                          <p:stCondLst>
                                            <p:cond delay="499"/>
                                          </p:stCondLst>
                                        </p:cTn>
                                        <p:tgtEl>
                                          <p:spTgt spid="14"/>
                                        </p:tgtEl>
                                        <p:attrNameLst>
                                          <p:attrName>style.visibility</p:attrName>
                                        </p:attrNameLst>
                                      </p:cBhvr>
                                      <p:to>
                                        <p:strVal val="hidden"/>
                                      </p:to>
                                    </p:set>
                                  </p:childTnLst>
                                </p:cTn>
                              </p:par>
                              <p:par>
                                <p:cTn id="45" presetID="2" presetClass="entr" presetSubtype="2"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1+#ppt_w/2"/>
                                          </p:val>
                                        </p:tav>
                                        <p:tav tm="100000">
                                          <p:val>
                                            <p:strVal val="#ppt_x"/>
                                          </p:val>
                                        </p:tav>
                                      </p:tavLst>
                                    </p:anim>
                                    <p:anim calcmode="lin" valueType="num">
                                      <p:cBhvr additive="base">
                                        <p:cTn id="48" dur="500" fill="hold"/>
                                        <p:tgtEl>
                                          <p:spTgt spid="20"/>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2" presetClass="entr" presetSubtype="4"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additive="base">
                                        <p:cTn id="52" dur="500" fill="hold"/>
                                        <p:tgtEl>
                                          <p:spTgt spid="2"/>
                                        </p:tgtEl>
                                        <p:attrNameLst>
                                          <p:attrName>ppt_x</p:attrName>
                                        </p:attrNameLst>
                                      </p:cBhvr>
                                      <p:tavLst>
                                        <p:tav tm="0">
                                          <p:val>
                                            <p:strVal val="#ppt_x"/>
                                          </p:val>
                                        </p:tav>
                                        <p:tav tm="100000">
                                          <p:val>
                                            <p:strVal val="#ppt_x"/>
                                          </p:val>
                                        </p:tav>
                                      </p:tavLst>
                                    </p:anim>
                                    <p:anim calcmode="lin" valueType="num">
                                      <p:cBhvr additive="base">
                                        <p:cTn id="53" dur="500" fill="hold"/>
                                        <p:tgtEl>
                                          <p:spTgt spid="2"/>
                                        </p:tgtEl>
                                        <p:attrNameLst>
                                          <p:attrName>ppt_y</p:attrName>
                                        </p:attrNameLst>
                                      </p:cBhvr>
                                      <p:tavLst>
                                        <p:tav tm="0">
                                          <p:val>
                                            <p:strVal val="1+#ppt_h/2"/>
                                          </p:val>
                                        </p:tav>
                                        <p:tav tm="100000">
                                          <p:val>
                                            <p:strVal val="#ppt_y"/>
                                          </p:val>
                                        </p:tav>
                                      </p:tavLst>
                                    </p:anim>
                                  </p:childTnLst>
                                </p:cTn>
                              </p:par>
                            </p:childTnLst>
                          </p:cTn>
                        </p:par>
                        <p:par>
                          <p:cTn id="54" fill="hold">
                            <p:stCondLst>
                              <p:cond delay="1000"/>
                            </p:stCondLst>
                            <p:childTnLst>
                              <p:par>
                                <p:cTn id="55" presetID="2" presetClass="entr" presetSubtype="4"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xit" presetSubtype="8" fill="hold" grpId="1" nodeType="clickEffect">
                                  <p:stCondLst>
                                    <p:cond delay="0"/>
                                  </p:stCondLst>
                                  <p:childTnLst>
                                    <p:anim calcmode="lin" valueType="num">
                                      <p:cBhvr additive="base">
                                        <p:cTn id="62" dur="500"/>
                                        <p:tgtEl>
                                          <p:spTgt spid="20"/>
                                        </p:tgtEl>
                                        <p:attrNameLst>
                                          <p:attrName>ppt_x</p:attrName>
                                        </p:attrNameLst>
                                      </p:cBhvr>
                                      <p:tavLst>
                                        <p:tav tm="0">
                                          <p:val>
                                            <p:strVal val="ppt_x"/>
                                          </p:val>
                                        </p:tav>
                                        <p:tav tm="100000">
                                          <p:val>
                                            <p:strVal val="0-ppt_w/2"/>
                                          </p:val>
                                        </p:tav>
                                      </p:tavLst>
                                    </p:anim>
                                    <p:anim calcmode="lin" valueType="num">
                                      <p:cBhvr additive="base">
                                        <p:cTn id="63" dur="500"/>
                                        <p:tgtEl>
                                          <p:spTgt spid="20"/>
                                        </p:tgtEl>
                                        <p:attrNameLst>
                                          <p:attrName>ppt_y</p:attrName>
                                        </p:attrNameLst>
                                      </p:cBhvr>
                                      <p:tavLst>
                                        <p:tav tm="0">
                                          <p:val>
                                            <p:strVal val="ppt_y"/>
                                          </p:val>
                                        </p:tav>
                                        <p:tav tm="100000">
                                          <p:val>
                                            <p:strVal val="ppt_y"/>
                                          </p:val>
                                        </p:tav>
                                      </p:tavLst>
                                    </p:anim>
                                    <p:set>
                                      <p:cBhvr>
                                        <p:cTn id="64" dur="1" fill="hold">
                                          <p:stCondLst>
                                            <p:cond delay="499"/>
                                          </p:stCondLst>
                                        </p:cTn>
                                        <p:tgtEl>
                                          <p:spTgt spid="20"/>
                                        </p:tgtEl>
                                        <p:attrNameLst>
                                          <p:attrName>style.visibility</p:attrName>
                                        </p:attrNameLst>
                                      </p:cBhvr>
                                      <p:to>
                                        <p:strVal val="hidden"/>
                                      </p:to>
                                    </p:set>
                                  </p:childTnLst>
                                </p:cTn>
                              </p:par>
                              <p:par>
                                <p:cTn id="65" presetID="2" presetClass="entr" presetSubtype="2"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1+#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grpId="1" nodeType="clickEffect">
                                  <p:stCondLst>
                                    <p:cond delay="0"/>
                                  </p:stCondLst>
                                  <p:childTnLst>
                                    <p:anim calcmode="lin" valueType="num">
                                      <p:cBhvr additive="base">
                                        <p:cTn id="72" dur="500"/>
                                        <p:tgtEl>
                                          <p:spTgt spid="22"/>
                                        </p:tgtEl>
                                        <p:attrNameLst>
                                          <p:attrName>ppt_x</p:attrName>
                                        </p:attrNameLst>
                                      </p:cBhvr>
                                      <p:tavLst>
                                        <p:tav tm="0">
                                          <p:val>
                                            <p:strVal val="ppt_x"/>
                                          </p:val>
                                        </p:tav>
                                        <p:tav tm="100000">
                                          <p:val>
                                            <p:strVal val="ppt_x"/>
                                          </p:val>
                                        </p:tav>
                                      </p:tavLst>
                                    </p:anim>
                                    <p:anim calcmode="lin" valueType="num">
                                      <p:cBhvr additive="base">
                                        <p:cTn id="73" dur="500"/>
                                        <p:tgtEl>
                                          <p:spTgt spid="22"/>
                                        </p:tgtEl>
                                        <p:attrNameLst>
                                          <p:attrName>ppt_y</p:attrName>
                                        </p:attrNameLst>
                                      </p:cBhvr>
                                      <p:tavLst>
                                        <p:tav tm="0">
                                          <p:val>
                                            <p:strVal val="ppt_y"/>
                                          </p:val>
                                        </p:tav>
                                        <p:tav tm="100000">
                                          <p:val>
                                            <p:strVal val="1+ppt_h/2"/>
                                          </p:val>
                                        </p:tav>
                                      </p:tavLst>
                                    </p:anim>
                                    <p:set>
                                      <p:cBhvr>
                                        <p:cTn id="74" dur="1" fill="hold">
                                          <p:stCondLst>
                                            <p:cond delay="499"/>
                                          </p:stCondLst>
                                        </p:cTn>
                                        <p:tgtEl>
                                          <p:spTgt spid="22"/>
                                        </p:tgtEl>
                                        <p:attrNameLst>
                                          <p:attrName>style.visibility</p:attrName>
                                        </p:attrNameLst>
                                      </p:cBhvr>
                                      <p:to>
                                        <p:strVal val="hidden"/>
                                      </p:to>
                                    </p:set>
                                  </p:childTnLst>
                                </p:cTn>
                              </p:par>
                              <p:par>
                                <p:cTn id="75" presetID="2" presetClass="entr" presetSubtype="2"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1+#ppt_w/2"/>
                                          </p:val>
                                        </p:tav>
                                        <p:tav tm="100000">
                                          <p:val>
                                            <p:strVal val="#ppt_x"/>
                                          </p:val>
                                        </p:tav>
                                      </p:tavLst>
                                    </p:anim>
                                    <p:anim calcmode="lin" valueType="num">
                                      <p:cBhvr additive="base">
                                        <p:cTn id="7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0" grpId="1"/>
      <p:bldP spid="22" grpId="0"/>
      <p:bldP spid="22" grpId="1"/>
      <p:bldP spid="2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7522817" y="868364"/>
            <a:ext cx="1044920" cy="945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7322072" y="5795912"/>
            <a:ext cx="1498167" cy="646331"/>
          </a:xfrm>
          <a:prstGeom prst="rect">
            <a:avLst/>
          </a:prstGeom>
          <a:noFill/>
        </p:spPr>
        <p:txBody>
          <a:bodyPr wrap="none" rtlCol="0">
            <a:spAutoFit/>
          </a:bodyPr>
          <a:lstStyle/>
          <a:p>
            <a:pPr algn="ctr"/>
            <a:r>
              <a:rPr lang="en-US" b="1" dirty="0"/>
              <a:t>See Teacher’s</a:t>
            </a:r>
          </a:p>
          <a:p>
            <a:pPr algn="ctr"/>
            <a:r>
              <a:rPr lang="en-US" b="1" dirty="0"/>
              <a:t>Directions.</a:t>
            </a:r>
          </a:p>
        </p:txBody>
      </p:sp>
      <p:pic>
        <p:nvPicPr>
          <p:cNvPr id="3" name="Picture 2"/>
          <p:cNvPicPr>
            <a:picLocks noChangeAspect="1"/>
          </p:cNvPicPr>
          <p:nvPr/>
        </p:nvPicPr>
        <p:blipFill>
          <a:blip r:embed="rId3"/>
          <a:stretch>
            <a:fillRect/>
          </a:stretch>
        </p:blipFill>
        <p:spPr>
          <a:xfrm>
            <a:off x="299770" y="236113"/>
            <a:ext cx="8520470" cy="467846"/>
          </a:xfrm>
          <a:prstGeom prst="rect">
            <a:avLst/>
          </a:prstGeom>
        </p:spPr>
      </p:pic>
      <p:pic>
        <p:nvPicPr>
          <p:cNvPr id="4" name="Picture 3"/>
          <p:cNvPicPr>
            <a:picLocks noChangeAspect="1"/>
          </p:cNvPicPr>
          <p:nvPr/>
        </p:nvPicPr>
        <p:blipFill>
          <a:blip r:embed="rId4"/>
          <a:stretch>
            <a:fillRect/>
          </a:stretch>
        </p:blipFill>
        <p:spPr>
          <a:xfrm>
            <a:off x="2219003" y="703959"/>
            <a:ext cx="4931708" cy="5887374"/>
          </a:xfrm>
          <a:prstGeom prst="rect">
            <a:avLst/>
          </a:prstGeom>
        </p:spPr>
      </p:pic>
    </p:spTree>
    <p:extLst>
      <p:ext uri="{BB962C8B-B14F-4D97-AF65-F5344CB8AC3E}">
        <p14:creationId xmlns:p14="http://schemas.microsoft.com/office/powerpoint/2010/main" val="5631041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81524" y="1449991"/>
            <a:ext cx="1911995" cy="2131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
          <a:stretch>
            <a:fillRect/>
          </a:stretch>
        </p:blipFill>
        <p:spPr>
          <a:xfrm>
            <a:off x="990600" y="2142485"/>
            <a:ext cx="7077075" cy="1238775"/>
          </a:xfrm>
          <a:prstGeom prst="rect">
            <a:avLst/>
          </a:prstGeom>
        </p:spPr>
      </p:pic>
    </p:spTree>
    <p:extLst>
      <p:ext uri="{BB962C8B-B14F-4D97-AF65-F5344CB8AC3E}">
        <p14:creationId xmlns:p14="http://schemas.microsoft.com/office/powerpoint/2010/main" val="262166400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3847207"/>
          </a:xfrm>
          <a:prstGeom prst="rect">
            <a:avLst/>
          </a:prstGeom>
          <a:noFill/>
        </p:spPr>
        <p:txBody>
          <a:bodyPr wrap="square" rtlCol="0">
            <a:spAutoFit/>
          </a:bodyPr>
          <a:lstStyle/>
          <a:p>
            <a:pPr algn="ctr"/>
            <a:r>
              <a:rPr lang="en-US" sz="4800" b="1" dirty="0">
                <a:latin typeface="Kristen ITC" panose="03050502040202030202" pitchFamily="66" charset="0"/>
              </a:rPr>
              <a:t>Lesson 19</a:t>
            </a:r>
          </a:p>
          <a:p>
            <a:pPr algn="ctr"/>
            <a:endParaRPr lang="en-US" sz="3600" dirty="0">
              <a:latin typeface="Kristen ITC" panose="03050502040202030202" pitchFamily="66" charset="0"/>
            </a:endParaRPr>
          </a:p>
          <a:p>
            <a:pPr algn="ctr"/>
            <a:endParaRPr lang="en-US" sz="2000" dirty="0">
              <a:latin typeface="Kristen ITC" panose="03050502040202030202" pitchFamily="66" charset="0"/>
            </a:endParaRPr>
          </a:p>
          <a:p>
            <a:pPr algn="ctr"/>
            <a:r>
              <a:rPr lang="en-US" sz="4000" dirty="0">
                <a:latin typeface="Kristen ITC" panose="03050502040202030202" pitchFamily="66" charset="0"/>
              </a:rPr>
              <a:t>I can explore numbers on the </a:t>
            </a:r>
            <a:r>
              <a:rPr lang="en-US" sz="4000" dirty="0" err="1">
                <a:latin typeface="Kristen ITC" panose="03050502040202030202" pitchFamily="66" charset="0"/>
              </a:rPr>
              <a:t>Rekenrek</a:t>
            </a:r>
            <a:r>
              <a:rPr lang="en-US" sz="4000" dirty="0">
                <a:latin typeface="Kristen ITC" panose="03050502040202030202" pitchFamily="66" charset="0"/>
              </a:rPr>
              <a:t>.</a:t>
            </a:r>
            <a:endParaRPr lang="en-US" sz="3200" dirty="0">
              <a:latin typeface="Kristen ITC" panose="03050502040202030202" pitchFamily="66" charset="0"/>
            </a:endParaRPr>
          </a:p>
          <a:p>
            <a:pPr algn="ctr"/>
            <a:endParaRPr lang="en-US" sz="3200" dirty="0">
              <a:latin typeface="Kristen ITC" panose="03050502040202030202" pitchFamily="66" charset="0"/>
            </a:endParaRPr>
          </a:p>
          <a:p>
            <a:pPr algn="ctr"/>
            <a:endParaRPr lang="en-US" sz="2800" dirty="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103967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dirty="0">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15</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Hide Zero for Teen Numbers</a:t>
            </a:r>
            <a:endParaRPr lang="en-US" sz="8000" b="1" dirty="0"/>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dirty="0"/>
              <a:t>1   0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dirty="0"/>
              <a:t>6</a:t>
            </a:r>
          </a:p>
        </p:txBody>
      </p:sp>
    </p:spTree>
    <p:extLst>
      <p:ext uri="{BB962C8B-B14F-4D97-AF65-F5344CB8AC3E}">
        <p14:creationId xmlns:p14="http://schemas.microsoft.com/office/powerpoint/2010/main" val="9558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7037E-6 L 0.25 -3.7037E-6 " pathEditMode="relative" rAng="0" ptsTypes="AA">
                                      <p:cBhvr>
                                        <p:cTn id="6" dur="2000" fill="hold"/>
                                        <p:tgtEl>
                                          <p:spTgt spid="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58888" y="186842"/>
            <a:ext cx="8763000" cy="6400800"/>
          </a:xfrm>
          <a:prstGeom prst="roundRect">
            <a:avLst/>
          </a:prstGeom>
          <a:solidFill>
            <a:schemeClr val="tx1"/>
          </a:solid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dirty="0">
                <a:solidFill>
                  <a:schemeClr val="bg1"/>
                </a:solidFill>
              </a:rPr>
              <a:t>Module 5, Lesson 19</a:t>
            </a:r>
          </a:p>
        </p:txBody>
      </p:sp>
      <p:sp>
        <p:nvSpPr>
          <p:cNvPr id="16" name="TextBox 15"/>
          <p:cNvSpPr txBox="1"/>
          <p:nvPr/>
        </p:nvSpPr>
        <p:spPr>
          <a:xfrm>
            <a:off x="460374" y="914400"/>
            <a:ext cx="8150225" cy="1938992"/>
          </a:xfrm>
          <a:prstGeom prst="rect">
            <a:avLst/>
          </a:prstGeom>
          <a:noFill/>
        </p:spPr>
        <p:txBody>
          <a:bodyPr wrap="square" rtlCol="0">
            <a:spAutoFit/>
          </a:bodyPr>
          <a:lstStyle/>
          <a:p>
            <a:pPr algn="ctr"/>
            <a:r>
              <a:rPr lang="en-US" sz="2400" b="1" dirty="0">
                <a:solidFill>
                  <a:schemeClr val="bg1"/>
                </a:solidFill>
              </a:rPr>
              <a:t>The light is out, and it’s dark.  Peter knows that he left 7 blue and green beads for his crafts on his desk.  But he can’t see how many are blue or how many are green in the dark!  Draw a picture to show what the colors of his beads might be when he turns on the light.</a:t>
            </a:r>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dirty="0">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9700" name="Picture 4" descr="http://worldartsme.com/images/flashlight-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495561">
            <a:off x="234284" y="3073486"/>
            <a:ext cx="2521046" cy="1779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0857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2"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19</a:t>
            </a:r>
          </a:p>
          <a:p>
            <a:pPr algn="ctr"/>
            <a:r>
              <a:rPr lang="en-US" sz="1400" dirty="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dirty="0"/>
              <a:t>Number Bonds of 7</a:t>
            </a:r>
            <a:endParaRPr lang="en-US" sz="8000" b="1" dirty="0"/>
          </a:p>
        </p:txBody>
      </p:sp>
      <p:sp>
        <p:nvSpPr>
          <p:cNvPr id="46" name="TextBox 45"/>
          <p:cNvSpPr txBox="1"/>
          <p:nvPr/>
        </p:nvSpPr>
        <p:spPr>
          <a:xfrm>
            <a:off x="427243" y="1073771"/>
            <a:ext cx="8141329" cy="1015663"/>
          </a:xfrm>
          <a:prstGeom prst="rect">
            <a:avLst/>
          </a:prstGeom>
          <a:noFill/>
        </p:spPr>
        <p:txBody>
          <a:bodyPr wrap="square" rtlCol="0">
            <a:spAutoFit/>
          </a:bodyPr>
          <a:lstStyle/>
          <a:p>
            <a:pPr algn="ctr"/>
            <a:r>
              <a:rPr lang="en-US" sz="2000" b="1" dirty="0">
                <a:solidFill>
                  <a:srgbClr val="0000FF"/>
                </a:solidFill>
              </a:rPr>
              <a:t>Show ten beads only.  Hide 3 beads behind your board.  The total number of beads you see is…?  Push 1 bead to the right to make 2 parts.  Tell your partner the number bond.  “Part ___, part ___, total 7.”</a:t>
            </a:r>
          </a:p>
        </p:txBody>
      </p:sp>
      <p:pic>
        <p:nvPicPr>
          <p:cNvPr id="3" name="Picture 2"/>
          <p:cNvPicPr>
            <a:picLocks noChangeAspect="1"/>
          </p:cNvPicPr>
          <p:nvPr/>
        </p:nvPicPr>
        <p:blipFill>
          <a:blip r:embed="rId4"/>
          <a:stretch>
            <a:fillRect/>
          </a:stretch>
        </p:blipFill>
        <p:spPr>
          <a:xfrm>
            <a:off x="1984082" y="2951614"/>
            <a:ext cx="5027650" cy="954770"/>
          </a:xfrm>
          <a:prstGeom prst="rect">
            <a:avLst/>
          </a:prstGeom>
        </p:spPr>
      </p:pic>
      <p:pic>
        <p:nvPicPr>
          <p:cNvPr id="12290" name="Picture 2" descr="https://encrypted-tbn3.gstatic.com/images?q=tbn:ANd9GcQiQx6HsHzJnKFw2E6clgeaH3SfgIEjP8sQzD5ANvjE5LpGQQM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784" y="4648200"/>
            <a:ext cx="2038787" cy="19240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encrypted-tbn3.gstatic.com/images?q=tbn:ANd9GcQiQx6HsHzJnKFw2E6clgeaH3SfgIEjP8sQzD5ANvjE5LpGQQM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648200"/>
            <a:ext cx="2038787"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69029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2"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19</a:t>
            </a:r>
          </a:p>
          <a:p>
            <a:pPr algn="ctr"/>
            <a:r>
              <a:rPr lang="en-US" sz="1400" dirty="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dirty="0"/>
              <a:t>Number Bonds of 7</a:t>
            </a:r>
            <a:endParaRPr lang="en-US" sz="8000" b="1" dirty="0"/>
          </a:p>
        </p:txBody>
      </p:sp>
      <p:sp>
        <p:nvSpPr>
          <p:cNvPr id="46" name="TextBox 45"/>
          <p:cNvSpPr txBox="1"/>
          <p:nvPr/>
        </p:nvSpPr>
        <p:spPr>
          <a:xfrm>
            <a:off x="878336" y="1059353"/>
            <a:ext cx="7268957" cy="707886"/>
          </a:xfrm>
          <a:prstGeom prst="rect">
            <a:avLst/>
          </a:prstGeom>
          <a:noFill/>
        </p:spPr>
        <p:txBody>
          <a:bodyPr wrap="square" rtlCol="0">
            <a:spAutoFit/>
          </a:bodyPr>
          <a:lstStyle/>
          <a:p>
            <a:pPr algn="ctr"/>
            <a:r>
              <a:rPr lang="en-US" sz="2000" b="1" dirty="0">
                <a:solidFill>
                  <a:srgbClr val="0000FF"/>
                </a:solidFill>
              </a:rPr>
              <a:t>Push another bead to the right to make 2 parts.  Tell your partner the number bond.  “Part ___, part ___, total 7.”</a:t>
            </a:r>
          </a:p>
        </p:txBody>
      </p:sp>
      <p:pic>
        <p:nvPicPr>
          <p:cNvPr id="12" name="Picture 11"/>
          <p:cNvPicPr>
            <a:picLocks noChangeAspect="1"/>
          </p:cNvPicPr>
          <p:nvPr/>
        </p:nvPicPr>
        <p:blipFill>
          <a:blip r:embed="rId4"/>
          <a:stretch>
            <a:fillRect/>
          </a:stretch>
        </p:blipFill>
        <p:spPr>
          <a:xfrm>
            <a:off x="2013899" y="2970595"/>
            <a:ext cx="4997833" cy="1014984"/>
          </a:xfrm>
          <a:prstGeom prst="rect">
            <a:avLst/>
          </a:prstGeom>
        </p:spPr>
      </p:pic>
      <p:pic>
        <p:nvPicPr>
          <p:cNvPr id="13" name="Picture 2" descr="https://encrypted-tbn3.gstatic.com/images?q=tbn:ANd9GcQiQx6HsHzJnKFw2E6clgeaH3SfgIEjP8sQzD5ANvjE5LpGQQM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784" y="4648200"/>
            <a:ext cx="2038787" cy="19240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encrypted-tbn3.gstatic.com/images?q=tbn:ANd9GcQiQx6HsHzJnKFw2E6clgeaH3SfgIEjP8sQzD5ANvjE5LpGQQM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648200"/>
            <a:ext cx="2038787"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9847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2"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19</a:t>
            </a:r>
          </a:p>
          <a:p>
            <a:pPr algn="ctr"/>
            <a:r>
              <a:rPr lang="en-US" sz="1400" dirty="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dirty="0"/>
              <a:t>Number Bonds of 7</a:t>
            </a:r>
            <a:endParaRPr lang="en-US" sz="8000" b="1" dirty="0"/>
          </a:p>
        </p:txBody>
      </p:sp>
      <p:sp>
        <p:nvSpPr>
          <p:cNvPr id="46" name="TextBox 45"/>
          <p:cNvSpPr txBox="1"/>
          <p:nvPr/>
        </p:nvSpPr>
        <p:spPr>
          <a:xfrm>
            <a:off x="878336" y="1059353"/>
            <a:ext cx="7268957" cy="707886"/>
          </a:xfrm>
          <a:prstGeom prst="rect">
            <a:avLst/>
          </a:prstGeom>
          <a:noFill/>
        </p:spPr>
        <p:txBody>
          <a:bodyPr wrap="square" rtlCol="0">
            <a:spAutoFit/>
          </a:bodyPr>
          <a:lstStyle/>
          <a:p>
            <a:pPr algn="ctr"/>
            <a:r>
              <a:rPr lang="en-US" sz="2000" b="1" dirty="0">
                <a:solidFill>
                  <a:srgbClr val="0000FF"/>
                </a:solidFill>
              </a:rPr>
              <a:t>Push another bead to the right to make 2 parts.  Tell your partner the number bond.  “Part ___, part ___, total 7.”</a:t>
            </a:r>
          </a:p>
        </p:txBody>
      </p:sp>
      <p:pic>
        <p:nvPicPr>
          <p:cNvPr id="13" name="Picture 12"/>
          <p:cNvPicPr>
            <a:picLocks noChangeAspect="1"/>
          </p:cNvPicPr>
          <p:nvPr/>
        </p:nvPicPr>
        <p:blipFill>
          <a:blip r:embed="rId4"/>
          <a:stretch>
            <a:fillRect/>
          </a:stretch>
        </p:blipFill>
        <p:spPr>
          <a:xfrm>
            <a:off x="2030464" y="3007037"/>
            <a:ext cx="4981268" cy="958421"/>
          </a:xfrm>
          <a:prstGeom prst="rect">
            <a:avLst/>
          </a:prstGeom>
        </p:spPr>
      </p:pic>
      <p:pic>
        <p:nvPicPr>
          <p:cNvPr id="14" name="Picture 2" descr="https://encrypted-tbn3.gstatic.com/images?q=tbn:ANd9GcQiQx6HsHzJnKFw2E6clgeaH3SfgIEjP8sQzD5ANvjE5LpGQQM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784" y="4648200"/>
            <a:ext cx="2038787" cy="19240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encrypted-tbn3.gstatic.com/images?q=tbn:ANd9GcQiQx6HsHzJnKFw2E6clgeaH3SfgIEjP8sQzD5ANvjE5LpGQQM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648200"/>
            <a:ext cx="2038787"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6960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2"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19</a:t>
            </a:r>
          </a:p>
          <a:p>
            <a:pPr algn="ctr"/>
            <a:r>
              <a:rPr lang="en-US" sz="1400" dirty="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dirty="0"/>
              <a:t>Number Bonds of 7</a:t>
            </a:r>
            <a:endParaRPr lang="en-US" sz="8000" b="1" dirty="0"/>
          </a:p>
        </p:txBody>
      </p:sp>
      <p:sp>
        <p:nvSpPr>
          <p:cNvPr id="46" name="TextBox 45"/>
          <p:cNvSpPr txBox="1"/>
          <p:nvPr/>
        </p:nvSpPr>
        <p:spPr>
          <a:xfrm>
            <a:off x="878336" y="1059353"/>
            <a:ext cx="7268957" cy="707886"/>
          </a:xfrm>
          <a:prstGeom prst="rect">
            <a:avLst/>
          </a:prstGeom>
          <a:noFill/>
        </p:spPr>
        <p:txBody>
          <a:bodyPr wrap="square" rtlCol="0">
            <a:spAutoFit/>
          </a:bodyPr>
          <a:lstStyle/>
          <a:p>
            <a:pPr algn="ctr"/>
            <a:r>
              <a:rPr lang="en-US" sz="2000" b="1" dirty="0">
                <a:solidFill>
                  <a:srgbClr val="0000FF"/>
                </a:solidFill>
              </a:rPr>
              <a:t>Push another bead to the right to make 2 parts.  Tell your partner the number bond.  “Part ___, part ___, total 7.”</a:t>
            </a:r>
          </a:p>
        </p:txBody>
      </p:sp>
      <p:pic>
        <p:nvPicPr>
          <p:cNvPr id="12" name="Picture 11"/>
          <p:cNvPicPr>
            <a:picLocks noChangeAspect="1"/>
          </p:cNvPicPr>
          <p:nvPr/>
        </p:nvPicPr>
        <p:blipFill>
          <a:blip r:embed="rId4"/>
          <a:stretch>
            <a:fillRect/>
          </a:stretch>
        </p:blipFill>
        <p:spPr>
          <a:xfrm>
            <a:off x="2030463" y="2994406"/>
            <a:ext cx="4981269" cy="971052"/>
          </a:xfrm>
          <a:prstGeom prst="rect">
            <a:avLst/>
          </a:prstGeom>
        </p:spPr>
      </p:pic>
      <p:pic>
        <p:nvPicPr>
          <p:cNvPr id="14" name="Picture 2" descr="https://encrypted-tbn3.gstatic.com/images?q=tbn:ANd9GcQiQx6HsHzJnKFw2E6clgeaH3SfgIEjP8sQzD5ANvjE5LpGQQM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784" y="4648200"/>
            <a:ext cx="2038787" cy="19240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encrypted-tbn3.gstatic.com/images?q=tbn:ANd9GcQiQx6HsHzJnKFw2E6clgeaH3SfgIEjP8sQzD5ANvjE5LpGQQM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648200"/>
            <a:ext cx="2038787"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9908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2"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19</a:t>
            </a:r>
          </a:p>
          <a:p>
            <a:pPr algn="ctr"/>
            <a:r>
              <a:rPr lang="en-US" sz="1400" dirty="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dirty="0"/>
              <a:t>Number Bonds of 7</a:t>
            </a:r>
            <a:endParaRPr lang="en-US" sz="8000" b="1" dirty="0"/>
          </a:p>
        </p:txBody>
      </p:sp>
      <p:sp>
        <p:nvSpPr>
          <p:cNvPr id="46" name="TextBox 45"/>
          <p:cNvSpPr txBox="1"/>
          <p:nvPr/>
        </p:nvSpPr>
        <p:spPr>
          <a:xfrm>
            <a:off x="878336" y="1059353"/>
            <a:ext cx="7268957" cy="707886"/>
          </a:xfrm>
          <a:prstGeom prst="rect">
            <a:avLst/>
          </a:prstGeom>
          <a:noFill/>
        </p:spPr>
        <p:txBody>
          <a:bodyPr wrap="square" rtlCol="0">
            <a:spAutoFit/>
          </a:bodyPr>
          <a:lstStyle/>
          <a:p>
            <a:pPr algn="ctr"/>
            <a:r>
              <a:rPr lang="en-US" sz="2000" b="1" dirty="0">
                <a:solidFill>
                  <a:srgbClr val="0000FF"/>
                </a:solidFill>
              </a:rPr>
              <a:t>Push another bead to the right to make 2 parts.  Tell your partner the number bond.  “Part ___, part ___, total 7.”</a:t>
            </a:r>
          </a:p>
        </p:txBody>
      </p:sp>
      <p:pic>
        <p:nvPicPr>
          <p:cNvPr id="13" name="Picture 12"/>
          <p:cNvPicPr>
            <a:picLocks noChangeAspect="1"/>
          </p:cNvPicPr>
          <p:nvPr/>
        </p:nvPicPr>
        <p:blipFill>
          <a:blip r:embed="rId4"/>
          <a:stretch>
            <a:fillRect/>
          </a:stretch>
        </p:blipFill>
        <p:spPr>
          <a:xfrm>
            <a:off x="2030462" y="2987780"/>
            <a:ext cx="4981269" cy="1001260"/>
          </a:xfrm>
          <a:prstGeom prst="rect">
            <a:avLst/>
          </a:prstGeom>
        </p:spPr>
      </p:pic>
      <p:pic>
        <p:nvPicPr>
          <p:cNvPr id="14" name="Picture 2" descr="https://encrypted-tbn3.gstatic.com/images?q=tbn:ANd9GcQiQx6HsHzJnKFw2E6clgeaH3SfgIEjP8sQzD5ANvjE5LpGQQM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784" y="4648200"/>
            <a:ext cx="2038787" cy="19240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encrypted-tbn3.gstatic.com/images?q=tbn:ANd9GcQiQx6HsHzJnKFw2E6clgeaH3SfgIEjP8sQzD5ANvjE5LpGQQM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648200"/>
            <a:ext cx="2038787"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88454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2"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19</a:t>
            </a:r>
          </a:p>
          <a:p>
            <a:pPr algn="ctr"/>
            <a:r>
              <a:rPr lang="en-US" sz="1400" dirty="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dirty="0"/>
              <a:t>Number Bonds of 7</a:t>
            </a:r>
            <a:endParaRPr lang="en-US" sz="8000" b="1" dirty="0"/>
          </a:p>
        </p:txBody>
      </p:sp>
      <p:sp>
        <p:nvSpPr>
          <p:cNvPr id="46" name="TextBox 45"/>
          <p:cNvSpPr txBox="1"/>
          <p:nvPr/>
        </p:nvSpPr>
        <p:spPr>
          <a:xfrm>
            <a:off x="878336" y="1059353"/>
            <a:ext cx="7268957" cy="707886"/>
          </a:xfrm>
          <a:prstGeom prst="rect">
            <a:avLst/>
          </a:prstGeom>
          <a:noFill/>
        </p:spPr>
        <p:txBody>
          <a:bodyPr wrap="square" rtlCol="0">
            <a:spAutoFit/>
          </a:bodyPr>
          <a:lstStyle/>
          <a:p>
            <a:pPr algn="ctr"/>
            <a:r>
              <a:rPr lang="en-US" sz="2000" b="1" dirty="0">
                <a:solidFill>
                  <a:srgbClr val="0000FF"/>
                </a:solidFill>
              </a:rPr>
              <a:t>Push another bead to the right to make 2 parts.  Tell your partner the number bond.  “Part ___, part ___, total 7.”</a:t>
            </a:r>
          </a:p>
        </p:txBody>
      </p:sp>
      <p:pic>
        <p:nvPicPr>
          <p:cNvPr id="14" name="Picture 13"/>
          <p:cNvPicPr>
            <a:picLocks noChangeAspect="1"/>
          </p:cNvPicPr>
          <p:nvPr/>
        </p:nvPicPr>
        <p:blipFill>
          <a:blip r:embed="rId4"/>
          <a:stretch>
            <a:fillRect/>
          </a:stretch>
        </p:blipFill>
        <p:spPr>
          <a:xfrm>
            <a:off x="2030462" y="2968730"/>
            <a:ext cx="4953178" cy="1146919"/>
          </a:xfrm>
          <a:prstGeom prst="rect">
            <a:avLst/>
          </a:prstGeom>
        </p:spPr>
      </p:pic>
      <p:pic>
        <p:nvPicPr>
          <p:cNvPr id="15" name="Picture 2" descr="https://encrypted-tbn3.gstatic.com/images?q=tbn:ANd9GcQiQx6HsHzJnKFw2E6clgeaH3SfgIEjP8sQzD5ANvjE5LpGQQM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784" y="4648200"/>
            <a:ext cx="2038787" cy="19240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encrypted-tbn3.gstatic.com/images?q=tbn:ANd9GcQiQx6HsHzJnKFw2E6clgeaH3SfgIEjP8sQzD5ANvjE5LpGQQM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648200"/>
            <a:ext cx="2038787"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77365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2"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19</a:t>
            </a:r>
          </a:p>
          <a:p>
            <a:pPr algn="ctr"/>
            <a:r>
              <a:rPr lang="en-US" sz="1400" dirty="0"/>
              <a:t>Fluency</a:t>
            </a:r>
          </a:p>
        </p:txBody>
      </p:sp>
      <p:sp>
        <p:nvSpPr>
          <p:cNvPr id="21" name="TextBox 20"/>
          <p:cNvSpPr txBox="1"/>
          <p:nvPr/>
        </p:nvSpPr>
        <p:spPr>
          <a:xfrm>
            <a:off x="838201" y="411088"/>
            <a:ext cx="7467598" cy="523220"/>
          </a:xfrm>
          <a:prstGeom prst="rect">
            <a:avLst/>
          </a:prstGeom>
          <a:noFill/>
        </p:spPr>
        <p:txBody>
          <a:bodyPr wrap="square" rtlCol="0">
            <a:spAutoFit/>
          </a:bodyPr>
          <a:lstStyle/>
          <a:p>
            <a:pPr algn="ctr"/>
            <a:r>
              <a:rPr lang="en-US" sz="2800" b="1" dirty="0"/>
              <a:t>Count to 100 by Ones</a:t>
            </a:r>
            <a:endParaRPr lang="en-US" sz="8000" b="1" dirty="0"/>
          </a:p>
        </p:txBody>
      </p:sp>
      <p:sp>
        <p:nvSpPr>
          <p:cNvPr id="46" name="TextBox 45"/>
          <p:cNvSpPr txBox="1"/>
          <p:nvPr/>
        </p:nvSpPr>
        <p:spPr>
          <a:xfrm>
            <a:off x="937521" y="898574"/>
            <a:ext cx="7268957" cy="646331"/>
          </a:xfrm>
          <a:prstGeom prst="rect">
            <a:avLst/>
          </a:prstGeom>
          <a:noFill/>
        </p:spPr>
        <p:txBody>
          <a:bodyPr wrap="square" rtlCol="0">
            <a:spAutoFit/>
          </a:bodyPr>
          <a:lstStyle/>
          <a:p>
            <a:pPr algn="ctr"/>
            <a:r>
              <a:rPr lang="en-US" b="1" dirty="0">
                <a:solidFill>
                  <a:srgbClr val="0070C0"/>
                </a:solidFill>
              </a:rPr>
              <a:t>Count to 100 (or as high as you can) in 3 minutes by touching the beads on the </a:t>
            </a:r>
            <a:r>
              <a:rPr lang="en-US" b="1" dirty="0" err="1">
                <a:solidFill>
                  <a:srgbClr val="0070C0"/>
                </a:solidFill>
              </a:rPr>
              <a:t>Rekenrek</a:t>
            </a:r>
            <a:r>
              <a:rPr lang="en-US" b="1" dirty="0">
                <a:solidFill>
                  <a:srgbClr val="0070C0"/>
                </a:solidFill>
              </a:rPr>
              <a:t> dot paper.  Say “buzz” after the last number of each row.</a:t>
            </a:r>
          </a:p>
        </p:txBody>
      </p:sp>
      <p:pic>
        <p:nvPicPr>
          <p:cNvPr id="3" name="Picture 2"/>
          <p:cNvPicPr>
            <a:picLocks noChangeAspect="1"/>
          </p:cNvPicPr>
          <p:nvPr/>
        </p:nvPicPr>
        <p:blipFill>
          <a:blip r:embed="rId4"/>
          <a:stretch>
            <a:fillRect/>
          </a:stretch>
        </p:blipFill>
        <p:spPr>
          <a:xfrm>
            <a:off x="2469851" y="1689366"/>
            <a:ext cx="4204295" cy="4714160"/>
          </a:xfrm>
          <a:prstGeom prst="rect">
            <a:avLst/>
          </a:prstGeom>
        </p:spPr>
      </p:pic>
      <p:pic>
        <p:nvPicPr>
          <p:cNvPr id="14338" name="Picture 2" descr="http://3.bp.blogspot.com/-wI5EOD_wONw/Tb9T0dbDe-I/AAAAAAAAA0g/UtMLHWRiS38/s1600/100.gif"/>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488781">
            <a:off x="481130" y="4957284"/>
            <a:ext cx="1823823" cy="133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22942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dirty="0">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19</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Hide Zero for Numbers to 100</a:t>
            </a:r>
            <a:endParaRPr lang="en-US" sz="8000" b="1" dirty="0"/>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dirty="0"/>
              <a:t>3   0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dirty="0"/>
              <a:t>7</a:t>
            </a:r>
          </a:p>
        </p:txBody>
      </p:sp>
    </p:spTree>
    <p:extLst>
      <p:ext uri="{BB962C8B-B14F-4D97-AF65-F5344CB8AC3E}">
        <p14:creationId xmlns:p14="http://schemas.microsoft.com/office/powerpoint/2010/main" val="283362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7037E-6 L 0.25 -3.7037E-6 " pathEditMode="relative" rAng="0" ptsTypes="AA">
                                      <p:cBhvr>
                                        <p:cTn id="6" dur="2000" fill="hold"/>
                                        <p:tgtEl>
                                          <p:spTgt spid="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dirty="0">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19</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Hide Zero for Numbers to 100</a:t>
            </a:r>
            <a:endParaRPr lang="en-US" sz="8000" b="1" dirty="0"/>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dirty="0"/>
              <a:t>5   0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dirty="0"/>
              <a:t>2</a:t>
            </a:r>
          </a:p>
        </p:txBody>
      </p:sp>
    </p:spTree>
    <p:extLst>
      <p:ext uri="{BB962C8B-B14F-4D97-AF65-F5344CB8AC3E}">
        <p14:creationId xmlns:p14="http://schemas.microsoft.com/office/powerpoint/2010/main" val="220279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7037E-6 L 0.25 -3.7037E-6 " pathEditMode="relative" rAng="0" ptsTypes="AA">
                                      <p:cBhvr>
                                        <p:cTn id="6" dur="2000" fill="hold"/>
                                        <p:tgtEl>
                                          <p:spTgt spid="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dirty="0">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15</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Hide Zero for Teen Numbers</a:t>
            </a:r>
            <a:endParaRPr lang="en-US" sz="8000" b="1" dirty="0"/>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dirty="0"/>
              <a:t>1   0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dirty="0"/>
              <a:t>2</a:t>
            </a:r>
          </a:p>
        </p:txBody>
      </p:sp>
    </p:spTree>
    <p:extLst>
      <p:ext uri="{BB962C8B-B14F-4D97-AF65-F5344CB8AC3E}">
        <p14:creationId xmlns:p14="http://schemas.microsoft.com/office/powerpoint/2010/main" val="376629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7037E-6 L 0.25 -3.7037E-6 " pathEditMode="relative" rAng="0" ptsTypes="AA">
                                      <p:cBhvr>
                                        <p:cTn id="6" dur="2000" fill="hold"/>
                                        <p:tgtEl>
                                          <p:spTgt spid="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dirty="0">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19</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Hide Zero for Numbers to 100</a:t>
            </a:r>
            <a:endParaRPr lang="en-US" sz="8000" b="1" dirty="0"/>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dirty="0"/>
              <a:t>7   0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dirty="0"/>
              <a:t>9</a:t>
            </a:r>
          </a:p>
        </p:txBody>
      </p:sp>
    </p:spTree>
    <p:extLst>
      <p:ext uri="{BB962C8B-B14F-4D97-AF65-F5344CB8AC3E}">
        <p14:creationId xmlns:p14="http://schemas.microsoft.com/office/powerpoint/2010/main" val="315720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7037E-6 L 0.25 -3.7037E-6 " pathEditMode="relative" rAng="0" ptsTypes="AA">
                                      <p:cBhvr>
                                        <p:cTn id="6" dur="2000" fill="hold"/>
                                        <p:tgtEl>
                                          <p:spTgt spid="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dirty="0">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19</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Hide Zero for Numbers to 100</a:t>
            </a:r>
            <a:endParaRPr lang="en-US" sz="8000" b="1" dirty="0"/>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dirty="0"/>
              <a:t>4   0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dirty="0"/>
              <a:t>6</a:t>
            </a:r>
          </a:p>
        </p:txBody>
      </p:sp>
    </p:spTree>
    <p:extLst>
      <p:ext uri="{BB962C8B-B14F-4D97-AF65-F5344CB8AC3E}">
        <p14:creationId xmlns:p14="http://schemas.microsoft.com/office/powerpoint/2010/main" val="85580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7037E-6 L 0.25 -3.7037E-6 " pathEditMode="relative" rAng="0" ptsTypes="AA">
                                      <p:cBhvr>
                                        <p:cTn id="6" dur="2000" fill="hold"/>
                                        <p:tgtEl>
                                          <p:spTgt spid="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dirty="0">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19</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Hide Zero for Numbers to 100</a:t>
            </a:r>
            <a:endParaRPr lang="en-US" sz="8000" b="1" dirty="0"/>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dirty="0"/>
              <a:t>9   0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dirty="0"/>
              <a:t>4</a:t>
            </a:r>
          </a:p>
        </p:txBody>
      </p:sp>
    </p:spTree>
    <p:extLst>
      <p:ext uri="{BB962C8B-B14F-4D97-AF65-F5344CB8AC3E}">
        <p14:creationId xmlns:p14="http://schemas.microsoft.com/office/powerpoint/2010/main" val="149255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7037E-6 L 0.25 -3.7037E-6 " pathEditMode="relative" rAng="0" ptsTypes="AA">
                                      <p:cBhvr>
                                        <p:cTn id="6" dur="2000" fill="hold"/>
                                        <p:tgtEl>
                                          <p:spTgt spid="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p:cNvPicPr>
            <a:picLocks noChangeAspect="1"/>
          </p:cNvPicPr>
          <p:nvPr/>
        </p:nvPicPr>
        <p:blipFill>
          <a:blip r:embed="rId3"/>
          <a:stretch>
            <a:fillRect/>
          </a:stretch>
        </p:blipFill>
        <p:spPr>
          <a:xfrm flipH="1">
            <a:off x="100186" y="4198738"/>
            <a:ext cx="1985888" cy="2506862"/>
          </a:xfrm>
          <a:prstGeom prst="rect">
            <a:avLst/>
          </a:prstGeom>
        </p:spPr>
      </p:pic>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19</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27073" y="930035"/>
            <a:ext cx="7616825" cy="2431435"/>
          </a:xfrm>
          <a:prstGeom prst="rect">
            <a:avLst/>
          </a:prstGeom>
          <a:noFill/>
        </p:spPr>
        <p:txBody>
          <a:bodyPr wrap="square" rtlCol="0">
            <a:spAutoFit/>
          </a:bodyPr>
          <a:lstStyle/>
          <a:p>
            <a:pPr algn="ctr"/>
            <a:r>
              <a:rPr lang="en-US" sz="3200" b="1" dirty="0">
                <a:solidFill>
                  <a:srgbClr val="0000FF"/>
                </a:solidFill>
              </a:rPr>
              <a:t>Show me 7 on your </a:t>
            </a:r>
            <a:r>
              <a:rPr lang="en-US" sz="3200" b="1" dirty="0" err="1">
                <a:solidFill>
                  <a:srgbClr val="0000FF"/>
                </a:solidFill>
              </a:rPr>
              <a:t>Rekenrek</a:t>
            </a:r>
            <a:r>
              <a:rPr lang="en-US" sz="3200" b="1" dirty="0">
                <a:solidFill>
                  <a:srgbClr val="0000FF"/>
                </a:solidFill>
              </a:rPr>
              <a:t>.</a:t>
            </a:r>
          </a:p>
          <a:p>
            <a:pPr algn="ctr"/>
            <a:endParaRPr lang="en-US" sz="1200" b="1" dirty="0">
              <a:solidFill>
                <a:srgbClr val="FF0000"/>
              </a:solidFill>
            </a:endParaRPr>
          </a:p>
          <a:p>
            <a:pPr algn="ctr"/>
            <a:r>
              <a:rPr lang="en-US" sz="2800" b="1" dirty="0">
                <a:solidFill>
                  <a:srgbClr val="FF0000"/>
                </a:solidFill>
              </a:rPr>
              <a:t>Take the bottom 10 beads out of hiding, and push them over to the left under your 7.  How many beads are on the left?</a:t>
            </a:r>
            <a:endParaRPr lang="en-US" sz="1400" b="1" dirty="0">
              <a:solidFill>
                <a:srgbClr val="009900"/>
              </a:solidFill>
            </a:endParaRPr>
          </a:p>
          <a:p>
            <a:pPr algn="ctr"/>
            <a:endParaRPr lang="en-US" sz="2400" b="1" dirty="0">
              <a:solidFill>
                <a:srgbClr val="0000FF"/>
              </a:solidFill>
            </a:endParaRPr>
          </a:p>
        </p:txBody>
      </p:sp>
      <p:pic>
        <p:nvPicPr>
          <p:cNvPr id="2" name="Picture 1"/>
          <p:cNvPicPr>
            <a:picLocks noChangeAspect="1"/>
          </p:cNvPicPr>
          <p:nvPr/>
        </p:nvPicPr>
        <p:blipFill>
          <a:blip r:embed="rId4"/>
          <a:stretch>
            <a:fillRect/>
          </a:stretch>
        </p:blipFill>
        <p:spPr>
          <a:xfrm>
            <a:off x="2894805" y="4019804"/>
            <a:ext cx="3281363" cy="1928032"/>
          </a:xfrm>
          <a:prstGeom prst="rect">
            <a:avLst/>
          </a:prstGeom>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57028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p:cNvPicPr>
            <a:picLocks noChangeAspect="1"/>
          </p:cNvPicPr>
          <p:nvPr/>
        </p:nvPicPr>
        <p:blipFill>
          <a:blip r:embed="rId3"/>
          <a:stretch>
            <a:fillRect/>
          </a:stretch>
        </p:blipFill>
        <p:spPr>
          <a:xfrm flipH="1">
            <a:off x="100186" y="4198738"/>
            <a:ext cx="1985888" cy="2506862"/>
          </a:xfrm>
          <a:prstGeom prst="rect">
            <a:avLst/>
          </a:prstGeom>
        </p:spPr>
      </p:pic>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19</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54087" y="955935"/>
            <a:ext cx="7235825" cy="1323439"/>
          </a:xfrm>
          <a:prstGeom prst="rect">
            <a:avLst/>
          </a:prstGeom>
          <a:noFill/>
        </p:spPr>
        <p:txBody>
          <a:bodyPr wrap="square" rtlCol="0">
            <a:spAutoFit/>
          </a:bodyPr>
          <a:lstStyle/>
          <a:p>
            <a:pPr algn="ctr"/>
            <a:r>
              <a:rPr lang="en-US" sz="2800" b="1" dirty="0">
                <a:solidFill>
                  <a:srgbClr val="0000FF"/>
                </a:solidFill>
              </a:rPr>
              <a:t>Move 1 bead from your 7 over to the right.  Total 16.  What are the two parts?</a:t>
            </a:r>
            <a:endParaRPr lang="en-US" sz="1400" b="1" dirty="0">
              <a:solidFill>
                <a:srgbClr val="009900"/>
              </a:solidFill>
            </a:endParaRPr>
          </a:p>
          <a:p>
            <a:pPr algn="ctr"/>
            <a:endParaRPr lang="en-US" sz="2400" b="1" dirty="0">
              <a:solidFill>
                <a:srgbClr val="0000FF"/>
              </a:solidFill>
            </a:endParaRPr>
          </a:p>
        </p:txBody>
      </p:sp>
      <p:pic>
        <p:nvPicPr>
          <p:cNvPr id="3" name="Picture 2"/>
          <p:cNvPicPr>
            <a:picLocks noChangeAspect="1"/>
          </p:cNvPicPr>
          <p:nvPr/>
        </p:nvPicPr>
        <p:blipFill>
          <a:blip r:embed="rId4"/>
          <a:stretch>
            <a:fillRect/>
          </a:stretch>
        </p:blipFill>
        <p:spPr>
          <a:xfrm>
            <a:off x="2859087" y="2640326"/>
            <a:ext cx="3352800" cy="1788160"/>
          </a:xfrm>
          <a:prstGeom prst="rect">
            <a:avLst/>
          </a:prstGeom>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93765043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p:cNvPicPr>
            <a:picLocks noChangeAspect="1"/>
          </p:cNvPicPr>
          <p:nvPr/>
        </p:nvPicPr>
        <p:blipFill>
          <a:blip r:embed="rId3"/>
          <a:stretch>
            <a:fillRect/>
          </a:stretch>
        </p:blipFill>
        <p:spPr>
          <a:xfrm flipH="1">
            <a:off x="100186" y="4198738"/>
            <a:ext cx="1985888" cy="2506862"/>
          </a:xfrm>
          <a:prstGeom prst="rect">
            <a:avLst/>
          </a:prstGeom>
        </p:spPr>
      </p:pic>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19</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00962" y="1002469"/>
            <a:ext cx="7540625" cy="1446550"/>
          </a:xfrm>
          <a:prstGeom prst="rect">
            <a:avLst/>
          </a:prstGeom>
          <a:noFill/>
        </p:spPr>
        <p:txBody>
          <a:bodyPr wrap="square" rtlCol="0">
            <a:spAutoFit/>
          </a:bodyPr>
          <a:lstStyle/>
          <a:p>
            <a:pPr algn="ctr"/>
            <a:r>
              <a:rPr lang="en-US" sz="3200" b="1" dirty="0">
                <a:solidFill>
                  <a:srgbClr val="0000FF"/>
                </a:solidFill>
              </a:rPr>
              <a:t>Move another bead.  Total 15.  </a:t>
            </a:r>
          </a:p>
          <a:p>
            <a:pPr algn="ctr"/>
            <a:r>
              <a:rPr lang="en-US" sz="3200" b="1" dirty="0">
                <a:solidFill>
                  <a:srgbClr val="0000FF"/>
                </a:solidFill>
              </a:rPr>
              <a:t>What are the two parts?</a:t>
            </a:r>
            <a:endParaRPr lang="en-US" sz="1600" b="1" dirty="0">
              <a:solidFill>
                <a:srgbClr val="009900"/>
              </a:solidFill>
            </a:endParaRPr>
          </a:p>
          <a:p>
            <a:pPr algn="ctr"/>
            <a:endParaRPr lang="en-US" sz="2400" b="1" dirty="0">
              <a:solidFill>
                <a:srgbClr val="0000FF"/>
              </a:solidFill>
            </a:endParaRPr>
          </a:p>
        </p:txBody>
      </p:sp>
      <p:pic>
        <p:nvPicPr>
          <p:cNvPr id="2" name="Picture 1"/>
          <p:cNvPicPr>
            <a:picLocks noChangeAspect="1"/>
          </p:cNvPicPr>
          <p:nvPr/>
        </p:nvPicPr>
        <p:blipFill>
          <a:blip r:embed="rId4"/>
          <a:stretch>
            <a:fillRect/>
          </a:stretch>
        </p:blipFill>
        <p:spPr>
          <a:xfrm>
            <a:off x="2743200" y="2844521"/>
            <a:ext cx="3505200" cy="1958213"/>
          </a:xfrm>
          <a:prstGeom prst="rect">
            <a:avLst/>
          </a:prstGeom>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61579187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19</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01687" y="707008"/>
            <a:ext cx="7540625" cy="1015663"/>
          </a:xfrm>
          <a:prstGeom prst="rect">
            <a:avLst/>
          </a:prstGeom>
          <a:noFill/>
        </p:spPr>
        <p:txBody>
          <a:bodyPr wrap="square" rtlCol="0">
            <a:spAutoFit/>
          </a:bodyPr>
          <a:lstStyle/>
          <a:p>
            <a:pPr algn="ctr"/>
            <a:r>
              <a:rPr lang="en-US" sz="3600" b="1" dirty="0">
                <a:solidFill>
                  <a:srgbClr val="0000FF"/>
                </a:solidFill>
              </a:rPr>
              <a:t>Move another!  Keep going!</a:t>
            </a:r>
            <a:endParaRPr lang="en-US" b="1" dirty="0">
              <a:solidFill>
                <a:srgbClr val="009900"/>
              </a:solidFill>
            </a:endParaRPr>
          </a:p>
          <a:p>
            <a:pPr algn="ctr"/>
            <a:endParaRPr lang="en-US" sz="2400" b="1" dirty="0">
              <a:solidFill>
                <a:srgbClr val="0000FF"/>
              </a:solidFill>
            </a:endParaRPr>
          </a:p>
        </p:txBody>
      </p:sp>
      <p:pic>
        <p:nvPicPr>
          <p:cNvPr id="32770" name="Picture 2" descr="http://cliparts.co/cliparts/8iz/zdA/8izzdAr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086" y="1741551"/>
            <a:ext cx="4187825" cy="452992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73234456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19</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14601" y="1030398"/>
            <a:ext cx="8445086" cy="4339650"/>
          </a:xfrm>
          <a:prstGeom prst="rect">
            <a:avLst/>
          </a:prstGeom>
          <a:noFill/>
        </p:spPr>
        <p:txBody>
          <a:bodyPr wrap="square" rtlCol="0">
            <a:spAutoFit/>
          </a:bodyPr>
          <a:lstStyle/>
          <a:p>
            <a:pPr algn="ctr"/>
            <a:r>
              <a:rPr lang="en-US" sz="2400" b="1" dirty="0">
                <a:solidFill>
                  <a:srgbClr val="0000FF"/>
                </a:solidFill>
              </a:rPr>
              <a:t>Get with your partner!  Partner B, take all of your beads out of hiding and put your </a:t>
            </a:r>
            <a:r>
              <a:rPr lang="en-US" sz="2400" b="1" dirty="0" err="1">
                <a:solidFill>
                  <a:srgbClr val="0000FF"/>
                </a:solidFill>
              </a:rPr>
              <a:t>Rekenrek</a:t>
            </a:r>
            <a:r>
              <a:rPr lang="en-US" sz="2400" b="1" dirty="0">
                <a:solidFill>
                  <a:srgbClr val="0000FF"/>
                </a:solidFill>
              </a:rPr>
              <a:t> under your partner’s.  Partner A, show ten seven again.</a:t>
            </a:r>
          </a:p>
          <a:p>
            <a:pPr algn="ctr"/>
            <a:endParaRPr lang="en-US" sz="2400" b="1" dirty="0">
              <a:solidFill>
                <a:srgbClr val="FF0000"/>
              </a:solidFill>
            </a:endParaRPr>
          </a:p>
          <a:p>
            <a:pPr algn="ctr"/>
            <a:r>
              <a:rPr lang="en-US" sz="2400" b="1" dirty="0">
                <a:solidFill>
                  <a:srgbClr val="FF0000"/>
                </a:solidFill>
              </a:rPr>
              <a:t>How many beads do you have now? </a:t>
            </a:r>
          </a:p>
          <a:p>
            <a:pPr algn="ctr"/>
            <a:r>
              <a:rPr lang="en-US" sz="2400" b="1" dirty="0">
                <a:solidFill>
                  <a:srgbClr val="FF0000"/>
                </a:solidFill>
              </a:rPr>
              <a:t> Say it the Say Ten way!</a:t>
            </a:r>
          </a:p>
          <a:p>
            <a:pPr algn="ctr"/>
            <a:endParaRPr lang="en-US" sz="2400" b="1" dirty="0">
              <a:solidFill>
                <a:srgbClr val="0000FF"/>
              </a:solidFill>
            </a:endParaRPr>
          </a:p>
          <a:p>
            <a:pPr algn="ctr"/>
            <a:r>
              <a:rPr lang="en-US" sz="2400" b="1" dirty="0">
                <a:solidFill>
                  <a:srgbClr val="009900"/>
                </a:solidFill>
              </a:rPr>
              <a:t>Move 1 bead from the 7 to the right. </a:t>
            </a:r>
          </a:p>
          <a:p>
            <a:pPr algn="ctr"/>
            <a:r>
              <a:rPr lang="en-US" sz="2400" b="1" dirty="0">
                <a:solidFill>
                  <a:srgbClr val="009900"/>
                </a:solidFill>
              </a:rPr>
              <a:t> How many beads are on the left?</a:t>
            </a:r>
          </a:p>
          <a:p>
            <a:pPr algn="ctr"/>
            <a:endParaRPr lang="en-US" sz="2400" b="1" dirty="0">
              <a:solidFill>
                <a:srgbClr val="009900"/>
              </a:solidFill>
            </a:endParaRPr>
          </a:p>
          <a:p>
            <a:pPr algn="ctr"/>
            <a:endParaRPr lang="en-US" sz="1200" b="1" dirty="0">
              <a:solidFill>
                <a:srgbClr val="FF6600"/>
              </a:solidFill>
            </a:endParaRPr>
          </a:p>
          <a:p>
            <a:pPr algn="ctr"/>
            <a:r>
              <a:rPr lang="en-US" sz="2400" b="1" dirty="0">
                <a:solidFill>
                  <a:srgbClr val="FF6600"/>
                </a:solidFill>
              </a:rPr>
              <a:t>Move a bead!  Again!</a:t>
            </a:r>
          </a:p>
        </p:txBody>
      </p:sp>
      <p:pic>
        <p:nvPicPr>
          <p:cNvPr id="35842" name="Picture 2" descr="http://cliparts.co/cliparts/rin/R4K/rinR4K8i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723" y="3429000"/>
            <a:ext cx="1647180" cy="3257551"/>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http://helpfilladream.com/portals/hfad/vgJokepic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5384" y="3412435"/>
            <a:ext cx="1447799" cy="315442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60714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 calcmode="lin" valueType="num">
                                      <p:cBhvr additive="base">
                                        <p:cTn id="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anim calcmode="lin" valueType="num">
                                      <p:cBhvr additive="base">
                                        <p:cTn id="11"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5" end="5"/>
                                            </p:txEl>
                                          </p:spTgt>
                                        </p:tgtEl>
                                        <p:attrNameLst>
                                          <p:attrName>style.visibility</p:attrName>
                                        </p:attrNameLst>
                                      </p:cBhvr>
                                      <p:to>
                                        <p:strVal val="visible"/>
                                      </p:to>
                                    </p:set>
                                    <p:anim calcmode="lin" valueType="num">
                                      <p:cBhvr additive="base">
                                        <p:cTn id="17"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xEl>
                                              <p:pRg st="6" end="6"/>
                                            </p:txEl>
                                          </p:spTgt>
                                        </p:tgtEl>
                                        <p:attrNameLst>
                                          <p:attrName>style.visibility</p:attrName>
                                        </p:attrNameLst>
                                      </p:cBhvr>
                                      <p:to>
                                        <p:strVal val="visible"/>
                                      </p:to>
                                    </p:set>
                                    <p:anim calcmode="lin" valueType="num">
                                      <p:cBhvr additive="base">
                                        <p:cTn id="21"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xEl>
                                              <p:pRg st="9" end="9"/>
                                            </p:txEl>
                                          </p:spTgt>
                                        </p:tgtEl>
                                        <p:attrNameLst>
                                          <p:attrName>style.visibility</p:attrName>
                                        </p:attrNameLst>
                                      </p:cBhvr>
                                      <p:to>
                                        <p:strVal val="visible"/>
                                      </p:to>
                                    </p:set>
                                    <p:anim calcmode="lin" valueType="num">
                                      <p:cBhvr additive="base">
                                        <p:cTn id="27" dur="500" fill="hold"/>
                                        <p:tgtEl>
                                          <p:spTgt spid="14">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19</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44606" y="1186511"/>
            <a:ext cx="7654787" cy="1384995"/>
          </a:xfrm>
          <a:prstGeom prst="rect">
            <a:avLst/>
          </a:prstGeom>
          <a:noFill/>
        </p:spPr>
        <p:txBody>
          <a:bodyPr wrap="square" rtlCol="0">
            <a:spAutoFit/>
          </a:bodyPr>
          <a:lstStyle/>
          <a:p>
            <a:pPr algn="ctr"/>
            <a:r>
              <a:rPr lang="en-US" sz="2800" b="1" dirty="0">
                <a:solidFill>
                  <a:srgbClr val="0000FF"/>
                </a:solidFill>
              </a:rPr>
              <a:t>Now, show two tens five.  Move beads from the left to the right one bead at a time.  Say each new number the Say Ten way! </a:t>
            </a:r>
          </a:p>
        </p:txBody>
      </p:sp>
      <p:pic>
        <p:nvPicPr>
          <p:cNvPr id="35842" name="Picture 2" descr="http://cliparts.co/cliparts/rin/R4K/rinR4K8i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723" y="3429000"/>
            <a:ext cx="1647180" cy="3257551"/>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http://helpfilladream.com/portals/hfad/vgJokepic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5384" y="3412435"/>
            <a:ext cx="1447799" cy="315442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401063743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19</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05000" y="1059167"/>
            <a:ext cx="7533999" cy="1200329"/>
          </a:xfrm>
          <a:prstGeom prst="rect">
            <a:avLst/>
          </a:prstGeom>
          <a:noFill/>
        </p:spPr>
        <p:txBody>
          <a:bodyPr wrap="square" rtlCol="0">
            <a:spAutoFit/>
          </a:bodyPr>
          <a:lstStyle/>
          <a:p>
            <a:pPr algn="ctr"/>
            <a:r>
              <a:rPr lang="en-US" sz="3600" b="1" dirty="0">
                <a:solidFill>
                  <a:srgbClr val="0000FF"/>
                </a:solidFill>
              </a:rPr>
              <a:t>Get with a third partner and make some more numbers!</a:t>
            </a:r>
          </a:p>
        </p:txBody>
      </p:sp>
      <p:pic>
        <p:nvPicPr>
          <p:cNvPr id="35842" name="Picture 2" descr="http://cliparts.co/cliparts/rin/R4K/rinR4K8i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723" y="3429000"/>
            <a:ext cx="1647180" cy="3257551"/>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http://helpfilladream.com/portals/hfad/vgJokepic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5384" y="3412435"/>
            <a:ext cx="1447799" cy="3154423"/>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http://www.clipartbest.com/cliparts/LTK/paR/LTKpaRK5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7105" y="3469059"/>
            <a:ext cx="1700077" cy="305348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294315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dirty="0">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15</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Hide Zero for Teen Numbers</a:t>
            </a:r>
            <a:endParaRPr lang="en-US" sz="8000" b="1" dirty="0"/>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dirty="0"/>
              <a:t>1   0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dirty="0"/>
              <a:t>7</a:t>
            </a:r>
          </a:p>
        </p:txBody>
      </p:sp>
    </p:spTree>
    <p:extLst>
      <p:ext uri="{BB962C8B-B14F-4D97-AF65-F5344CB8AC3E}">
        <p14:creationId xmlns:p14="http://schemas.microsoft.com/office/powerpoint/2010/main" val="226977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7037E-6 L 0.25 -3.7037E-6 " pathEditMode="relative" rAng="0" ptsTypes="AA">
                                      <p:cBhvr>
                                        <p:cTn id="6" dur="2000" fill="hold"/>
                                        <p:tgtEl>
                                          <p:spTgt spid="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295080" y="228038"/>
            <a:ext cx="8607425" cy="474199"/>
          </a:xfrm>
          <a:prstGeom prst="rect">
            <a:avLst/>
          </a:prstGeom>
        </p:spPr>
      </p:pic>
      <p:pic>
        <p:nvPicPr>
          <p:cNvPr id="7" name="Picture 6"/>
          <p:cNvPicPr>
            <a:picLocks noChangeAspect="1"/>
          </p:cNvPicPr>
          <p:nvPr/>
        </p:nvPicPr>
        <p:blipFill>
          <a:blip r:embed="rId4"/>
          <a:stretch>
            <a:fillRect/>
          </a:stretch>
        </p:blipFill>
        <p:spPr>
          <a:xfrm>
            <a:off x="1900835" y="674102"/>
            <a:ext cx="5395913" cy="5981755"/>
          </a:xfrm>
          <a:prstGeom prst="rect">
            <a:avLst/>
          </a:prstGeom>
        </p:spPr>
      </p:pic>
    </p:spTree>
    <p:extLst>
      <p:ext uri="{BB962C8B-B14F-4D97-AF65-F5344CB8AC3E}">
        <p14:creationId xmlns:p14="http://schemas.microsoft.com/office/powerpoint/2010/main" val="387387992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81524" y="1449991"/>
            <a:ext cx="1911995" cy="2131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a:stretch>
            <a:fillRect/>
          </a:stretch>
        </p:blipFill>
        <p:spPr>
          <a:xfrm>
            <a:off x="990599" y="1824037"/>
            <a:ext cx="7136963" cy="1988154"/>
          </a:xfrm>
          <a:prstGeom prst="rect">
            <a:avLst/>
          </a:prstGeom>
        </p:spPr>
      </p:pic>
    </p:spTree>
    <p:extLst>
      <p:ext uri="{BB962C8B-B14F-4D97-AF65-F5344CB8AC3E}">
        <p14:creationId xmlns:p14="http://schemas.microsoft.com/office/powerpoint/2010/main" val="102640213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3847207"/>
          </a:xfrm>
          <a:prstGeom prst="rect">
            <a:avLst/>
          </a:prstGeom>
          <a:noFill/>
        </p:spPr>
        <p:txBody>
          <a:bodyPr wrap="square" rtlCol="0">
            <a:spAutoFit/>
          </a:bodyPr>
          <a:lstStyle/>
          <a:p>
            <a:pPr algn="ctr"/>
            <a:r>
              <a:rPr lang="en-US" sz="4800" b="1" dirty="0">
                <a:latin typeface="Kristen ITC" panose="03050502040202030202" pitchFamily="66" charset="0"/>
              </a:rPr>
              <a:t>Lesson 20</a:t>
            </a:r>
          </a:p>
          <a:p>
            <a:pPr algn="ctr"/>
            <a:endParaRPr lang="en-US" sz="3600" dirty="0">
              <a:latin typeface="Kristen ITC" panose="03050502040202030202" pitchFamily="66" charset="0"/>
            </a:endParaRPr>
          </a:p>
          <a:p>
            <a:pPr algn="ctr"/>
            <a:endParaRPr lang="en-US" sz="2000" dirty="0">
              <a:latin typeface="Kristen ITC" panose="03050502040202030202" pitchFamily="66" charset="0"/>
            </a:endParaRPr>
          </a:p>
          <a:p>
            <a:pPr algn="ctr"/>
            <a:r>
              <a:rPr lang="en-US" sz="4000" dirty="0">
                <a:latin typeface="Kristen ITC" panose="03050502040202030202" pitchFamily="66" charset="0"/>
              </a:rPr>
              <a:t>I can use addition to compose teen numbers.</a:t>
            </a:r>
            <a:endParaRPr lang="en-US" sz="3200" dirty="0">
              <a:latin typeface="Kristen ITC" panose="03050502040202030202" pitchFamily="66" charset="0"/>
            </a:endParaRPr>
          </a:p>
          <a:p>
            <a:pPr algn="ctr"/>
            <a:endParaRPr lang="en-US" sz="3200" dirty="0">
              <a:latin typeface="Kristen ITC" panose="03050502040202030202" pitchFamily="66" charset="0"/>
            </a:endParaRPr>
          </a:p>
          <a:p>
            <a:pPr algn="ctr"/>
            <a:endParaRPr lang="en-US" sz="2800" dirty="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181099452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20</a:t>
            </a:r>
          </a:p>
          <a:p>
            <a:pPr algn="ctr"/>
            <a:r>
              <a:rPr lang="en-US" sz="1400" dirty="0"/>
              <a:t>Fluency</a:t>
            </a:r>
          </a:p>
        </p:txBody>
      </p:sp>
      <p:sp>
        <p:nvSpPr>
          <p:cNvPr id="14" name="TextBox 13"/>
          <p:cNvSpPr txBox="1"/>
          <p:nvPr/>
        </p:nvSpPr>
        <p:spPr>
          <a:xfrm>
            <a:off x="838201" y="609548"/>
            <a:ext cx="7467598" cy="523220"/>
          </a:xfrm>
          <a:prstGeom prst="rect">
            <a:avLst/>
          </a:prstGeom>
          <a:noFill/>
        </p:spPr>
        <p:txBody>
          <a:bodyPr wrap="square" rtlCol="0">
            <a:spAutoFit/>
          </a:bodyPr>
          <a:lstStyle/>
          <a:p>
            <a:pPr algn="ctr"/>
            <a:r>
              <a:rPr lang="en-US" sz="2800" b="1" dirty="0"/>
              <a:t>Dot Cards of Seven</a:t>
            </a:r>
            <a:endParaRPr lang="en-US" sz="8000" b="1" dirty="0"/>
          </a:p>
        </p:txBody>
      </p:sp>
      <p:sp>
        <p:nvSpPr>
          <p:cNvPr id="18" name="TextBox 17"/>
          <p:cNvSpPr txBox="1"/>
          <p:nvPr/>
        </p:nvSpPr>
        <p:spPr>
          <a:xfrm>
            <a:off x="525217" y="1055791"/>
            <a:ext cx="8093564" cy="646331"/>
          </a:xfrm>
          <a:prstGeom prst="rect">
            <a:avLst/>
          </a:prstGeom>
          <a:noFill/>
        </p:spPr>
        <p:txBody>
          <a:bodyPr wrap="square" rtlCol="0">
            <a:spAutoFit/>
          </a:bodyPr>
          <a:lstStyle/>
          <a:p>
            <a:pPr algn="ctr"/>
            <a:r>
              <a:rPr lang="en-US" b="1" dirty="0">
                <a:solidFill>
                  <a:srgbClr val="C00000"/>
                </a:solidFill>
              </a:rPr>
              <a:t>How many dots do you see?  How did you see them in two parts?  Say the number sentence.  Who sees 7 in two different parts?  Say the number sentence.</a:t>
            </a: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509962" y="2097115"/>
            <a:ext cx="2124075" cy="3714750"/>
          </a:xfrm>
          <a:prstGeom prst="rect">
            <a:avLst/>
          </a:prstGeom>
        </p:spPr>
      </p:pic>
    </p:spTree>
    <p:extLst>
      <p:ext uri="{BB962C8B-B14F-4D97-AF65-F5344CB8AC3E}">
        <p14:creationId xmlns:p14="http://schemas.microsoft.com/office/powerpoint/2010/main" val="213694467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800349" y="2188561"/>
            <a:ext cx="3543300" cy="2819400"/>
          </a:xfrm>
          <a:prstGeom prst="rect">
            <a:avLst/>
          </a:prstGeom>
        </p:spPr>
      </p:pic>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Dot Cards of Seven</a:t>
            </a:r>
            <a:endParaRPr lang="en-US" sz="8000" b="1" dirty="0"/>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dirty="0"/>
              <a:t>Module 5, Lesson 20</a:t>
            </a:r>
          </a:p>
          <a:p>
            <a:pPr algn="ctr"/>
            <a:r>
              <a:rPr lang="en-US" sz="1400" dirty="0"/>
              <a:t>Fluency</a:t>
            </a:r>
          </a:p>
        </p:txBody>
      </p:sp>
      <p:sp>
        <p:nvSpPr>
          <p:cNvPr id="17" name="TextBox 16"/>
          <p:cNvSpPr txBox="1"/>
          <p:nvPr/>
        </p:nvSpPr>
        <p:spPr>
          <a:xfrm>
            <a:off x="525217" y="1055791"/>
            <a:ext cx="8093564" cy="646331"/>
          </a:xfrm>
          <a:prstGeom prst="rect">
            <a:avLst/>
          </a:prstGeom>
          <a:noFill/>
        </p:spPr>
        <p:txBody>
          <a:bodyPr wrap="square" rtlCol="0">
            <a:spAutoFit/>
          </a:bodyPr>
          <a:lstStyle/>
          <a:p>
            <a:pPr algn="ctr"/>
            <a:r>
              <a:rPr lang="en-US" b="1" dirty="0">
                <a:solidFill>
                  <a:srgbClr val="C00000"/>
                </a:solidFill>
              </a:rPr>
              <a:t>How many dots do you see?  How did you see them in two parts?  Say the number sentence.  Who sees 7 in two different parts?  Say the number sentence.</a:t>
            </a:r>
          </a:p>
        </p:txBody>
      </p:sp>
    </p:spTree>
    <p:extLst>
      <p:ext uri="{BB962C8B-B14F-4D97-AF65-F5344CB8AC3E}">
        <p14:creationId xmlns:p14="http://schemas.microsoft.com/office/powerpoint/2010/main" val="115640230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128961" y="2324074"/>
            <a:ext cx="2886075" cy="2819400"/>
          </a:xfrm>
          <a:prstGeom prst="rect">
            <a:avLst/>
          </a:prstGeom>
        </p:spPr>
      </p:pic>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Dot Cards of Seven</a:t>
            </a:r>
            <a:endParaRPr lang="en-US" sz="8000" b="1" dirty="0"/>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dirty="0"/>
              <a:t>Module 5, Lesson 20</a:t>
            </a:r>
          </a:p>
          <a:p>
            <a:pPr algn="ctr"/>
            <a:r>
              <a:rPr lang="en-US" sz="1400" dirty="0"/>
              <a:t>Fluency</a:t>
            </a:r>
          </a:p>
        </p:txBody>
      </p:sp>
      <p:sp>
        <p:nvSpPr>
          <p:cNvPr id="17" name="TextBox 16"/>
          <p:cNvSpPr txBox="1"/>
          <p:nvPr/>
        </p:nvSpPr>
        <p:spPr>
          <a:xfrm>
            <a:off x="525217" y="1055791"/>
            <a:ext cx="8093564" cy="646331"/>
          </a:xfrm>
          <a:prstGeom prst="rect">
            <a:avLst/>
          </a:prstGeom>
          <a:noFill/>
        </p:spPr>
        <p:txBody>
          <a:bodyPr wrap="square" rtlCol="0">
            <a:spAutoFit/>
          </a:bodyPr>
          <a:lstStyle/>
          <a:p>
            <a:pPr algn="ctr"/>
            <a:r>
              <a:rPr lang="en-US" b="1" dirty="0">
                <a:solidFill>
                  <a:srgbClr val="C00000"/>
                </a:solidFill>
              </a:rPr>
              <a:t>How many dots do you see?  How did you see them in two parts?  Say the number sentence.  Who sees 7 in two different parts?  Say the number sentence.</a:t>
            </a:r>
          </a:p>
        </p:txBody>
      </p:sp>
    </p:spTree>
    <p:extLst>
      <p:ext uri="{BB962C8B-B14F-4D97-AF65-F5344CB8AC3E}">
        <p14:creationId xmlns:p14="http://schemas.microsoft.com/office/powerpoint/2010/main" val="368645381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528386" y="2076350"/>
            <a:ext cx="2087228" cy="3760080"/>
          </a:xfrm>
          <a:prstGeom prst="rect">
            <a:avLst/>
          </a:prstGeom>
        </p:spPr>
      </p:pic>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Dot Cards of Seven</a:t>
            </a:r>
            <a:endParaRPr lang="en-US" sz="8000" b="1" dirty="0"/>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dirty="0"/>
              <a:t>Module 5, Lesson 20</a:t>
            </a:r>
          </a:p>
          <a:p>
            <a:pPr algn="ctr"/>
            <a:r>
              <a:rPr lang="en-US" sz="1400" dirty="0"/>
              <a:t>Fluency</a:t>
            </a:r>
          </a:p>
        </p:txBody>
      </p:sp>
      <p:sp>
        <p:nvSpPr>
          <p:cNvPr id="17" name="TextBox 16"/>
          <p:cNvSpPr txBox="1"/>
          <p:nvPr/>
        </p:nvSpPr>
        <p:spPr>
          <a:xfrm>
            <a:off x="525217" y="1055791"/>
            <a:ext cx="8093564" cy="646331"/>
          </a:xfrm>
          <a:prstGeom prst="rect">
            <a:avLst/>
          </a:prstGeom>
          <a:noFill/>
        </p:spPr>
        <p:txBody>
          <a:bodyPr wrap="square" rtlCol="0">
            <a:spAutoFit/>
          </a:bodyPr>
          <a:lstStyle/>
          <a:p>
            <a:pPr algn="ctr"/>
            <a:r>
              <a:rPr lang="en-US" b="1" dirty="0">
                <a:solidFill>
                  <a:srgbClr val="C00000"/>
                </a:solidFill>
              </a:rPr>
              <a:t>How many dots do you see?  How did you see them in two parts?  Say the number sentence.  Who sees 7 in two different parts?  Say the number sentence.</a:t>
            </a:r>
          </a:p>
        </p:txBody>
      </p:sp>
    </p:spTree>
    <p:extLst>
      <p:ext uri="{BB962C8B-B14F-4D97-AF65-F5344CB8AC3E}">
        <p14:creationId xmlns:p14="http://schemas.microsoft.com/office/powerpoint/2010/main" val="385723475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074207" y="2131800"/>
            <a:ext cx="2995584" cy="3985504"/>
          </a:xfrm>
          <a:prstGeom prst="rect">
            <a:avLst/>
          </a:prstGeom>
        </p:spPr>
      </p:pic>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Dot Cards of Seven</a:t>
            </a:r>
            <a:endParaRPr lang="en-US" sz="8000" b="1" dirty="0"/>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dirty="0"/>
              <a:t>Module 5, Lesson 20</a:t>
            </a:r>
          </a:p>
          <a:p>
            <a:pPr algn="ctr"/>
            <a:r>
              <a:rPr lang="en-US" sz="1400" dirty="0"/>
              <a:t>Fluency</a:t>
            </a:r>
          </a:p>
        </p:txBody>
      </p:sp>
      <p:sp>
        <p:nvSpPr>
          <p:cNvPr id="17" name="TextBox 16"/>
          <p:cNvSpPr txBox="1"/>
          <p:nvPr/>
        </p:nvSpPr>
        <p:spPr>
          <a:xfrm>
            <a:off x="525217" y="1055791"/>
            <a:ext cx="8093564" cy="646331"/>
          </a:xfrm>
          <a:prstGeom prst="rect">
            <a:avLst/>
          </a:prstGeom>
          <a:noFill/>
        </p:spPr>
        <p:txBody>
          <a:bodyPr wrap="square" rtlCol="0">
            <a:spAutoFit/>
          </a:bodyPr>
          <a:lstStyle/>
          <a:p>
            <a:pPr algn="ctr"/>
            <a:r>
              <a:rPr lang="en-US" b="1" dirty="0">
                <a:solidFill>
                  <a:srgbClr val="C00000"/>
                </a:solidFill>
              </a:rPr>
              <a:t>How many dots do you see?  How did you see them in two parts?  Say the number sentence.  Who sees 7 in two different parts?  Say the number sentence.</a:t>
            </a:r>
          </a:p>
        </p:txBody>
      </p:sp>
    </p:spTree>
    <p:extLst>
      <p:ext uri="{BB962C8B-B14F-4D97-AF65-F5344CB8AC3E}">
        <p14:creationId xmlns:p14="http://schemas.microsoft.com/office/powerpoint/2010/main" val="110675026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009900" y="2389960"/>
            <a:ext cx="3124200" cy="2876550"/>
          </a:xfrm>
          <a:prstGeom prst="rect">
            <a:avLst/>
          </a:prstGeom>
        </p:spPr>
      </p:pic>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Dot Cards of Seven</a:t>
            </a:r>
            <a:endParaRPr lang="en-US" sz="8000" b="1" dirty="0"/>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dirty="0"/>
              <a:t>Module 5, Lesson 20</a:t>
            </a:r>
          </a:p>
          <a:p>
            <a:pPr algn="ctr"/>
            <a:r>
              <a:rPr lang="en-US" sz="1400" dirty="0"/>
              <a:t>Fluency</a:t>
            </a:r>
          </a:p>
        </p:txBody>
      </p:sp>
      <p:sp>
        <p:nvSpPr>
          <p:cNvPr id="17" name="TextBox 16"/>
          <p:cNvSpPr txBox="1"/>
          <p:nvPr/>
        </p:nvSpPr>
        <p:spPr>
          <a:xfrm>
            <a:off x="525217" y="1055791"/>
            <a:ext cx="8093564" cy="646331"/>
          </a:xfrm>
          <a:prstGeom prst="rect">
            <a:avLst/>
          </a:prstGeom>
          <a:noFill/>
        </p:spPr>
        <p:txBody>
          <a:bodyPr wrap="square" rtlCol="0">
            <a:spAutoFit/>
          </a:bodyPr>
          <a:lstStyle/>
          <a:p>
            <a:pPr algn="ctr"/>
            <a:r>
              <a:rPr lang="en-US" b="1" dirty="0">
                <a:solidFill>
                  <a:srgbClr val="C00000"/>
                </a:solidFill>
              </a:rPr>
              <a:t>How many dots do you see?  How did you see them in two parts?  Say the number sentence.  Who sees 7 in two different parts?  Say the number sentence.</a:t>
            </a:r>
          </a:p>
        </p:txBody>
      </p:sp>
    </p:spTree>
    <p:extLst>
      <p:ext uri="{BB962C8B-B14F-4D97-AF65-F5344CB8AC3E}">
        <p14:creationId xmlns:p14="http://schemas.microsoft.com/office/powerpoint/2010/main" val="21050607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019769" y="1947263"/>
            <a:ext cx="3104460" cy="3947447"/>
          </a:xfrm>
          <a:prstGeom prst="rect">
            <a:avLst/>
          </a:prstGeom>
        </p:spPr>
      </p:pic>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Dot Cards of Seven</a:t>
            </a:r>
            <a:endParaRPr lang="en-US" sz="8000" b="1" dirty="0"/>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dirty="0"/>
              <a:t>Module 5, Lesson 20</a:t>
            </a:r>
          </a:p>
          <a:p>
            <a:pPr algn="ctr"/>
            <a:r>
              <a:rPr lang="en-US" sz="1400" dirty="0"/>
              <a:t>Fluency</a:t>
            </a:r>
          </a:p>
        </p:txBody>
      </p:sp>
      <p:sp>
        <p:nvSpPr>
          <p:cNvPr id="17" name="TextBox 16"/>
          <p:cNvSpPr txBox="1"/>
          <p:nvPr/>
        </p:nvSpPr>
        <p:spPr>
          <a:xfrm>
            <a:off x="525217" y="1055791"/>
            <a:ext cx="8093564" cy="646331"/>
          </a:xfrm>
          <a:prstGeom prst="rect">
            <a:avLst/>
          </a:prstGeom>
          <a:noFill/>
        </p:spPr>
        <p:txBody>
          <a:bodyPr wrap="square" rtlCol="0">
            <a:spAutoFit/>
          </a:bodyPr>
          <a:lstStyle/>
          <a:p>
            <a:pPr algn="ctr"/>
            <a:r>
              <a:rPr lang="en-US" b="1" dirty="0">
                <a:solidFill>
                  <a:srgbClr val="C00000"/>
                </a:solidFill>
              </a:rPr>
              <a:t>How many dots do you see?  How did you see them in two parts?  Say the number sentence.  Who sees 7 in two different parts?  Say the number sentence.</a:t>
            </a:r>
          </a:p>
        </p:txBody>
      </p:sp>
    </p:spTree>
    <p:extLst>
      <p:ext uri="{BB962C8B-B14F-4D97-AF65-F5344CB8AC3E}">
        <p14:creationId xmlns:p14="http://schemas.microsoft.com/office/powerpoint/2010/main" val="1113646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dirty="0">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15</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Hide Zero for Teen Numbers</a:t>
            </a:r>
            <a:endParaRPr lang="en-US" sz="8000" b="1" dirty="0"/>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dirty="0"/>
              <a:t>1   0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dirty="0"/>
              <a:t>4</a:t>
            </a:r>
          </a:p>
        </p:txBody>
      </p:sp>
    </p:spTree>
    <p:extLst>
      <p:ext uri="{BB962C8B-B14F-4D97-AF65-F5344CB8AC3E}">
        <p14:creationId xmlns:p14="http://schemas.microsoft.com/office/powerpoint/2010/main" val="239914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7037E-6 L 0.25 -3.7037E-6 " pathEditMode="relative" rAng="0" ptsTypes="AA">
                                      <p:cBhvr>
                                        <p:cTn id="6" dur="2000" fill="hold"/>
                                        <p:tgtEl>
                                          <p:spTgt spid="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686068" y="2051831"/>
            <a:ext cx="1771862" cy="4182232"/>
          </a:xfrm>
          <a:prstGeom prst="rect">
            <a:avLst/>
          </a:prstGeom>
        </p:spPr>
      </p:pic>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Dot Cards of Seven</a:t>
            </a:r>
            <a:endParaRPr lang="en-US" sz="8000" b="1" dirty="0"/>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dirty="0"/>
              <a:t>Module 5, Lesson 20</a:t>
            </a:r>
          </a:p>
          <a:p>
            <a:pPr algn="ctr"/>
            <a:r>
              <a:rPr lang="en-US" sz="1400" dirty="0"/>
              <a:t>Fluency</a:t>
            </a:r>
          </a:p>
        </p:txBody>
      </p:sp>
      <p:sp>
        <p:nvSpPr>
          <p:cNvPr id="17" name="TextBox 16"/>
          <p:cNvSpPr txBox="1"/>
          <p:nvPr/>
        </p:nvSpPr>
        <p:spPr>
          <a:xfrm>
            <a:off x="525217" y="1055791"/>
            <a:ext cx="8093564" cy="646331"/>
          </a:xfrm>
          <a:prstGeom prst="rect">
            <a:avLst/>
          </a:prstGeom>
          <a:noFill/>
        </p:spPr>
        <p:txBody>
          <a:bodyPr wrap="square" rtlCol="0">
            <a:spAutoFit/>
          </a:bodyPr>
          <a:lstStyle/>
          <a:p>
            <a:pPr algn="ctr"/>
            <a:r>
              <a:rPr lang="en-US" b="1" dirty="0">
                <a:solidFill>
                  <a:srgbClr val="C00000"/>
                </a:solidFill>
              </a:rPr>
              <a:t>How many dots do you see?  How did you see them in two parts?  Say the number sentence.  Who sees 7 in two different parts?  Say the number sentence.</a:t>
            </a:r>
          </a:p>
        </p:txBody>
      </p:sp>
    </p:spTree>
    <p:extLst>
      <p:ext uri="{BB962C8B-B14F-4D97-AF65-F5344CB8AC3E}">
        <p14:creationId xmlns:p14="http://schemas.microsoft.com/office/powerpoint/2010/main" val="226569145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645832" y="1979002"/>
            <a:ext cx="1799328" cy="4162624"/>
          </a:xfrm>
          <a:prstGeom prst="rect">
            <a:avLst/>
          </a:prstGeom>
        </p:spPr>
      </p:pic>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Dot Cards of Seven</a:t>
            </a:r>
            <a:endParaRPr lang="en-US" sz="8000" b="1" dirty="0"/>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dirty="0"/>
              <a:t>Module 5, Lesson 20</a:t>
            </a:r>
          </a:p>
          <a:p>
            <a:pPr algn="ctr"/>
            <a:r>
              <a:rPr lang="en-US" sz="1400" dirty="0"/>
              <a:t>Fluency</a:t>
            </a:r>
          </a:p>
        </p:txBody>
      </p:sp>
      <p:sp>
        <p:nvSpPr>
          <p:cNvPr id="17" name="TextBox 16"/>
          <p:cNvSpPr txBox="1"/>
          <p:nvPr/>
        </p:nvSpPr>
        <p:spPr>
          <a:xfrm>
            <a:off x="525217" y="1055791"/>
            <a:ext cx="8093564" cy="646331"/>
          </a:xfrm>
          <a:prstGeom prst="rect">
            <a:avLst/>
          </a:prstGeom>
          <a:noFill/>
        </p:spPr>
        <p:txBody>
          <a:bodyPr wrap="square" rtlCol="0">
            <a:spAutoFit/>
          </a:bodyPr>
          <a:lstStyle/>
          <a:p>
            <a:pPr algn="ctr"/>
            <a:r>
              <a:rPr lang="en-US" b="1" dirty="0">
                <a:solidFill>
                  <a:srgbClr val="C00000"/>
                </a:solidFill>
              </a:rPr>
              <a:t>How many dots do you see?  How did you see them in two parts?  Say the number sentence.  Who sees 7 in two different parts?  Say the number sentence.</a:t>
            </a:r>
          </a:p>
        </p:txBody>
      </p:sp>
    </p:spTree>
    <p:extLst>
      <p:ext uri="{BB962C8B-B14F-4D97-AF65-F5344CB8AC3E}">
        <p14:creationId xmlns:p14="http://schemas.microsoft.com/office/powerpoint/2010/main" val="43958218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Count Crossing Tens</a:t>
            </a:r>
            <a:endParaRPr lang="en-US" sz="8000" b="1" dirty="0"/>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dirty="0"/>
              <a:t>Module 5, Lesson 20</a:t>
            </a:r>
          </a:p>
          <a:p>
            <a:pPr algn="ctr"/>
            <a:r>
              <a:rPr lang="en-US" sz="1400" dirty="0"/>
              <a:t>Fluency</a:t>
            </a:r>
          </a:p>
        </p:txBody>
      </p:sp>
      <p:sp>
        <p:nvSpPr>
          <p:cNvPr id="17" name="TextBox 16"/>
          <p:cNvSpPr txBox="1"/>
          <p:nvPr/>
        </p:nvSpPr>
        <p:spPr>
          <a:xfrm>
            <a:off x="796008" y="1247504"/>
            <a:ext cx="7551983" cy="1477328"/>
          </a:xfrm>
          <a:prstGeom prst="rect">
            <a:avLst/>
          </a:prstGeom>
          <a:noFill/>
        </p:spPr>
        <p:txBody>
          <a:bodyPr wrap="square" rtlCol="0">
            <a:spAutoFit/>
          </a:bodyPr>
          <a:lstStyle/>
          <a:p>
            <a:pPr algn="ctr"/>
            <a:r>
              <a:rPr lang="en-US" b="1" dirty="0">
                <a:solidFill>
                  <a:srgbClr val="00A4DE"/>
                </a:solidFill>
              </a:rPr>
              <a:t>Today, we’re going to work in groups of 3.  Put your personal </a:t>
            </a:r>
            <a:r>
              <a:rPr lang="en-US" b="1" dirty="0" err="1">
                <a:solidFill>
                  <a:srgbClr val="00A4DE"/>
                </a:solidFill>
              </a:rPr>
              <a:t>Rekenreks</a:t>
            </a:r>
            <a:r>
              <a:rPr lang="en-US" b="1" dirty="0">
                <a:solidFill>
                  <a:srgbClr val="00A4DE"/>
                </a:solidFill>
              </a:rPr>
              <a:t> together, and count your beads.  Say buzz after you finish a row.  Partner A moves the beads of the first </a:t>
            </a:r>
            <a:r>
              <a:rPr lang="en-US" b="1" dirty="0" err="1">
                <a:solidFill>
                  <a:srgbClr val="00A4DE"/>
                </a:solidFill>
              </a:rPr>
              <a:t>Rekenrek</a:t>
            </a:r>
            <a:r>
              <a:rPr lang="en-US" b="1" dirty="0">
                <a:solidFill>
                  <a:srgbClr val="00A4DE"/>
                </a:solidFill>
              </a:rPr>
              <a:t>, Partner B moves the beads of the second, and Partner B moves the beads of the third.  If you finish early, count again.  This time, after the color changes, say buzz.</a:t>
            </a:r>
          </a:p>
        </p:txBody>
      </p:sp>
      <p:pic>
        <p:nvPicPr>
          <p:cNvPr id="15362" name="Picture 2" descr="https://s-media-cache-ak0.pinimg.com/736x/f6/fd/b5/f6fdb59d66939a25ca3e86d3009f0ea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184960"/>
            <a:ext cx="4191000" cy="3309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70068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Group Tens and Ones</a:t>
            </a:r>
            <a:endParaRPr lang="en-US" sz="8000" b="1" dirty="0"/>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dirty="0"/>
              <a:t>Module 5, Lesson 20</a:t>
            </a:r>
          </a:p>
          <a:p>
            <a:pPr algn="ctr"/>
            <a:r>
              <a:rPr lang="en-US" sz="1400" dirty="0"/>
              <a:t>Fluency</a:t>
            </a:r>
          </a:p>
        </p:txBody>
      </p:sp>
      <p:sp>
        <p:nvSpPr>
          <p:cNvPr id="17" name="TextBox 16"/>
          <p:cNvSpPr txBox="1"/>
          <p:nvPr/>
        </p:nvSpPr>
        <p:spPr>
          <a:xfrm>
            <a:off x="796008" y="1132768"/>
            <a:ext cx="7551983" cy="646331"/>
          </a:xfrm>
          <a:prstGeom prst="rect">
            <a:avLst/>
          </a:prstGeom>
          <a:noFill/>
        </p:spPr>
        <p:txBody>
          <a:bodyPr wrap="square" rtlCol="0">
            <a:spAutoFit/>
          </a:bodyPr>
          <a:lstStyle/>
          <a:p>
            <a:pPr algn="ctr"/>
            <a:r>
              <a:rPr lang="en-US" b="1" dirty="0">
                <a:solidFill>
                  <a:srgbClr val="0000FF"/>
                </a:solidFill>
              </a:rPr>
              <a:t>Say the number of objects that you see.  </a:t>
            </a:r>
          </a:p>
          <a:p>
            <a:pPr algn="ctr"/>
            <a:r>
              <a:rPr lang="en-US" b="1" dirty="0">
                <a:solidFill>
                  <a:srgbClr val="0000FF"/>
                </a:solidFill>
              </a:rPr>
              <a:t>Say the number the Say Ten Way.</a:t>
            </a:r>
          </a:p>
        </p:txBody>
      </p:sp>
      <p:pic>
        <p:nvPicPr>
          <p:cNvPr id="16386" name="Picture 2" descr="http://images.clipartpanda.com/heart-clipart-RTddEEjT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5106" y="2264954"/>
            <a:ext cx="612775" cy="5351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images.clipartpanda.com/heart-clipart-RTddEEjT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8126" y="2448123"/>
            <a:ext cx="612775" cy="5351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images.clipartpanda.com/heart-clipart-RTddEEjT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3278" y="3002397"/>
            <a:ext cx="612775" cy="5351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clipartpanda.com/heart-clipart-RTddEEjT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6144" y="3799026"/>
            <a:ext cx="612775" cy="5351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mages.clipartpanda.com/heart-clipart-RTddEEjT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5921" y="4569933"/>
            <a:ext cx="612775" cy="5351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mages.clipartpanda.com/heart-clipart-RTddEEjT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8696" y="5111433"/>
            <a:ext cx="612775" cy="5351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images.clipartpanda.com/heart-clipart-RTddEEjT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5399" y="2421054"/>
            <a:ext cx="612775" cy="5351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images.clipartpanda.com/heart-clipart-RTddEEjT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8174" y="2950644"/>
            <a:ext cx="612775" cy="5351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images.clipartpanda.com/heart-clipart-RTddEEjT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5435" y="3739615"/>
            <a:ext cx="612775" cy="5351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images.clipartpanda.com/heart-clipart-RTddEEjT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5617" y="4497737"/>
            <a:ext cx="612775" cy="53511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images.clipartpanda.com/heart-clipart-RTddEEjT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8970" y="5043853"/>
            <a:ext cx="612775" cy="53511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images.clipartpanda.com/heart-clipart-RTddEEjT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2624" y="5365248"/>
            <a:ext cx="612775" cy="5351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flipH="1">
            <a:off x="352319" y="4388269"/>
            <a:ext cx="1923465" cy="2195160"/>
          </a:xfrm>
          <a:prstGeom prst="rect">
            <a:avLst/>
          </a:prstGeom>
        </p:spPr>
      </p:pic>
    </p:spTree>
    <p:extLst>
      <p:ext uri="{BB962C8B-B14F-4D97-AF65-F5344CB8AC3E}">
        <p14:creationId xmlns:p14="http://schemas.microsoft.com/office/powerpoint/2010/main" val="175708247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Group Tens and Ones</a:t>
            </a:r>
            <a:endParaRPr lang="en-US" sz="8000" b="1" dirty="0"/>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dirty="0"/>
              <a:t>Module 5, Lesson 20</a:t>
            </a:r>
          </a:p>
          <a:p>
            <a:pPr algn="ctr"/>
            <a:r>
              <a:rPr lang="en-US" sz="1400" dirty="0"/>
              <a:t>Fluency</a:t>
            </a:r>
          </a:p>
        </p:txBody>
      </p:sp>
      <p:sp>
        <p:nvSpPr>
          <p:cNvPr id="17" name="TextBox 16"/>
          <p:cNvSpPr txBox="1"/>
          <p:nvPr/>
        </p:nvSpPr>
        <p:spPr>
          <a:xfrm>
            <a:off x="796008" y="1132768"/>
            <a:ext cx="7551983" cy="646331"/>
          </a:xfrm>
          <a:prstGeom prst="rect">
            <a:avLst/>
          </a:prstGeom>
          <a:noFill/>
        </p:spPr>
        <p:txBody>
          <a:bodyPr wrap="square" rtlCol="0">
            <a:spAutoFit/>
          </a:bodyPr>
          <a:lstStyle/>
          <a:p>
            <a:pPr algn="ctr"/>
            <a:r>
              <a:rPr lang="en-US" b="1" dirty="0">
                <a:solidFill>
                  <a:srgbClr val="0000FF"/>
                </a:solidFill>
              </a:rPr>
              <a:t>Say the number of objects that you see.  </a:t>
            </a:r>
          </a:p>
          <a:p>
            <a:pPr algn="ctr"/>
            <a:r>
              <a:rPr lang="en-US" b="1" dirty="0">
                <a:solidFill>
                  <a:srgbClr val="0000FF"/>
                </a:solidFill>
              </a:rPr>
              <a:t>Say the number the Say Ten Way.</a:t>
            </a:r>
          </a:p>
        </p:txBody>
      </p:sp>
      <p:pic>
        <p:nvPicPr>
          <p:cNvPr id="29" name="Picture 28"/>
          <p:cNvPicPr>
            <a:picLocks noChangeAspect="1"/>
          </p:cNvPicPr>
          <p:nvPr/>
        </p:nvPicPr>
        <p:blipFill>
          <a:blip r:embed="rId4"/>
          <a:stretch>
            <a:fillRect/>
          </a:stretch>
        </p:blipFill>
        <p:spPr>
          <a:xfrm>
            <a:off x="496818" y="2576992"/>
            <a:ext cx="1828800" cy="979200"/>
          </a:xfrm>
          <a:prstGeom prst="rect">
            <a:avLst/>
          </a:prstGeom>
        </p:spPr>
      </p:pic>
      <p:pic>
        <p:nvPicPr>
          <p:cNvPr id="30" name="Picture 29"/>
          <p:cNvPicPr>
            <a:picLocks noChangeAspect="1"/>
          </p:cNvPicPr>
          <p:nvPr/>
        </p:nvPicPr>
        <p:blipFill>
          <a:blip r:embed="rId4"/>
          <a:stretch>
            <a:fillRect/>
          </a:stretch>
        </p:blipFill>
        <p:spPr>
          <a:xfrm>
            <a:off x="2564869" y="2576992"/>
            <a:ext cx="1828800" cy="979200"/>
          </a:xfrm>
          <a:prstGeom prst="rect">
            <a:avLst/>
          </a:prstGeom>
        </p:spPr>
      </p:pic>
      <p:pic>
        <p:nvPicPr>
          <p:cNvPr id="31" name="Picture 30"/>
          <p:cNvPicPr>
            <a:picLocks noChangeAspect="1"/>
          </p:cNvPicPr>
          <p:nvPr/>
        </p:nvPicPr>
        <p:blipFill>
          <a:blip r:embed="rId4"/>
          <a:stretch>
            <a:fillRect/>
          </a:stretch>
        </p:blipFill>
        <p:spPr>
          <a:xfrm>
            <a:off x="4632920" y="2581303"/>
            <a:ext cx="1828800" cy="979200"/>
          </a:xfrm>
          <a:prstGeom prst="rect">
            <a:avLst/>
          </a:prstGeom>
        </p:spPr>
      </p:pic>
      <p:pic>
        <p:nvPicPr>
          <p:cNvPr id="32" name="Picture 31"/>
          <p:cNvPicPr>
            <a:picLocks noChangeAspect="1"/>
          </p:cNvPicPr>
          <p:nvPr/>
        </p:nvPicPr>
        <p:blipFill>
          <a:blip r:embed="rId5"/>
          <a:stretch>
            <a:fillRect/>
          </a:stretch>
        </p:blipFill>
        <p:spPr>
          <a:xfrm>
            <a:off x="6700971" y="2553513"/>
            <a:ext cx="1838943" cy="1002679"/>
          </a:xfrm>
          <a:prstGeom prst="rect">
            <a:avLst/>
          </a:prstGeom>
        </p:spPr>
      </p:pic>
      <p:pic>
        <p:nvPicPr>
          <p:cNvPr id="34" name="Picture 33"/>
          <p:cNvPicPr>
            <a:picLocks noChangeAspect="1"/>
          </p:cNvPicPr>
          <p:nvPr/>
        </p:nvPicPr>
        <p:blipFill>
          <a:blip r:embed="rId6"/>
          <a:stretch>
            <a:fillRect/>
          </a:stretch>
        </p:blipFill>
        <p:spPr>
          <a:xfrm flipH="1">
            <a:off x="352319" y="4388269"/>
            <a:ext cx="1923465" cy="2195160"/>
          </a:xfrm>
          <a:prstGeom prst="rect">
            <a:avLst/>
          </a:prstGeom>
        </p:spPr>
      </p:pic>
    </p:spTree>
    <p:extLst>
      <p:ext uri="{BB962C8B-B14F-4D97-AF65-F5344CB8AC3E}">
        <p14:creationId xmlns:p14="http://schemas.microsoft.com/office/powerpoint/2010/main" val="252652736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Group Tens and Ones</a:t>
            </a:r>
            <a:endParaRPr lang="en-US" sz="8000" b="1" dirty="0"/>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dirty="0"/>
              <a:t>Module 5, Lesson 20</a:t>
            </a:r>
          </a:p>
          <a:p>
            <a:pPr algn="ctr"/>
            <a:r>
              <a:rPr lang="en-US" sz="1400" dirty="0"/>
              <a:t>Fluency</a:t>
            </a:r>
          </a:p>
        </p:txBody>
      </p:sp>
      <p:sp>
        <p:nvSpPr>
          <p:cNvPr id="17" name="TextBox 16"/>
          <p:cNvSpPr txBox="1"/>
          <p:nvPr/>
        </p:nvSpPr>
        <p:spPr>
          <a:xfrm>
            <a:off x="796008" y="1132768"/>
            <a:ext cx="7551983" cy="646331"/>
          </a:xfrm>
          <a:prstGeom prst="rect">
            <a:avLst/>
          </a:prstGeom>
          <a:noFill/>
        </p:spPr>
        <p:txBody>
          <a:bodyPr wrap="square" rtlCol="0">
            <a:spAutoFit/>
          </a:bodyPr>
          <a:lstStyle/>
          <a:p>
            <a:pPr algn="ctr"/>
            <a:r>
              <a:rPr lang="en-US" b="1" dirty="0">
                <a:solidFill>
                  <a:srgbClr val="0000FF"/>
                </a:solidFill>
              </a:rPr>
              <a:t>Say the number of objects that you see.  </a:t>
            </a:r>
          </a:p>
          <a:p>
            <a:pPr algn="ctr"/>
            <a:r>
              <a:rPr lang="en-US" b="1" dirty="0">
                <a:solidFill>
                  <a:srgbClr val="0000FF"/>
                </a:solidFill>
              </a:rPr>
              <a:t>Say the number the Say Ten Way.</a:t>
            </a:r>
          </a:p>
        </p:txBody>
      </p:sp>
      <p:pic>
        <p:nvPicPr>
          <p:cNvPr id="3" name="Picture 2"/>
          <p:cNvPicPr>
            <a:picLocks noChangeAspect="1"/>
          </p:cNvPicPr>
          <p:nvPr/>
        </p:nvPicPr>
        <p:blipFill>
          <a:blip r:embed="rId4"/>
          <a:stretch>
            <a:fillRect/>
          </a:stretch>
        </p:blipFill>
        <p:spPr>
          <a:xfrm>
            <a:off x="2614611" y="2101217"/>
            <a:ext cx="3914775" cy="4000500"/>
          </a:xfrm>
          <a:prstGeom prst="rect">
            <a:avLst/>
          </a:prstGeom>
        </p:spPr>
      </p:pic>
      <p:pic>
        <p:nvPicPr>
          <p:cNvPr id="18" name="Picture 17"/>
          <p:cNvPicPr>
            <a:picLocks noChangeAspect="1"/>
          </p:cNvPicPr>
          <p:nvPr/>
        </p:nvPicPr>
        <p:blipFill>
          <a:blip r:embed="rId5"/>
          <a:stretch>
            <a:fillRect/>
          </a:stretch>
        </p:blipFill>
        <p:spPr>
          <a:xfrm flipH="1">
            <a:off x="352319" y="4388269"/>
            <a:ext cx="1923465" cy="2195160"/>
          </a:xfrm>
          <a:prstGeom prst="rect">
            <a:avLst/>
          </a:prstGeom>
        </p:spPr>
      </p:pic>
    </p:spTree>
    <p:extLst>
      <p:ext uri="{BB962C8B-B14F-4D97-AF65-F5344CB8AC3E}">
        <p14:creationId xmlns:p14="http://schemas.microsoft.com/office/powerpoint/2010/main" val="98137200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Group Tens and Ones</a:t>
            </a:r>
            <a:endParaRPr lang="en-US" sz="8000" b="1" dirty="0"/>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dirty="0"/>
              <a:t>Module 5, Lesson 20</a:t>
            </a:r>
          </a:p>
          <a:p>
            <a:pPr algn="ctr"/>
            <a:r>
              <a:rPr lang="en-US" sz="1400" dirty="0"/>
              <a:t>Fluency</a:t>
            </a:r>
          </a:p>
        </p:txBody>
      </p:sp>
      <p:sp>
        <p:nvSpPr>
          <p:cNvPr id="17" name="TextBox 16"/>
          <p:cNvSpPr txBox="1"/>
          <p:nvPr/>
        </p:nvSpPr>
        <p:spPr>
          <a:xfrm>
            <a:off x="796008" y="1132768"/>
            <a:ext cx="7551983" cy="646331"/>
          </a:xfrm>
          <a:prstGeom prst="rect">
            <a:avLst/>
          </a:prstGeom>
          <a:noFill/>
        </p:spPr>
        <p:txBody>
          <a:bodyPr wrap="square" rtlCol="0">
            <a:spAutoFit/>
          </a:bodyPr>
          <a:lstStyle/>
          <a:p>
            <a:pPr algn="ctr"/>
            <a:r>
              <a:rPr lang="en-US" b="1" dirty="0">
                <a:solidFill>
                  <a:srgbClr val="0000FF"/>
                </a:solidFill>
              </a:rPr>
              <a:t>Say the number of objects that you see.  </a:t>
            </a:r>
          </a:p>
          <a:p>
            <a:pPr algn="ctr"/>
            <a:r>
              <a:rPr lang="en-US" b="1" dirty="0">
                <a:solidFill>
                  <a:srgbClr val="0000FF"/>
                </a:solidFill>
              </a:rPr>
              <a:t>Say the number the Say Ten Way.</a:t>
            </a:r>
          </a:p>
        </p:txBody>
      </p:sp>
      <p:sp>
        <p:nvSpPr>
          <p:cNvPr id="4" name="Smiley Face 3"/>
          <p:cNvSpPr/>
          <p:nvPr/>
        </p:nvSpPr>
        <p:spPr>
          <a:xfrm>
            <a:off x="2214700" y="1967918"/>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miley Face 12"/>
          <p:cNvSpPr/>
          <p:nvPr/>
        </p:nvSpPr>
        <p:spPr>
          <a:xfrm>
            <a:off x="3052900" y="1967918"/>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miley Face 14"/>
          <p:cNvSpPr/>
          <p:nvPr/>
        </p:nvSpPr>
        <p:spPr>
          <a:xfrm>
            <a:off x="3904355" y="1964309"/>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miley Face 17"/>
          <p:cNvSpPr/>
          <p:nvPr/>
        </p:nvSpPr>
        <p:spPr>
          <a:xfrm>
            <a:off x="4735925" y="1964309"/>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miley Face 20"/>
          <p:cNvSpPr/>
          <p:nvPr/>
        </p:nvSpPr>
        <p:spPr>
          <a:xfrm>
            <a:off x="5554250" y="1964309"/>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miley Face 21"/>
          <p:cNvSpPr/>
          <p:nvPr/>
        </p:nvSpPr>
        <p:spPr>
          <a:xfrm>
            <a:off x="6412325" y="1964309"/>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miley Face 22"/>
          <p:cNvSpPr/>
          <p:nvPr/>
        </p:nvSpPr>
        <p:spPr>
          <a:xfrm>
            <a:off x="2214700" y="2758336"/>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miley Face 23"/>
          <p:cNvSpPr/>
          <p:nvPr/>
        </p:nvSpPr>
        <p:spPr>
          <a:xfrm>
            <a:off x="3052900" y="2758336"/>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Smiley Face 24"/>
          <p:cNvSpPr/>
          <p:nvPr/>
        </p:nvSpPr>
        <p:spPr>
          <a:xfrm>
            <a:off x="3891100" y="2754727"/>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miley Face 25"/>
          <p:cNvSpPr/>
          <p:nvPr/>
        </p:nvSpPr>
        <p:spPr>
          <a:xfrm>
            <a:off x="4735925" y="2754727"/>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miley Face 26"/>
          <p:cNvSpPr/>
          <p:nvPr/>
        </p:nvSpPr>
        <p:spPr>
          <a:xfrm>
            <a:off x="5554250" y="2754727"/>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Smiley Face 27"/>
          <p:cNvSpPr/>
          <p:nvPr/>
        </p:nvSpPr>
        <p:spPr>
          <a:xfrm>
            <a:off x="6412325" y="2754727"/>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Smiley Face 28"/>
          <p:cNvSpPr/>
          <p:nvPr/>
        </p:nvSpPr>
        <p:spPr>
          <a:xfrm>
            <a:off x="2214700" y="3577778"/>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Smiley Face 29"/>
          <p:cNvSpPr/>
          <p:nvPr/>
        </p:nvSpPr>
        <p:spPr>
          <a:xfrm>
            <a:off x="3052900" y="3577778"/>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miley Face 30"/>
          <p:cNvSpPr/>
          <p:nvPr/>
        </p:nvSpPr>
        <p:spPr>
          <a:xfrm>
            <a:off x="3891100" y="3577778"/>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miley Face 31"/>
          <p:cNvSpPr/>
          <p:nvPr/>
        </p:nvSpPr>
        <p:spPr>
          <a:xfrm>
            <a:off x="4735925" y="3574169"/>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Smiley Face 33"/>
          <p:cNvSpPr/>
          <p:nvPr/>
        </p:nvSpPr>
        <p:spPr>
          <a:xfrm>
            <a:off x="5554250" y="3574169"/>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Smiley Face 34"/>
          <p:cNvSpPr/>
          <p:nvPr/>
        </p:nvSpPr>
        <p:spPr>
          <a:xfrm>
            <a:off x="6412325" y="3574169"/>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Smiley Face 35"/>
          <p:cNvSpPr/>
          <p:nvPr/>
        </p:nvSpPr>
        <p:spPr>
          <a:xfrm>
            <a:off x="2214700" y="4414354"/>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Smiley Face 36"/>
          <p:cNvSpPr/>
          <p:nvPr/>
        </p:nvSpPr>
        <p:spPr>
          <a:xfrm>
            <a:off x="3052900" y="4414354"/>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Smiley Face 37"/>
          <p:cNvSpPr/>
          <p:nvPr/>
        </p:nvSpPr>
        <p:spPr>
          <a:xfrm>
            <a:off x="3891100" y="4414354"/>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Smiley Face 38"/>
          <p:cNvSpPr/>
          <p:nvPr/>
        </p:nvSpPr>
        <p:spPr>
          <a:xfrm>
            <a:off x="4735925" y="4410745"/>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Smiley Face 39"/>
          <p:cNvSpPr/>
          <p:nvPr/>
        </p:nvSpPr>
        <p:spPr>
          <a:xfrm>
            <a:off x="5554250" y="4410745"/>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Smiley Face 40"/>
          <p:cNvSpPr/>
          <p:nvPr/>
        </p:nvSpPr>
        <p:spPr>
          <a:xfrm>
            <a:off x="6412325" y="4410745"/>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Smiley Face 41"/>
          <p:cNvSpPr/>
          <p:nvPr/>
        </p:nvSpPr>
        <p:spPr>
          <a:xfrm>
            <a:off x="2214700" y="5220434"/>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Smiley Face 42"/>
          <p:cNvSpPr/>
          <p:nvPr/>
        </p:nvSpPr>
        <p:spPr>
          <a:xfrm>
            <a:off x="3052900" y="5220434"/>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miley Face 43"/>
          <p:cNvSpPr/>
          <p:nvPr/>
        </p:nvSpPr>
        <p:spPr>
          <a:xfrm>
            <a:off x="3891100" y="5220434"/>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Smiley Face 44"/>
          <p:cNvSpPr/>
          <p:nvPr/>
        </p:nvSpPr>
        <p:spPr>
          <a:xfrm>
            <a:off x="4735925" y="5216825"/>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Smiley Face 45"/>
          <p:cNvSpPr/>
          <p:nvPr/>
        </p:nvSpPr>
        <p:spPr>
          <a:xfrm>
            <a:off x="5554250" y="5216825"/>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Smiley Face 46"/>
          <p:cNvSpPr/>
          <p:nvPr/>
        </p:nvSpPr>
        <p:spPr>
          <a:xfrm>
            <a:off x="6412325" y="5216825"/>
            <a:ext cx="685800" cy="665338"/>
          </a:xfrm>
          <a:prstGeom prst="smileyFac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p:cNvPicPr>
            <a:picLocks noChangeAspect="1"/>
          </p:cNvPicPr>
          <p:nvPr/>
        </p:nvPicPr>
        <p:blipFill>
          <a:blip r:embed="rId4"/>
          <a:stretch>
            <a:fillRect/>
          </a:stretch>
        </p:blipFill>
        <p:spPr>
          <a:xfrm flipH="1">
            <a:off x="352319" y="4571999"/>
            <a:ext cx="1762474" cy="2011429"/>
          </a:xfrm>
          <a:prstGeom prst="rect">
            <a:avLst/>
          </a:prstGeom>
        </p:spPr>
      </p:pic>
    </p:spTree>
    <p:extLst>
      <p:ext uri="{BB962C8B-B14F-4D97-AF65-F5344CB8AC3E}">
        <p14:creationId xmlns:p14="http://schemas.microsoft.com/office/powerpoint/2010/main" val="105964471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Group Tens and Ones</a:t>
            </a:r>
            <a:endParaRPr lang="en-US" sz="8000" b="1" dirty="0"/>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dirty="0"/>
              <a:t>Module 5, Lesson 20</a:t>
            </a:r>
          </a:p>
          <a:p>
            <a:pPr algn="ctr"/>
            <a:r>
              <a:rPr lang="en-US" sz="1400" dirty="0"/>
              <a:t>Fluency</a:t>
            </a:r>
          </a:p>
        </p:txBody>
      </p:sp>
      <p:sp>
        <p:nvSpPr>
          <p:cNvPr id="17" name="TextBox 16"/>
          <p:cNvSpPr txBox="1"/>
          <p:nvPr/>
        </p:nvSpPr>
        <p:spPr>
          <a:xfrm>
            <a:off x="796008" y="1132768"/>
            <a:ext cx="7551983" cy="646331"/>
          </a:xfrm>
          <a:prstGeom prst="rect">
            <a:avLst/>
          </a:prstGeom>
          <a:noFill/>
        </p:spPr>
        <p:txBody>
          <a:bodyPr wrap="square" rtlCol="0">
            <a:spAutoFit/>
          </a:bodyPr>
          <a:lstStyle/>
          <a:p>
            <a:pPr algn="ctr"/>
            <a:r>
              <a:rPr lang="en-US" b="1" dirty="0">
                <a:solidFill>
                  <a:srgbClr val="0000FF"/>
                </a:solidFill>
              </a:rPr>
              <a:t>Say the number of objects that you see.  </a:t>
            </a:r>
          </a:p>
          <a:p>
            <a:pPr algn="ctr"/>
            <a:r>
              <a:rPr lang="en-US" b="1" dirty="0">
                <a:solidFill>
                  <a:srgbClr val="0000FF"/>
                </a:solidFill>
              </a:rPr>
              <a:t>Say the number the Say Ten Way.</a:t>
            </a:r>
          </a:p>
        </p:txBody>
      </p:sp>
      <p:pic>
        <p:nvPicPr>
          <p:cNvPr id="12" name="Picture 11"/>
          <p:cNvPicPr>
            <a:picLocks noChangeAspect="1"/>
          </p:cNvPicPr>
          <p:nvPr/>
        </p:nvPicPr>
        <p:blipFill>
          <a:blip r:embed="rId4"/>
          <a:stretch>
            <a:fillRect/>
          </a:stretch>
        </p:blipFill>
        <p:spPr>
          <a:xfrm>
            <a:off x="1627344" y="2693018"/>
            <a:ext cx="1828800" cy="979200"/>
          </a:xfrm>
          <a:prstGeom prst="rect">
            <a:avLst/>
          </a:prstGeom>
        </p:spPr>
      </p:pic>
      <p:pic>
        <p:nvPicPr>
          <p:cNvPr id="13" name="Picture 12"/>
          <p:cNvPicPr>
            <a:picLocks noChangeAspect="1"/>
          </p:cNvPicPr>
          <p:nvPr/>
        </p:nvPicPr>
        <p:blipFill>
          <a:blip r:embed="rId4"/>
          <a:stretch>
            <a:fillRect/>
          </a:stretch>
        </p:blipFill>
        <p:spPr>
          <a:xfrm>
            <a:off x="3695395" y="2693018"/>
            <a:ext cx="1828800" cy="979200"/>
          </a:xfrm>
          <a:prstGeom prst="rect">
            <a:avLst/>
          </a:prstGeom>
        </p:spPr>
      </p:pic>
      <p:pic>
        <p:nvPicPr>
          <p:cNvPr id="15" name="Picture 14"/>
          <p:cNvPicPr>
            <a:picLocks noChangeAspect="1"/>
          </p:cNvPicPr>
          <p:nvPr/>
        </p:nvPicPr>
        <p:blipFill>
          <a:blip r:embed="rId5"/>
          <a:stretch>
            <a:fillRect/>
          </a:stretch>
        </p:blipFill>
        <p:spPr>
          <a:xfrm>
            <a:off x="5766759" y="2693018"/>
            <a:ext cx="1825968" cy="979200"/>
          </a:xfrm>
          <a:prstGeom prst="rect">
            <a:avLst/>
          </a:prstGeom>
        </p:spPr>
      </p:pic>
      <p:pic>
        <p:nvPicPr>
          <p:cNvPr id="18" name="Picture 17"/>
          <p:cNvPicPr>
            <a:picLocks noChangeAspect="1"/>
          </p:cNvPicPr>
          <p:nvPr/>
        </p:nvPicPr>
        <p:blipFill>
          <a:blip r:embed="rId6"/>
          <a:stretch>
            <a:fillRect/>
          </a:stretch>
        </p:blipFill>
        <p:spPr>
          <a:xfrm flipH="1">
            <a:off x="352319" y="4388269"/>
            <a:ext cx="1923465" cy="2195160"/>
          </a:xfrm>
          <a:prstGeom prst="rect">
            <a:avLst/>
          </a:prstGeom>
        </p:spPr>
      </p:pic>
    </p:spTree>
    <p:extLst>
      <p:ext uri="{BB962C8B-B14F-4D97-AF65-F5344CB8AC3E}">
        <p14:creationId xmlns:p14="http://schemas.microsoft.com/office/powerpoint/2010/main" val="202487198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Group Tens and Ones</a:t>
            </a:r>
            <a:endParaRPr lang="en-US" sz="8000" b="1" dirty="0"/>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dirty="0"/>
              <a:t>Module 5, Lesson 20</a:t>
            </a:r>
          </a:p>
          <a:p>
            <a:pPr algn="ctr"/>
            <a:r>
              <a:rPr lang="en-US" sz="1400" dirty="0"/>
              <a:t>Fluency</a:t>
            </a:r>
          </a:p>
        </p:txBody>
      </p:sp>
      <p:sp>
        <p:nvSpPr>
          <p:cNvPr id="17" name="TextBox 16"/>
          <p:cNvSpPr txBox="1"/>
          <p:nvPr/>
        </p:nvSpPr>
        <p:spPr>
          <a:xfrm>
            <a:off x="796008" y="1132768"/>
            <a:ext cx="7551983" cy="646331"/>
          </a:xfrm>
          <a:prstGeom prst="rect">
            <a:avLst/>
          </a:prstGeom>
          <a:noFill/>
        </p:spPr>
        <p:txBody>
          <a:bodyPr wrap="square" rtlCol="0">
            <a:spAutoFit/>
          </a:bodyPr>
          <a:lstStyle/>
          <a:p>
            <a:pPr algn="ctr"/>
            <a:r>
              <a:rPr lang="en-US" b="1" dirty="0">
                <a:solidFill>
                  <a:srgbClr val="0000FF"/>
                </a:solidFill>
              </a:rPr>
              <a:t>Say the number of objects that you see.  </a:t>
            </a:r>
          </a:p>
          <a:p>
            <a:pPr algn="ctr"/>
            <a:r>
              <a:rPr lang="en-US" b="1" dirty="0">
                <a:solidFill>
                  <a:srgbClr val="0000FF"/>
                </a:solidFill>
              </a:rPr>
              <a:t>Say the number the Say Ten Way.</a:t>
            </a:r>
          </a:p>
        </p:txBody>
      </p:sp>
      <p:pic>
        <p:nvPicPr>
          <p:cNvPr id="4" name="Picture 3"/>
          <p:cNvPicPr>
            <a:picLocks noChangeAspect="1"/>
          </p:cNvPicPr>
          <p:nvPr/>
        </p:nvPicPr>
        <p:blipFill>
          <a:blip r:embed="rId4"/>
          <a:stretch>
            <a:fillRect/>
          </a:stretch>
        </p:blipFill>
        <p:spPr>
          <a:xfrm>
            <a:off x="2971800" y="2021345"/>
            <a:ext cx="3124200" cy="4243204"/>
          </a:xfrm>
          <a:prstGeom prst="rect">
            <a:avLst/>
          </a:prstGeom>
        </p:spPr>
      </p:pic>
      <p:pic>
        <p:nvPicPr>
          <p:cNvPr id="13" name="Picture 12"/>
          <p:cNvPicPr>
            <a:picLocks noChangeAspect="1"/>
          </p:cNvPicPr>
          <p:nvPr/>
        </p:nvPicPr>
        <p:blipFill>
          <a:blip r:embed="rId5"/>
          <a:stretch>
            <a:fillRect/>
          </a:stretch>
        </p:blipFill>
        <p:spPr>
          <a:xfrm flipH="1">
            <a:off x="352319" y="4388269"/>
            <a:ext cx="1923465" cy="2195160"/>
          </a:xfrm>
          <a:prstGeom prst="rect">
            <a:avLst/>
          </a:prstGeom>
        </p:spPr>
      </p:pic>
    </p:spTree>
    <p:extLst>
      <p:ext uri="{BB962C8B-B14F-4D97-AF65-F5344CB8AC3E}">
        <p14:creationId xmlns:p14="http://schemas.microsoft.com/office/powerpoint/2010/main" val="192857848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58888" y="186842"/>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dirty="0"/>
              <a:t>Module 5, Lesson 20</a:t>
            </a:r>
          </a:p>
        </p:txBody>
      </p:sp>
      <p:sp>
        <p:nvSpPr>
          <p:cNvPr id="16" name="TextBox 15"/>
          <p:cNvSpPr txBox="1"/>
          <p:nvPr/>
        </p:nvSpPr>
        <p:spPr>
          <a:xfrm>
            <a:off x="460374" y="914400"/>
            <a:ext cx="8150225" cy="1200329"/>
          </a:xfrm>
          <a:prstGeom prst="rect">
            <a:avLst/>
          </a:prstGeom>
          <a:noFill/>
        </p:spPr>
        <p:txBody>
          <a:bodyPr wrap="square" rtlCol="0">
            <a:spAutoFit/>
          </a:bodyPr>
          <a:lstStyle/>
          <a:p>
            <a:pPr algn="ctr"/>
            <a:r>
              <a:rPr lang="en-US" sz="2400" b="1" dirty="0"/>
              <a:t>Each student got 6 colored pencils and 4 regular pencils.  How many pencils did each student get?  Draw a picture, an number bond, and write a number sentence, too.</a:t>
            </a:r>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dirty="0">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9938" name="Picture 2" descr="http://www.clipartlord.com/wp-content/uploads/2014/11/pencil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67170">
            <a:off x="6376980" y="4418982"/>
            <a:ext cx="25908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http://content.mycutegraphics.com/graphics/pencil/red-colored-penci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37721">
            <a:off x="825079" y="3844188"/>
            <a:ext cx="874915" cy="295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238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dirty="0">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15</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Hide Zero for Teen Numbers</a:t>
            </a:r>
            <a:endParaRPr lang="en-US" sz="8000" b="1" dirty="0"/>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dirty="0"/>
              <a:t>1   0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dirty="0"/>
              <a:t>8</a:t>
            </a:r>
          </a:p>
        </p:txBody>
      </p:sp>
    </p:spTree>
    <p:extLst>
      <p:ext uri="{BB962C8B-B14F-4D97-AF65-F5344CB8AC3E}">
        <p14:creationId xmlns:p14="http://schemas.microsoft.com/office/powerpoint/2010/main" val="92546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7037E-6 L 0.25 -3.7037E-6 " pathEditMode="relative" rAng="0" ptsTypes="AA">
                                      <p:cBhvr>
                                        <p:cTn id="6" dur="2000" fill="hold"/>
                                        <p:tgtEl>
                                          <p:spTgt spid="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20</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61264" y="762506"/>
            <a:ext cx="7838499" cy="830997"/>
          </a:xfrm>
          <a:prstGeom prst="rect">
            <a:avLst/>
          </a:prstGeom>
          <a:noFill/>
        </p:spPr>
        <p:txBody>
          <a:bodyPr wrap="square" rtlCol="0">
            <a:spAutoFit/>
          </a:bodyPr>
          <a:lstStyle/>
          <a:p>
            <a:pPr algn="ctr"/>
            <a:r>
              <a:rPr lang="en-US" sz="2400" b="1" dirty="0">
                <a:solidFill>
                  <a:srgbClr val="0000FF"/>
                </a:solidFill>
              </a:rPr>
              <a:t>Put 10 red beans in one part of the number bond.  </a:t>
            </a:r>
          </a:p>
          <a:p>
            <a:pPr algn="ctr"/>
            <a:r>
              <a:rPr lang="en-US" sz="2400" b="1" dirty="0">
                <a:solidFill>
                  <a:srgbClr val="0000FF"/>
                </a:solidFill>
              </a:rPr>
              <a:t>Put 3 white beans in the other part.</a:t>
            </a:r>
            <a:endParaRPr lang="en-US" sz="2400" b="1" dirty="0">
              <a:solidFill>
                <a:srgbClr val="FF0000"/>
              </a:solidFill>
            </a:endParaRPr>
          </a:p>
        </p:txBody>
      </p:sp>
      <p:pic>
        <p:nvPicPr>
          <p:cNvPr id="38916" name="Picture 4" descr="https://encrypted-tbn1.gstatic.com/images?q=tbn:ANd9GcT99B8FAM5hfwo9YgeZfQt_UlL_500YqA60fetU8kSVUbjBBn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769" y="2067140"/>
            <a:ext cx="3349487" cy="41648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3048000" y="4905083"/>
            <a:ext cx="1228725" cy="1162050"/>
          </a:xfrm>
          <a:prstGeom prst="rect">
            <a:avLst/>
          </a:prstGeom>
        </p:spPr>
      </p:pic>
      <p:sp>
        <p:nvSpPr>
          <p:cNvPr id="26" name="TextBox 25"/>
          <p:cNvSpPr txBox="1"/>
          <p:nvPr/>
        </p:nvSpPr>
        <p:spPr>
          <a:xfrm>
            <a:off x="546652" y="795793"/>
            <a:ext cx="7838499" cy="830997"/>
          </a:xfrm>
          <a:prstGeom prst="rect">
            <a:avLst/>
          </a:prstGeom>
          <a:noFill/>
        </p:spPr>
        <p:txBody>
          <a:bodyPr wrap="square" rtlCol="0">
            <a:spAutoFit/>
          </a:bodyPr>
          <a:lstStyle/>
          <a:p>
            <a:pPr algn="ctr"/>
            <a:r>
              <a:rPr lang="en-US" sz="2400" b="1" dirty="0">
                <a:solidFill>
                  <a:srgbClr val="FF0000"/>
                </a:solidFill>
              </a:rPr>
              <a:t>What is 10 ones and 3 ones?</a:t>
            </a:r>
          </a:p>
          <a:p>
            <a:pPr algn="ctr"/>
            <a:r>
              <a:rPr lang="en-US" sz="2400" b="1" dirty="0">
                <a:solidFill>
                  <a:srgbClr val="FF0000"/>
                </a:solidFill>
              </a:rPr>
              <a:t>Say the number the Say Ten way.</a:t>
            </a:r>
          </a:p>
        </p:txBody>
      </p:sp>
      <p:sp>
        <p:nvSpPr>
          <p:cNvPr id="27" name="TextBox 26"/>
          <p:cNvSpPr txBox="1"/>
          <p:nvPr/>
        </p:nvSpPr>
        <p:spPr>
          <a:xfrm>
            <a:off x="1133422" y="809260"/>
            <a:ext cx="6664957" cy="830997"/>
          </a:xfrm>
          <a:prstGeom prst="rect">
            <a:avLst/>
          </a:prstGeom>
          <a:noFill/>
        </p:spPr>
        <p:txBody>
          <a:bodyPr wrap="square" rtlCol="0">
            <a:spAutoFit/>
          </a:bodyPr>
          <a:lstStyle/>
          <a:p>
            <a:pPr algn="ctr"/>
            <a:r>
              <a:rPr lang="en-US" sz="2400" b="1" dirty="0">
                <a:solidFill>
                  <a:srgbClr val="009900"/>
                </a:solidFill>
              </a:rPr>
              <a:t>Now count 13 beans into the place where we show the total or whole amount.</a:t>
            </a:r>
          </a:p>
        </p:txBody>
      </p:sp>
      <p:pic>
        <p:nvPicPr>
          <p:cNvPr id="9" name="Picture 8"/>
          <p:cNvPicPr>
            <a:picLocks noChangeAspect="1"/>
          </p:cNvPicPr>
          <p:nvPr/>
        </p:nvPicPr>
        <p:blipFill>
          <a:blip r:embed="rId5"/>
          <a:stretch>
            <a:fillRect/>
          </a:stretch>
        </p:blipFill>
        <p:spPr>
          <a:xfrm>
            <a:off x="5029200" y="5105400"/>
            <a:ext cx="883951" cy="612563"/>
          </a:xfrm>
          <a:prstGeom prst="rect">
            <a:avLst/>
          </a:prstGeom>
        </p:spPr>
      </p:pic>
      <p:pic>
        <p:nvPicPr>
          <p:cNvPr id="10" name="Picture 9"/>
          <p:cNvPicPr>
            <a:picLocks noChangeAspect="1"/>
          </p:cNvPicPr>
          <p:nvPr/>
        </p:nvPicPr>
        <p:blipFill>
          <a:blip r:embed="rId6"/>
          <a:stretch>
            <a:fillRect/>
          </a:stretch>
        </p:blipFill>
        <p:spPr>
          <a:xfrm>
            <a:off x="3918524" y="2319917"/>
            <a:ext cx="1323975" cy="1581150"/>
          </a:xfrm>
          <a:prstGeom prst="rect">
            <a:avLst/>
          </a:prstGeom>
        </p:spPr>
      </p:pic>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38920" name="Picture 8" descr="http://motoki-y.sakura.ne.jp/illust/food/vege/010.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9629" y="4332903"/>
            <a:ext cx="2083253" cy="230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54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0-ppt_w/2"/>
                                          </p:val>
                                        </p:tav>
                                      </p:tavLst>
                                    </p:anim>
                                    <p:anim calcmode="lin" valueType="num">
                                      <p:cBhvr additive="base">
                                        <p:cTn id="7" dur="500"/>
                                        <p:tgtEl>
                                          <p:spTgt spid="14"/>
                                        </p:tgtEl>
                                        <p:attrNameLst>
                                          <p:attrName>ppt_y</p:attrName>
                                        </p:attrNameLst>
                                      </p:cBhvr>
                                      <p:tavLst>
                                        <p:tav tm="0">
                                          <p:val>
                                            <p:strVal val="ppt_y"/>
                                          </p:val>
                                        </p:tav>
                                        <p:tav tm="100000">
                                          <p:val>
                                            <p:strVal val="ppt_y"/>
                                          </p:val>
                                        </p:tav>
                                      </p:tavLst>
                                    </p:anim>
                                    <p:set>
                                      <p:cBhvr>
                                        <p:cTn id="8" dur="1" fill="hold">
                                          <p:stCondLst>
                                            <p:cond delay="499"/>
                                          </p:stCondLst>
                                        </p:cTn>
                                        <p:tgtEl>
                                          <p:spTgt spid="14"/>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26"/>
                                        </p:tgtEl>
                                        <p:attrNameLst>
                                          <p:attrName>ppt_x</p:attrName>
                                        </p:attrNameLst>
                                      </p:cBhvr>
                                      <p:tavLst>
                                        <p:tav tm="0">
                                          <p:val>
                                            <p:strVal val="ppt_x"/>
                                          </p:val>
                                        </p:tav>
                                        <p:tav tm="100000">
                                          <p:val>
                                            <p:strVal val="0-ppt_w/2"/>
                                          </p:val>
                                        </p:tav>
                                      </p:tavLst>
                                    </p:anim>
                                    <p:anim calcmode="lin" valueType="num">
                                      <p:cBhvr additive="base">
                                        <p:cTn id="17" dur="500"/>
                                        <p:tgtEl>
                                          <p:spTgt spid="26"/>
                                        </p:tgtEl>
                                        <p:attrNameLst>
                                          <p:attrName>ppt_y</p:attrName>
                                        </p:attrNameLst>
                                      </p:cBhvr>
                                      <p:tavLst>
                                        <p:tav tm="0">
                                          <p:val>
                                            <p:strVal val="ppt_y"/>
                                          </p:val>
                                        </p:tav>
                                        <p:tav tm="100000">
                                          <p:val>
                                            <p:strVal val="ppt_y"/>
                                          </p:val>
                                        </p:tav>
                                      </p:tavLst>
                                    </p:anim>
                                    <p:set>
                                      <p:cBhvr>
                                        <p:cTn id="18" dur="1" fill="hold">
                                          <p:stCondLst>
                                            <p:cond delay="499"/>
                                          </p:stCondLst>
                                        </p:cTn>
                                        <p:tgtEl>
                                          <p:spTgt spid="26"/>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1+#ppt_w/2"/>
                                          </p:val>
                                        </p:tav>
                                        <p:tav tm="100000">
                                          <p:val>
                                            <p:strVal val="#ppt_x"/>
                                          </p:val>
                                        </p:tav>
                                      </p:tavLst>
                                    </p:anim>
                                    <p:anim calcmode="lin" valueType="num">
                                      <p:cBhvr additive="base">
                                        <p:cTn id="22" dur="500" fill="hold"/>
                                        <p:tgtEl>
                                          <p:spTgt spid="27"/>
                                        </p:tgtEl>
                                        <p:attrNameLst>
                                          <p:attrName>ppt_y</p:attrName>
                                        </p:attrNameLst>
                                      </p:cBhvr>
                                      <p:tavLst>
                                        <p:tav tm="0">
                                          <p:val>
                                            <p:strVal val="#ppt_y"/>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6" grpId="0"/>
      <p:bldP spid="26" grpId="1"/>
      <p:bldP spid="27"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20</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05000" y="1097340"/>
            <a:ext cx="7533999" cy="1569660"/>
          </a:xfrm>
          <a:prstGeom prst="rect">
            <a:avLst/>
          </a:prstGeom>
          <a:noFill/>
        </p:spPr>
        <p:txBody>
          <a:bodyPr wrap="square" rtlCol="0">
            <a:spAutoFit/>
          </a:bodyPr>
          <a:lstStyle/>
          <a:p>
            <a:pPr algn="ctr"/>
            <a:r>
              <a:rPr lang="en-US" sz="3200" b="1" dirty="0">
                <a:solidFill>
                  <a:srgbClr val="FF0000"/>
                </a:solidFill>
              </a:rPr>
              <a:t>What’s another way we can show a number in two parts?  Which way do you think is the clearest way?</a:t>
            </a:r>
          </a:p>
        </p:txBody>
      </p:sp>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40962" name="Picture 2" descr="http://images.clipartpanda.com/kids-thinking-clipart-niBgBEqi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570" y="4019550"/>
            <a:ext cx="262890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40689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20</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7975" y="804423"/>
            <a:ext cx="8445086" cy="830997"/>
          </a:xfrm>
          <a:prstGeom prst="rect">
            <a:avLst/>
          </a:prstGeom>
          <a:noFill/>
        </p:spPr>
        <p:txBody>
          <a:bodyPr wrap="square" rtlCol="0">
            <a:spAutoFit/>
          </a:bodyPr>
          <a:lstStyle/>
          <a:p>
            <a:pPr algn="ctr"/>
            <a:r>
              <a:rPr lang="en-US" sz="2400" b="1" dirty="0">
                <a:solidFill>
                  <a:srgbClr val="0000FF"/>
                </a:solidFill>
              </a:rPr>
              <a:t>Each way we show a number in two parts helps us to understand out number better.  Addition is another way to do that.</a:t>
            </a:r>
          </a:p>
        </p:txBody>
      </p:sp>
      <p:sp>
        <p:nvSpPr>
          <p:cNvPr id="2" name="TextBox 1"/>
          <p:cNvSpPr txBox="1"/>
          <p:nvPr/>
        </p:nvSpPr>
        <p:spPr>
          <a:xfrm>
            <a:off x="2777278" y="2070545"/>
            <a:ext cx="3589444" cy="923330"/>
          </a:xfrm>
          <a:prstGeom prst="rect">
            <a:avLst/>
          </a:prstGeom>
          <a:noFill/>
        </p:spPr>
        <p:txBody>
          <a:bodyPr wrap="none" rtlCol="0">
            <a:spAutoFit/>
          </a:bodyPr>
          <a:lstStyle/>
          <a:p>
            <a:pPr algn="ctr"/>
            <a:r>
              <a:rPr lang="en-US" sz="5400" b="1" dirty="0"/>
              <a:t>10 + 3 = ___</a:t>
            </a:r>
          </a:p>
        </p:txBody>
      </p:sp>
      <p:pic>
        <p:nvPicPr>
          <p:cNvPr id="3" name="Picture 2"/>
          <p:cNvPicPr>
            <a:picLocks noChangeAspect="1"/>
          </p:cNvPicPr>
          <p:nvPr/>
        </p:nvPicPr>
        <p:blipFill>
          <a:blip r:embed="rId3"/>
          <a:stretch>
            <a:fillRect/>
          </a:stretch>
        </p:blipFill>
        <p:spPr>
          <a:xfrm>
            <a:off x="1028700" y="3429000"/>
            <a:ext cx="2362200" cy="2822701"/>
          </a:xfrm>
          <a:prstGeom prst="rect">
            <a:avLst/>
          </a:prstGeom>
        </p:spPr>
      </p:pic>
      <p:sp>
        <p:nvSpPr>
          <p:cNvPr id="11" name="TextBox 10"/>
          <p:cNvSpPr txBox="1"/>
          <p:nvPr/>
        </p:nvSpPr>
        <p:spPr>
          <a:xfrm>
            <a:off x="3584606" y="4034135"/>
            <a:ext cx="4272323" cy="923330"/>
          </a:xfrm>
          <a:prstGeom prst="rect">
            <a:avLst/>
          </a:prstGeom>
          <a:noFill/>
        </p:spPr>
        <p:txBody>
          <a:bodyPr wrap="none" rtlCol="0">
            <a:spAutoFit/>
          </a:bodyPr>
          <a:lstStyle/>
          <a:p>
            <a:pPr algn="ctr"/>
            <a:r>
              <a:rPr lang="en-US" sz="5400" b="1" dirty="0"/>
              <a:t>13 = ___ + ___</a:t>
            </a:r>
          </a:p>
        </p:txBody>
      </p:sp>
      <p:pic>
        <p:nvPicPr>
          <p:cNvPr id="43010" name="Picture 2" descr="http://www.cutecliparts.com/wp-content/uploads/2015/11/Monster-in-School-Clip-Art-Ima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8836" y="2000249"/>
            <a:ext cx="2054225" cy="203388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41049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20</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61264" y="762506"/>
            <a:ext cx="7838499" cy="461665"/>
          </a:xfrm>
          <a:prstGeom prst="rect">
            <a:avLst/>
          </a:prstGeom>
          <a:noFill/>
        </p:spPr>
        <p:txBody>
          <a:bodyPr wrap="square" rtlCol="0">
            <a:spAutoFit/>
          </a:bodyPr>
          <a:lstStyle/>
          <a:p>
            <a:pPr algn="ctr"/>
            <a:r>
              <a:rPr lang="en-US" sz="2400" b="1" dirty="0">
                <a:solidFill>
                  <a:srgbClr val="0000FF"/>
                </a:solidFill>
              </a:rPr>
              <a:t>Show 10 red beans and 5 white beans in the two parts.</a:t>
            </a:r>
            <a:endParaRPr lang="en-US" sz="2400" b="1" dirty="0">
              <a:solidFill>
                <a:srgbClr val="FF0000"/>
              </a:solidFill>
            </a:endParaRPr>
          </a:p>
        </p:txBody>
      </p:sp>
      <p:pic>
        <p:nvPicPr>
          <p:cNvPr id="38916" name="Picture 4" descr="https://encrypted-tbn1.gstatic.com/images?q=tbn:ANd9GcT99B8FAM5hfwo9YgeZfQt_UlL_500YqA60fetU8kSVUbjBBn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769" y="2067140"/>
            <a:ext cx="3349487" cy="41648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3048000" y="4905083"/>
            <a:ext cx="1228725" cy="1162050"/>
          </a:xfrm>
          <a:prstGeom prst="rect">
            <a:avLst/>
          </a:prstGeom>
        </p:spPr>
      </p:pic>
      <p:sp>
        <p:nvSpPr>
          <p:cNvPr id="26" name="TextBox 25"/>
          <p:cNvSpPr txBox="1"/>
          <p:nvPr/>
        </p:nvSpPr>
        <p:spPr>
          <a:xfrm>
            <a:off x="726709" y="639588"/>
            <a:ext cx="7838499" cy="830997"/>
          </a:xfrm>
          <a:prstGeom prst="rect">
            <a:avLst/>
          </a:prstGeom>
          <a:noFill/>
        </p:spPr>
        <p:txBody>
          <a:bodyPr wrap="square" rtlCol="0">
            <a:spAutoFit/>
          </a:bodyPr>
          <a:lstStyle/>
          <a:p>
            <a:pPr algn="ctr"/>
            <a:r>
              <a:rPr lang="en-US" sz="2400" b="1" dirty="0">
                <a:solidFill>
                  <a:srgbClr val="FF0000"/>
                </a:solidFill>
              </a:rPr>
              <a:t>Now count to find out how many beans you will put to show the total.  It needs to match the amount in the parts.</a:t>
            </a:r>
          </a:p>
        </p:txBody>
      </p:sp>
      <p:sp>
        <p:nvSpPr>
          <p:cNvPr id="27" name="TextBox 26"/>
          <p:cNvSpPr txBox="1"/>
          <p:nvPr/>
        </p:nvSpPr>
        <p:spPr>
          <a:xfrm>
            <a:off x="1248032" y="702233"/>
            <a:ext cx="6664957" cy="830997"/>
          </a:xfrm>
          <a:prstGeom prst="rect">
            <a:avLst/>
          </a:prstGeom>
          <a:noFill/>
        </p:spPr>
        <p:txBody>
          <a:bodyPr wrap="square" rtlCol="0">
            <a:spAutoFit/>
          </a:bodyPr>
          <a:lstStyle/>
          <a:p>
            <a:pPr algn="ctr"/>
            <a:r>
              <a:rPr lang="en-US" sz="2400" b="1" dirty="0">
                <a:solidFill>
                  <a:srgbClr val="009900"/>
                </a:solidFill>
              </a:rPr>
              <a:t>Count that many beans into the place where you put your total.</a:t>
            </a:r>
          </a:p>
        </p:txBody>
      </p:sp>
      <p:pic>
        <p:nvPicPr>
          <p:cNvPr id="5" name="Picture 4"/>
          <p:cNvPicPr>
            <a:picLocks noChangeAspect="1"/>
          </p:cNvPicPr>
          <p:nvPr/>
        </p:nvPicPr>
        <p:blipFill>
          <a:blip r:embed="rId5"/>
          <a:stretch>
            <a:fillRect/>
          </a:stretch>
        </p:blipFill>
        <p:spPr>
          <a:xfrm>
            <a:off x="5197855" y="5108068"/>
            <a:ext cx="740104" cy="756077"/>
          </a:xfrm>
          <a:prstGeom prst="rect">
            <a:avLst/>
          </a:prstGeom>
        </p:spPr>
      </p:pic>
      <p:pic>
        <p:nvPicPr>
          <p:cNvPr id="6" name="Picture 5"/>
          <p:cNvPicPr>
            <a:picLocks noChangeAspect="1"/>
          </p:cNvPicPr>
          <p:nvPr/>
        </p:nvPicPr>
        <p:blipFill>
          <a:blip r:embed="rId6"/>
          <a:stretch>
            <a:fillRect/>
          </a:stretch>
        </p:blipFill>
        <p:spPr>
          <a:xfrm>
            <a:off x="3895725" y="2209545"/>
            <a:ext cx="1352550" cy="1752600"/>
          </a:xfrm>
          <a:prstGeom prst="rect">
            <a:avLst/>
          </a:prstGeom>
        </p:spPr>
      </p:pic>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38920" name="Picture 8" descr="http://motoki-y.sakura.ne.jp/illust/food/vege/010.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9629" y="4332903"/>
            <a:ext cx="2083253" cy="230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99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0-ppt_w/2"/>
                                          </p:val>
                                        </p:tav>
                                      </p:tavLst>
                                    </p:anim>
                                    <p:anim calcmode="lin" valueType="num">
                                      <p:cBhvr additive="base">
                                        <p:cTn id="7" dur="500"/>
                                        <p:tgtEl>
                                          <p:spTgt spid="14"/>
                                        </p:tgtEl>
                                        <p:attrNameLst>
                                          <p:attrName>ppt_y</p:attrName>
                                        </p:attrNameLst>
                                      </p:cBhvr>
                                      <p:tavLst>
                                        <p:tav tm="0">
                                          <p:val>
                                            <p:strVal val="ppt_y"/>
                                          </p:val>
                                        </p:tav>
                                        <p:tav tm="100000">
                                          <p:val>
                                            <p:strVal val="ppt_y"/>
                                          </p:val>
                                        </p:tav>
                                      </p:tavLst>
                                    </p:anim>
                                    <p:set>
                                      <p:cBhvr>
                                        <p:cTn id="8" dur="1" fill="hold">
                                          <p:stCondLst>
                                            <p:cond delay="499"/>
                                          </p:stCondLst>
                                        </p:cTn>
                                        <p:tgtEl>
                                          <p:spTgt spid="14"/>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26"/>
                                        </p:tgtEl>
                                        <p:attrNameLst>
                                          <p:attrName>ppt_x</p:attrName>
                                        </p:attrNameLst>
                                      </p:cBhvr>
                                      <p:tavLst>
                                        <p:tav tm="0">
                                          <p:val>
                                            <p:strVal val="ppt_x"/>
                                          </p:val>
                                        </p:tav>
                                        <p:tav tm="100000">
                                          <p:val>
                                            <p:strVal val="0-ppt_w/2"/>
                                          </p:val>
                                        </p:tav>
                                      </p:tavLst>
                                    </p:anim>
                                    <p:anim calcmode="lin" valueType="num">
                                      <p:cBhvr additive="base">
                                        <p:cTn id="17" dur="500"/>
                                        <p:tgtEl>
                                          <p:spTgt spid="26"/>
                                        </p:tgtEl>
                                        <p:attrNameLst>
                                          <p:attrName>ppt_y</p:attrName>
                                        </p:attrNameLst>
                                      </p:cBhvr>
                                      <p:tavLst>
                                        <p:tav tm="0">
                                          <p:val>
                                            <p:strVal val="ppt_y"/>
                                          </p:val>
                                        </p:tav>
                                        <p:tav tm="100000">
                                          <p:val>
                                            <p:strVal val="ppt_y"/>
                                          </p:val>
                                        </p:tav>
                                      </p:tavLst>
                                    </p:anim>
                                    <p:set>
                                      <p:cBhvr>
                                        <p:cTn id="18" dur="1" fill="hold">
                                          <p:stCondLst>
                                            <p:cond delay="499"/>
                                          </p:stCondLst>
                                        </p:cTn>
                                        <p:tgtEl>
                                          <p:spTgt spid="26"/>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1+#ppt_w/2"/>
                                          </p:val>
                                        </p:tav>
                                        <p:tav tm="100000">
                                          <p:val>
                                            <p:strVal val="#ppt_x"/>
                                          </p:val>
                                        </p:tav>
                                      </p:tavLst>
                                    </p:anim>
                                    <p:anim calcmode="lin" valueType="num">
                                      <p:cBhvr additive="base">
                                        <p:cTn id="22" dur="500" fill="hold"/>
                                        <p:tgtEl>
                                          <p:spTgt spid="27"/>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6" grpId="0"/>
      <p:bldP spid="26" grpId="1"/>
      <p:bldP spid="27"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20</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05997" y="1014049"/>
            <a:ext cx="8445086" cy="461665"/>
          </a:xfrm>
          <a:prstGeom prst="rect">
            <a:avLst/>
          </a:prstGeom>
          <a:noFill/>
        </p:spPr>
        <p:txBody>
          <a:bodyPr wrap="square" rtlCol="0">
            <a:spAutoFit/>
          </a:bodyPr>
          <a:lstStyle/>
          <a:p>
            <a:pPr algn="ctr"/>
            <a:r>
              <a:rPr lang="en-US" sz="2400" b="1" dirty="0">
                <a:solidFill>
                  <a:srgbClr val="0000FF"/>
                </a:solidFill>
              </a:rPr>
              <a:t>What is another way to show the two parts and the total?</a:t>
            </a:r>
          </a:p>
        </p:txBody>
      </p:sp>
      <p:sp>
        <p:nvSpPr>
          <p:cNvPr id="2" name="TextBox 1"/>
          <p:cNvSpPr txBox="1"/>
          <p:nvPr/>
        </p:nvSpPr>
        <p:spPr>
          <a:xfrm>
            <a:off x="2943186" y="1824335"/>
            <a:ext cx="3257623" cy="923330"/>
          </a:xfrm>
          <a:prstGeom prst="rect">
            <a:avLst/>
          </a:prstGeom>
          <a:noFill/>
        </p:spPr>
        <p:txBody>
          <a:bodyPr wrap="none" rtlCol="0">
            <a:spAutoFit/>
          </a:bodyPr>
          <a:lstStyle/>
          <a:p>
            <a:pPr algn="ctr"/>
            <a:r>
              <a:rPr lang="en-US" sz="5400" b="1" dirty="0"/>
              <a:t>10 + 5 = 15</a:t>
            </a:r>
          </a:p>
        </p:txBody>
      </p:sp>
      <p:pic>
        <p:nvPicPr>
          <p:cNvPr id="5" name="Picture 4"/>
          <p:cNvPicPr>
            <a:picLocks noChangeAspect="1"/>
          </p:cNvPicPr>
          <p:nvPr/>
        </p:nvPicPr>
        <p:blipFill>
          <a:blip r:embed="rId3"/>
          <a:stretch>
            <a:fillRect/>
          </a:stretch>
        </p:blipFill>
        <p:spPr>
          <a:xfrm>
            <a:off x="3354180" y="2687472"/>
            <a:ext cx="2352675" cy="3105150"/>
          </a:xfrm>
          <a:prstGeom prst="rect">
            <a:avLst/>
          </a:prstGeom>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44034" name="Picture 2" descr="http://www.bisd.us/benavides/monster_reader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2117" y="4154495"/>
            <a:ext cx="2686518" cy="267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51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20</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359331" y="681832"/>
            <a:ext cx="6425336" cy="830997"/>
          </a:xfrm>
          <a:prstGeom prst="rect">
            <a:avLst/>
          </a:prstGeom>
          <a:noFill/>
        </p:spPr>
        <p:txBody>
          <a:bodyPr wrap="square" rtlCol="0">
            <a:spAutoFit/>
          </a:bodyPr>
          <a:lstStyle/>
          <a:p>
            <a:pPr algn="ctr"/>
            <a:r>
              <a:rPr lang="en-US" sz="2400" b="1" dirty="0">
                <a:solidFill>
                  <a:srgbClr val="0000FF"/>
                </a:solidFill>
              </a:rPr>
              <a:t>This time, use your marker to write 19 where we show the whole. </a:t>
            </a:r>
            <a:endParaRPr lang="en-US" sz="2400" b="1" dirty="0">
              <a:solidFill>
                <a:srgbClr val="FF0000"/>
              </a:solidFill>
            </a:endParaRPr>
          </a:p>
        </p:txBody>
      </p:sp>
      <p:pic>
        <p:nvPicPr>
          <p:cNvPr id="38916" name="Picture 4" descr="https://encrypted-tbn1.gstatic.com/images?q=tbn:ANd9GcT99B8FAM5hfwo9YgeZfQt_UlL_500YqA60fetU8kSVUbjBBn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769" y="2067140"/>
            <a:ext cx="3349487" cy="41648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3048000" y="4905083"/>
            <a:ext cx="1228725" cy="1162050"/>
          </a:xfrm>
          <a:prstGeom prst="rect">
            <a:avLst/>
          </a:prstGeom>
        </p:spPr>
      </p:pic>
      <p:sp>
        <p:nvSpPr>
          <p:cNvPr id="2" name="TextBox 1"/>
          <p:cNvSpPr txBox="1"/>
          <p:nvPr/>
        </p:nvSpPr>
        <p:spPr>
          <a:xfrm>
            <a:off x="3963499" y="2496626"/>
            <a:ext cx="1217001" cy="1107996"/>
          </a:xfrm>
          <a:prstGeom prst="rect">
            <a:avLst/>
          </a:prstGeom>
          <a:noFill/>
        </p:spPr>
        <p:txBody>
          <a:bodyPr wrap="none" rtlCol="0">
            <a:spAutoFit/>
          </a:bodyPr>
          <a:lstStyle/>
          <a:p>
            <a:pPr algn="ctr"/>
            <a:r>
              <a:rPr lang="en-US" sz="6600" b="1" dirty="0">
                <a:latin typeface="Comic Sans MS" panose="030F0702030302020204" pitchFamily="66" charset="0"/>
              </a:rPr>
              <a:t>19</a:t>
            </a:r>
          </a:p>
        </p:txBody>
      </p:sp>
      <p:sp>
        <p:nvSpPr>
          <p:cNvPr id="7" name="TextBox 6"/>
          <p:cNvSpPr txBox="1"/>
          <p:nvPr/>
        </p:nvSpPr>
        <p:spPr>
          <a:xfrm>
            <a:off x="720345" y="5108068"/>
            <a:ext cx="1989840" cy="646331"/>
          </a:xfrm>
          <a:prstGeom prst="rect">
            <a:avLst/>
          </a:prstGeom>
          <a:noFill/>
        </p:spPr>
        <p:txBody>
          <a:bodyPr wrap="none" rtlCol="0">
            <a:spAutoFit/>
          </a:bodyPr>
          <a:lstStyle/>
          <a:p>
            <a:pPr algn="ctr"/>
            <a:r>
              <a:rPr lang="en-US" b="1" dirty="0"/>
              <a:t>Show 10 red beans</a:t>
            </a:r>
          </a:p>
          <a:p>
            <a:pPr algn="ctr"/>
            <a:r>
              <a:rPr lang="en-US" b="1" dirty="0"/>
              <a:t>in one part.</a:t>
            </a:r>
          </a:p>
        </p:txBody>
      </p:sp>
      <p:sp>
        <p:nvSpPr>
          <p:cNvPr id="17" name="TextBox 16"/>
          <p:cNvSpPr txBox="1"/>
          <p:nvPr/>
        </p:nvSpPr>
        <p:spPr>
          <a:xfrm>
            <a:off x="6330350" y="5024441"/>
            <a:ext cx="2586156" cy="923330"/>
          </a:xfrm>
          <a:prstGeom prst="rect">
            <a:avLst/>
          </a:prstGeom>
          <a:noFill/>
        </p:spPr>
        <p:txBody>
          <a:bodyPr wrap="none" rtlCol="0">
            <a:spAutoFit/>
          </a:bodyPr>
          <a:lstStyle/>
          <a:p>
            <a:pPr algn="ctr"/>
            <a:r>
              <a:rPr lang="en-US" b="1" dirty="0"/>
              <a:t>Count out the beans you </a:t>
            </a:r>
          </a:p>
          <a:p>
            <a:pPr algn="ctr"/>
            <a:r>
              <a:rPr lang="en-US" b="1" dirty="0"/>
              <a:t>need to put in the other </a:t>
            </a:r>
          </a:p>
          <a:p>
            <a:pPr algn="ctr"/>
            <a:r>
              <a:rPr lang="en-US" b="1" dirty="0"/>
              <a:t>part to get 19.</a:t>
            </a:r>
          </a:p>
        </p:txBody>
      </p:sp>
      <p:pic>
        <p:nvPicPr>
          <p:cNvPr id="31" name="Picture 30"/>
          <p:cNvPicPr>
            <a:picLocks noChangeAspect="1"/>
          </p:cNvPicPr>
          <p:nvPr/>
        </p:nvPicPr>
        <p:blipFill>
          <a:blip r:embed="rId5"/>
          <a:stretch>
            <a:fillRect/>
          </a:stretch>
        </p:blipFill>
        <p:spPr>
          <a:xfrm>
            <a:off x="4967605" y="5003917"/>
            <a:ext cx="370932" cy="244815"/>
          </a:xfrm>
          <a:prstGeom prst="rect">
            <a:avLst/>
          </a:prstGeom>
        </p:spPr>
      </p:pic>
      <p:pic>
        <p:nvPicPr>
          <p:cNvPr id="32" name="Picture 31"/>
          <p:cNvPicPr>
            <a:picLocks noChangeAspect="1"/>
          </p:cNvPicPr>
          <p:nvPr/>
        </p:nvPicPr>
        <p:blipFill>
          <a:blip r:embed="rId5"/>
          <a:stretch>
            <a:fillRect/>
          </a:stretch>
        </p:blipFill>
        <p:spPr>
          <a:xfrm>
            <a:off x="5338537" y="4902033"/>
            <a:ext cx="370932" cy="244815"/>
          </a:xfrm>
          <a:prstGeom prst="rect">
            <a:avLst/>
          </a:prstGeom>
        </p:spPr>
      </p:pic>
      <p:pic>
        <p:nvPicPr>
          <p:cNvPr id="33" name="Picture 32"/>
          <p:cNvPicPr>
            <a:picLocks noChangeAspect="1"/>
          </p:cNvPicPr>
          <p:nvPr/>
        </p:nvPicPr>
        <p:blipFill>
          <a:blip r:embed="rId5"/>
          <a:stretch>
            <a:fillRect/>
          </a:stretch>
        </p:blipFill>
        <p:spPr>
          <a:xfrm>
            <a:off x="4967605" y="5261259"/>
            <a:ext cx="370932" cy="244815"/>
          </a:xfrm>
          <a:prstGeom prst="rect">
            <a:avLst/>
          </a:prstGeom>
        </p:spPr>
      </p:pic>
      <p:pic>
        <p:nvPicPr>
          <p:cNvPr id="34" name="Picture 33"/>
          <p:cNvPicPr>
            <a:picLocks noChangeAspect="1"/>
          </p:cNvPicPr>
          <p:nvPr/>
        </p:nvPicPr>
        <p:blipFill>
          <a:blip r:embed="rId5"/>
          <a:stretch>
            <a:fillRect/>
          </a:stretch>
        </p:blipFill>
        <p:spPr>
          <a:xfrm>
            <a:off x="5324185" y="5159375"/>
            <a:ext cx="370932" cy="244815"/>
          </a:xfrm>
          <a:prstGeom prst="rect">
            <a:avLst/>
          </a:prstGeom>
        </p:spPr>
      </p:pic>
      <p:pic>
        <p:nvPicPr>
          <p:cNvPr id="35" name="Picture 34"/>
          <p:cNvPicPr>
            <a:picLocks noChangeAspect="1"/>
          </p:cNvPicPr>
          <p:nvPr/>
        </p:nvPicPr>
        <p:blipFill>
          <a:blip r:embed="rId5"/>
          <a:stretch>
            <a:fillRect/>
          </a:stretch>
        </p:blipFill>
        <p:spPr>
          <a:xfrm>
            <a:off x="4995034" y="5518601"/>
            <a:ext cx="370932" cy="244815"/>
          </a:xfrm>
          <a:prstGeom prst="rect">
            <a:avLst/>
          </a:prstGeom>
        </p:spPr>
      </p:pic>
      <p:pic>
        <p:nvPicPr>
          <p:cNvPr id="36" name="Picture 35"/>
          <p:cNvPicPr>
            <a:picLocks noChangeAspect="1"/>
          </p:cNvPicPr>
          <p:nvPr/>
        </p:nvPicPr>
        <p:blipFill>
          <a:blip r:embed="rId5"/>
          <a:stretch>
            <a:fillRect/>
          </a:stretch>
        </p:blipFill>
        <p:spPr>
          <a:xfrm>
            <a:off x="5719587" y="5036967"/>
            <a:ext cx="370932" cy="244815"/>
          </a:xfrm>
          <a:prstGeom prst="rect">
            <a:avLst/>
          </a:prstGeom>
        </p:spPr>
      </p:pic>
      <p:pic>
        <p:nvPicPr>
          <p:cNvPr id="37" name="Picture 36"/>
          <p:cNvPicPr>
            <a:picLocks noChangeAspect="1"/>
          </p:cNvPicPr>
          <p:nvPr/>
        </p:nvPicPr>
        <p:blipFill>
          <a:blip r:embed="rId5"/>
          <a:stretch>
            <a:fillRect/>
          </a:stretch>
        </p:blipFill>
        <p:spPr>
          <a:xfrm>
            <a:off x="5365966" y="5421722"/>
            <a:ext cx="370932" cy="244815"/>
          </a:xfrm>
          <a:prstGeom prst="rect">
            <a:avLst/>
          </a:prstGeom>
        </p:spPr>
      </p:pic>
      <p:pic>
        <p:nvPicPr>
          <p:cNvPr id="38" name="Picture 37"/>
          <p:cNvPicPr>
            <a:picLocks noChangeAspect="1"/>
          </p:cNvPicPr>
          <p:nvPr/>
        </p:nvPicPr>
        <p:blipFill>
          <a:blip r:embed="rId5"/>
          <a:stretch>
            <a:fillRect/>
          </a:stretch>
        </p:blipFill>
        <p:spPr>
          <a:xfrm>
            <a:off x="5754138" y="5312272"/>
            <a:ext cx="370932" cy="244815"/>
          </a:xfrm>
          <a:prstGeom prst="rect">
            <a:avLst/>
          </a:prstGeom>
        </p:spPr>
      </p:pic>
      <p:pic>
        <p:nvPicPr>
          <p:cNvPr id="39" name="Picture 38"/>
          <p:cNvPicPr>
            <a:picLocks noChangeAspect="1"/>
          </p:cNvPicPr>
          <p:nvPr/>
        </p:nvPicPr>
        <p:blipFill>
          <a:blip r:embed="rId5"/>
          <a:stretch>
            <a:fillRect/>
          </a:stretch>
        </p:blipFill>
        <p:spPr>
          <a:xfrm>
            <a:off x="5625145" y="5634465"/>
            <a:ext cx="370932" cy="244815"/>
          </a:xfrm>
          <a:prstGeom prst="rect">
            <a:avLst/>
          </a:prstGeom>
        </p:spPr>
      </p:pic>
      <p:sp>
        <p:nvSpPr>
          <p:cNvPr id="9" name="Rectangle 8"/>
          <p:cNvSpPr/>
          <p:nvPr/>
        </p:nvSpPr>
        <p:spPr>
          <a:xfrm>
            <a:off x="5996077" y="1902365"/>
            <a:ext cx="1923174" cy="1015663"/>
          </a:xfrm>
          <a:prstGeom prst="rect">
            <a:avLst/>
          </a:prstGeom>
        </p:spPr>
        <p:txBody>
          <a:bodyPr wrap="square">
            <a:spAutoFit/>
          </a:bodyPr>
          <a:lstStyle/>
          <a:p>
            <a:pPr algn="ctr"/>
            <a:r>
              <a:rPr lang="en-US" b="1" dirty="0">
                <a:solidFill>
                  <a:srgbClr val="0000FF"/>
                </a:solidFill>
              </a:rPr>
              <a:t> </a:t>
            </a:r>
            <a:r>
              <a:rPr lang="en-US" sz="2000" b="1" dirty="0">
                <a:solidFill>
                  <a:srgbClr val="FF0000"/>
                </a:solidFill>
              </a:rPr>
              <a:t>Let’s put this number in two parts!</a:t>
            </a:r>
            <a:endParaRPr lang="en-US" dirty="0">
              <a:solidFill>
                <a:srgbClr val="FF0000"/>
              </a:solidFill>
            </a:endParaRPr>
          </a:p>
        </p:txBody>
      </p:sp>
      <p:sp>
        <p:nvSpPr>
          <p:cNvPr id="40" name="TextBox 39"/>
          <p:cNvSpPr txBox="1"/>
          <p:nvPr/>
        </p:nvSpPr>
        <p:spPr>
          <a:xfrm>
            <a:off x="1198092" y="621365"/>
            <a:ext cx="6425336" cy="830997"/>
          </a:xfrm>
          <a:prstGeom prst="rect">
            <a:avLst/>
          </a:prstGeom>
          <a:noFill/>
        </p:spPr>
        <p:txBody>
          <a:bodyPr wrap="square" rtlCol="0">
            <a:spAutoFit/>
          </a:bodyPr>
          <a:lstStyle/>
          <a:p>
            <a:pPr algn="ctr"/>
            <a:r>
              <a:rPr lang="en-US" sz="2400" b="1" dirty="0">
                <a:solidFill>
                  <a:srgbClr val="FF0000"/>
                </a:solidFill>
              </a:rPr>
              <a:t>What it the number sentence that tells about this number bond?</a:t>
            </a:r>
          </a:p>
        </p:txBody>
      </p:sp>
      <p:sp>
        <p:nvSpPr>
          <p:cNvPr id="41" name="TextBox 40"/>
          <p:cNvSpPr txBox="1"/>
          <p:nvPr/>
        </p:nvSpPr>
        <p:spPr>
          <a:xfrm>
            <a:off x="5920186" y="2620977"/>
            <a:ext cx="2685351" cy="769441"/>
          </a:xfrm>
          <a:prstGeom prst="rect">
            <a:avLst/>
          </a:prstGeom>
          <a:noFill/>
        </p:spPr>
        <p:txBody>
          <a:bodyPr wrap="none" rtlCol="0">
            <a:spAutoFit/>
          </a:bodyPr>
          <a:lstStyle/>
          <a:p>
            <a:pPr algn="ctr"/>
            <a:r>
              <a:rPr lang="en-US" sz="4400" b="1" dirty="0"/>
              <a:t>10 + 9 = 19</a:t>
            </a:r>
          </a:p>
        </p:txBody>
      </p:sp>
      <p:sp>
        <p:nvSpPr>
          <p:cNvPr id="42" name="TextBox 41"/>
          <p:cNvSpPr txBox="1"/>
          <p:nvPr/>
        </p:nvSpPr>
        <p:spPr>
          <a:xfrm>
            <a:off x="1367844" y="600135"/>
            <a:ext cx="6425336" cy="830997"/>
          </a:xfrm>
          <a:prstGeom prst="rect">
            <a:avLst/>
          </a:prstGeom>
          <a:noFill/>
        </p:spPr>
        <p:txBody>
          <a:bodyPr wrap="square" rtlCol="0">
            <a:spAutoFit/>
          </a:bodyPr>
          <a:lstStyle/>
          <a:p>
            <a:pPr algn="ctr"/>
            <a:r>
              <a:rPr lang="en-US" sz="2400" b="1" dirty="0">
                <a:solidFill>
                  <a:srgbClr val="009900"/>
                </a:solidFill>
              </a:rPr>
              <a:t>This time start with the total so we really feel that big number splitting into two parts!</a:t>
            </a:r>
          </a:p>
        </p:txBody>
      </p:sp>
      <p:sp>
        <p:nvSpPr>
          <p:cNvPr id="43" name="TextBox 42"/>
          <p:cNvSpPr txBox="1"/>
          <p:nvPr/>
        </p:nvSpPr>
        <p:spPr>
          <a:xfrm>
            <a:off x="5930585" y="2597808"/>
            <a:ext cx="2685351" cy="769441"/>
          </a:xfrm>
          <a:prstGeom prst="rect">
            <a:avLst/>
          </a:prstGeom>
          <a:noFill/>
        </p:spPr>
        <p:txBody>
          <a:bodyPr wrap="none" rtlCol="0">
            <a:spAutoFit/>
          </a:bodyPr>
          <a:lstStyle/>
          <a:p>
            <a:pPr algn="ctr"/>
            <a:r>
              <a:rPr lang="en-US" sz="4400" b="1" dirty="0"/>
              <a:t>19 = 10 + 9</a:t>
            </a:r>
          </a:p>
        </p:txBody>
      </p:sp>
      <p:sp>
        <p:nvSpPr>
          <p:cNvPr id="28" name="Rectangle 2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38920" name="Picture 8" descr="http://motoki-y.sakura.ne.jp/illust/food/vege/010.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7842" y="2598674"/>
            <a:ext cx="2083253" cy="230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23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80">
                                          <p:stCondLst>
                                            <p:cond delay="0"/>
                                          </p:stCondLst>
                                        </p:cTn>
                                        <p:tgtEl>
                                          <p:spTgt spid="7"/>
                                        </p:tgtEl>
                                      </p:cBhvr>
                                    </p:animEffect>
                                    <p:anim calcmode="lin" valueType="num">
                                      <p:cBhvr>
                                        <p:cTn id="3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8" dur="26">
                                          <p:stCondLst>
                                            <p:cond delay="650"/>
                                          </p:stCondLst>
                                        </p:cTn>
                                        <p:tgtEl>
                                          <p:spTgt spid="7"/>
                                        </p:tgtEl>
                                      </p:cBhvr>
                                      <p:to x="100000" y="60000"/>
                                    </p:animScale>
                                    <p:animScale>
                                      <p:cBhvr>
                                        <p:cTn id="39" dur="166" decel="50000">
                                          <p:stCondLst>
                                            <p:cond delay="676"/>
                                          </p:stCondLst>
                                        </p:cTn>
                                        <p:tgtEl>
                                          <p:spTgt spid="7"/>
                                        </p:tgtEl>
                                      </p:cBhvr>
                                      <p:to x="100000" y="100000"/>
                                    </p:animScale>
                                    <p:animScale>
                                      <p:cBhvr>
                                        <p:cTn id="40" dur="26">
                                          <p:stCondLst>
                                            <p:cond delay="1312"/>
                                          </p:stCondLst>
                                        </p:cTn>
                                        <p:tgtEl>
                                          <p:spTgt spid="7"/>
                                        </p:tgtEl>
                                      </p:cBhvr>
                                      <p:to x="100000" y="80000"/>
                                    </p:animScale>
                                    <p:animScale>
                                      <p:cBhvr>
                                        <p:cTn id="41" dur="166" decel="50000">
                                          <p:stCondLst>
                                            <p:cond delay="1338"/>
                                          </p:stCondLst>
                                        </p:cTn>
                                        <p:tgtEl>
                                          <p:spTgt spid="7"/>
                                        </p:tgtEl>
                                      </p:cBhvr>
                                      <p:to x="100000" y="100000"/>
                                    </p:animScale>
                                    <p:animScale>
                                      <p:cBhvr>
                                        <p:cTn id="42" dur="26">
                                          <p:stCondLst>
                                            <p:cond delay="1642"/>
                                          </p:stCondLst>
                                        </p:cTn>
                                        <p:tgtEl>
                                          <p:spTgt spid="7"/>
                                        </p:tgtEl>
                                      </p:cBhvr>
                                      <p:to x="100000" y="90000"/>
                                    </p:animScale>
                                    <p:animScale>
                                      <p:cBhvr>
                                        <p:cTn id="43" dur="166" decel="50000">
                                          <p:stCondLst>
                                            <p:cond delay="1668"/>
                                          </p:stCondLst>
                                        </p:cTn>
                                        <p:tgtEl>
                                          <p:spTgt spid="7"/>
                                        </p:tgtEl>
                                      </p:cBhvr>
                                      <p:to x="100000" y="100000"/>
                                    </p:animScale>
                                    <p:animScale>
                                      <p:cBhvr>
                                        <p:cTn id="44" dur="26">
                                          <p:stCondLst>
                                            <p:cond delay="1808"/>
                                          </p:stCondLst>
                                        </p:cTn>
                                        <p:tgtEl>
                                          <p:spTgt spid="7"/>
                                        </p:tgtEl>
                                      </p:cBhvr>
                                      <p:to x="100000" y="95000"/>
                                    </p:animScale>
                                    <p:animScale>
                                      <p:cBhvr>
                                        <p:cTn id="45" dur="166" decel="50000">
                                          <p:stCondLst>
                                            <p:cond delay="1834"/>
                                          </p:stCondLst>
                                        </p:cTn>
                                        <p:tgtEl>
                                          <p:spTgt spid="7"/>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80">
                                          <p:stCondLst>
                                            <p:cond delay="0"/>
                                          </p:stCondLst>
                                        </p:cTn>
                                        <p:tgtEl>
                                          <p:spTgt spid="17"/>
                                        </p:tgtEl>
                                      </p:cBhvr>
                                    </p:animEffect>
                                    <p:anim calcmode="lin" valueType="num">
                                      <p:cBhvr>
                                        <p:cTn id="5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3" dur="26">
                                          <p:stCondLst>
                                            <p:cond delay="650"/>
                                          </p:stCondLst>
                                        </p:cTn>
                                        <p:tgtEl>
                                          <p:spTgt spid="17"/>
                                        </p:tgtEl>
                                      </p:cBhvr>
                                      <p:to x="100000" y="60000"/>
                                    </p:animScale>
                                    <p:animScale>
                                      <p:cBhvr>
                                        <p:cTn id="64" dur="166" decel="50000">
                                          <p:stCondLst>
                                            <p:cond delay="676"/>
                                          </p:stCondLst>
                                        </p:cTn>
                                        <p:tgtEl>
                                          <p:spTgt spid="17"/>
                                        </p:tgtEl>
                                      </p:cBhvr>
                                      <p:to x="100000" y="100000"/>
                                    </p:animScale>
                                    <p:animScale>
                                      <p:cBhvr>
                                        <p:cTn id="65" dur="26">
                                          <p:stCondLst>
                                            <p:cond delay="1312"/>
                                          </p:stCondLst>
                                        </p:cTn>
                                        <p:tgtEl>
                                          <p:spTgt spid="17"/>
                                        </p:tgtEl>
                                      </p:cBhvr>
                                      <p:to x="100000" y="80000"/>
                                    </p:animScale>
                                    <p:animScale>
                                      <p:cBhvr>
                                        <p:cTn id="66" dur="166" decel="50000">
                                          <p:stCondLst>
                                            <p:cond delay="1338"/>
                                          </p:stCondLst>
                                        </p:cTn>
                                        <p:tgtEl>
                                          <p:spTgt spid="17"/>
                                        </p:tgtEl>
                                      </p:cBhvr>
                                      <p:to x="100000" y="100000"/>
                                    </p:animScale>
                                    <p:animScale>
                                      <p:cBhvr>
                                        <p:cTn id="67" dur="26">
                                          <p:stCondLst>
                                            <p:cond delay="1642"/>
                                          </p:stCondLst>
                                        </p:cTn>
                                        <p:tgtEl>
                                          <p:spTgt spid="17"/>
                                        </p:tgtEl>
                                      </p:cBhvr>
                                      <p:to x="100000" y="90000"/>
                                    </p:animScale>
                                    <p:animScale>
                                      <p:cBhvr>
                                        <p:cTn id="68" dur="166" decel="50000">
                                          <p:stCondLst>
                                            <p:cond delay="1668"/>
                                          </p:stCondLst>
                                        </p:cTn>
                                        <p:tgtEl>
                                          <p:spTgt spid="17"/>
                                        </p:tgtEl>
                                      </p:cBhvr>
                                      <p:to x="100000" y="100000"/>
                                    </p:animScale>
                                    <p:animScale>
                                      <p:cBhvr>
                                        <p:cTn id="69" dur="26">
                                          <p:stCondLst>
                                            <p:cond delay="1808"/>
                                          </p:stCondLst>
                                        </p:cTn>
                                        <p:tgtEl>
                                          <p:spTgt spid="17"/>
                                        </p:tgtEl>
                                      </p:cBhvr>
                                      <p:to x="100000" y="95000"/>
                                    </p:animScale>
                                    <p:animScale>
                                      <p:cBhvr>
                                        <p:cTn id="70" dur="166" decel="50000">
                                          <p:stCondLst>
                                            <p:cond delay="1834"/>
                                          </p:stCondLst>
                                        </p:cTn>
                                        <p:tgtEl>
                                          <p:spTgt spid="17"/>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additive="base">
                                        <p:cTn id="75" dur="500" fill="hold"/>
                                        <p:tgtEl>
                                          <p:spTgt spid="31"/>
                                        </p:tgtEl>
                                        <p:attrNameLst>
                                          <p:attrName>ppt_x</p:attrName>
                                        </p:attrNameLst>
                                      </p:cBhvr>
                                      <p:tavLst>
                                        <p:tav tm="0">
                                          <p:val>
                                            <p:strVal val="#ppt_x"/>
                                          </p:val>
                                        </p:tav>
                                        <p:tav tm="100000">
                                          <p:val>
                                            <p:strVal val="#ppt_x"/>
                                          </p:val>
                                        </p:tav>
                                      </p:tavLst>
                                    </p:anim>
                                    <p:anim calcmode="lin" valueType="num">
                                      <p:cBhvr additive="base">
                                        <p:cTn id="7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500" fill="hold"/>
                                        <p:tgtEl>
                                          <p:spTgt spid="33"/>
                                        </p:tgtEl>
                                        <p:attrNameLst>
                                          <p:attrName>ppt_x</p:attrName>
                                        </p:attrNameLst>
                                      </p:cBhvr>
                                      <p:tavLst>
                                        <p:tav tm="0">
                                          <p:val>
                                            <p:strVal val="#ppt_x"/>
                                          </p:val>
                                        </p:tav>
                                        <p:tav tm="100000">
                                          <p:val>
                                            <p:strVal val="#ppt_x"/>
                                          </p:val>
                                        </p:tav>
                                      </p:tavLst>
                                    </p:anim>
                                    <p:anim calcmode="lin" valueType="num">
                                      <p:cBhvr additive="base">
                                        <p:cTn id="8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additive="base">
                                        <p:cTn id="87" dur="500" fill="hold"/>
                                        <p:tgtEl>
                                          <p:spTgt spid="32"/>
                                        </p:tgtEl>
                                        <p:attrNameLst>
                                          <p:attrName>ppt_x</p:attrName>
                                        </p:attrNameLst>
                                      </p:cBhvr>
                                      <p:tavLst>
                                        <p:tav tm="0">
                                          <p:val>
                                            <p:strVal val="#ppt_x"/>
                                          </p:val>
                                        </p:tav>
                                        <p:tav tm="100000">
                                          <p:val>
                                            <p:strVal val="#ppt_x"/>
                                          </p:val>
                                        </p:tav>
                                      </p:tavLst>
                                    </p:anim>
                                    <p:anim calcmode="lin" valueType="num">
                                      <p:cBhvr additive="base">
                                        <p:cTn id="8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34"/>
                                        </p:tgtEl>
                                        <p:attrNameLst>
                                          <p:attrName>style.visibility</p:attrName>
                                        </p:attrNameLst>
                                      </p:cBhvr>
                                      <p:to>
                                        <p:strVal val="visible"/>
                                      </p:to>
                                    </p:set>
                                    <p:anim calcmode="lin" valueType="num">
                                      <p:cBhvr additive="base">
                                        <p:cTn id="93" dur="500" fill="hold"/>
                                        <p:tgtEl>
                                          <p:spTgt spid="34"/>
                                        </p:tgtEl>
                                        <p:attrNameLst>
                                          <p:attrName>ppt_x</p:attrName>
                                        </p:attrNameLst>
                                      </p:cBhvr>
                                      <p:tavLst>
                                        <p:tav tm="0">
                                          <p:val>
                                            <p:strVal val="#ppt_x"/>
                                          </p:val>
                                        </p:tav>
                                        <p:tav tm="100000">
                                          <p:val>
                                            <p:strVal val="#ppt_x"/>
                                          </p:val>
                                        </p:tav>
                                      </p:tavLst>
                                    </p:anim>
                                    <p:anim calcmode="lin" valueType="num">
                                      <p:cBhvr additive="base">
                                        <p:cTn id="9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36"/>
                                        </p:tgtEl>
                                        <p:attrNameLst>
                                          <p:attrName>style.visibility</p:attrName>
                                        </p:attrNameLst>
                                      </p:cBhvr>
                                      <p:to>
                                        <p:strVal val="visible"/>
                                      </p:to>
                                    </p:set>
                                    <p:anim calcmode="lin" valueType="num">
                                      <p:cBhvr additive="base">
                                        <p:cTn id="99" dur="500" fill="hold"/>
                                        <p:tgtEl>
                                          <p:spTgt spid="36"/>
                                        </p:tgtEl>
                                        <p:attrNameLst>
                                          <p:attrName>ppt_x</p:attrName>
                                        </p:attrNameLst>
                                      </p:cBhvr>
                                      <p:tavLst>
                                        <p:tav tm="0">
                                          <p:val>
                                            <p:strVal val="#ppt_x"/>
                                          </p:val>
                                        </p:tav>
                                        <p:tav tm="100000">
                                          <p:val>
                                            <p:strVal val="#ppt_x"/>
                                          </p:val>
                                        </p:tav>
                                      </p:tavLst>
                                    </p:anim>
                                    <p:anim calcmode="lin" valueType="num">
                                      <p:cBhvr additive="base">
                                        <p:cTn id="10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35"/>
                                        </p:tgtEl>
                                        <p:attrNameLst>
                                          <p:attrName>style.visibility</p:attrName>
                                        </p:attrNameLst>
                                      </p:cBhvr>
                                      <p:to>
                                        <p:strVal val="visible"/>
                                      </p:to>
                                    </p:set>
                                    <p:anim calcmode="lin" valueType="num">
                                      <p:cBhvr additive="base">
                                        <p:cTn id="105" dur="500" fill="hold"/>
                                        <p:tgtEl>
                                          <p:spTgt spid="35"/>
                                        </p:tgtEl>
                                        <p:attrNameLst>
                                          <p:attrName>ppt_x</p:attrName>
                                        </p:attrNameLst>
                                      </p:cBhvr>
                                      <p:tavLst>
                                        <p:tav tm="0">
                                          <p:val>
                                            <p:strVal val="#ppt_x"/>
                                          </p:val>
                                        </p:tav>
                                        <p:tav tm="100000">
                                          <p:val>
                                            <p:strVal val="#ppt_x"/>
                                          </p:val>
                                        </p:tav>
                                      </p:tavLst>
                                    </p:anim>
                                    <p:anim calcmode="lin" valueType="num">
                                      <p:cBhvr additive="base">
                                        <p:cTn id="10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additive="base">
                                        <p:cTn id="111" dur="500" fill="hold"/>
                                        <p:tgtEl>
                                          <p:spTgt spid="37"/>
                                        </p:tgtEl>
                                        <p:attrNameLst>
                                          <p:attrName>ppt_x</p:attrName>
                                        </p:attrNameLst>
                                      </p:cBhvr>
                                      <p:tavLst>
                                        <p:tav tm="0">
                                          <p:val>
                                            <p:strVal val="#ppt_x"/>
                                          </p:val>
                                        </p:tav>
                                        <p:tav tm="100000">
                                          <p:val>
                                            <p:strVal val="#ppt_x"/>
                                          </p:val>
                                        </p:tav>
                                      </p:tavLst>
                                    </p:anim>
                                    <p:anim calcmode="lin" valueType="num">
                                      <p:cBhvr additive="base">
                                        <p:cTn id="1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38"/>
                                        </p:tgtEl>
                                        <p:attrNameLst>
                                          <p:attrName>style.visibility</p:attrName>
                                        </p:attrNameLst>
                                      </p:cBhvr>
                                      <p:to>
                                        <p:strVal val="visible"/>
                                      </p:to>
                                    </p:set>
                                    <p:anim calcmode="lin" valueType="num">
                                      <p:cBhvr additive="base">
                                        <p:cTn id="117" dur="500" fill="hold"/>
                                        <p:tgtEl>
                                          <p:spTgt spid="38"/>
                                        </p:tgtEl>
                                        <p:attrNameLst>
                                          <p:attrName>ppt_x</p:attrName>
                                        </p:attrNameLst>
                                      </p:cBhvr>
                                      <p:tavLst>
                                        <p:tav tm="0">
                                          <p:val>
                                            <p:strVal val="#ppt_x"/>
                                          </p:val>
                                        </p:tav>
                                        <p:tav tm="100000">
                                          <p:val>
                                            <p:strVal val="#ppt_x"/>
                                          </p:val>
                                        </p:tav>
                                      </p:tavLst>
                                    </p:anim>
                                    <p:anim calcmode="lin" valueType="num">
                                      <p:cBhvr additive="base">
                                        <p:cTn id="11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 calcmode="lin" valueType="num">
                                      <p:cBhvr additive="base">
                                        <p:cTn id="123" dur="500" fill="hold"/>
                                        <p:tgtEl>
                                          <p:spTgt spid="39"/>
                                        </p:tgtEl>
                                        <p:attrNameLst>
                                          <p:attrName>ppt_x</p:attrName>
                                        </p:attrNameLst>
                                      </p:cBhvr>
                                      <p:tavLst>
                                        <p:tav tm="0">
                                          <p:val>
                                            <p:strVal val="#ppt_x"/>
                                          </p:val>
                                        </p:tav>
                                        <p:tav tm="100000">
                                          <p:val>
                                            <p:strVal val="#ppt_x"/>
                                          </p:val>
                                        </p:tav>
                                      </p:tavLst>
                                    </p:anim>
                                    <p:anim calcmode="lin" valueType="num">
                                      <p:cBhvr additive="base">
                                        <p:cTn id="12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0" nodeType="clickEffect">
                                  <p:stCondLst>
                                    <p:cond delay="0"/>
                                  </p:stCondLst>
                                  <p:childTnLst>
                                    <p:set>
                                      <p:cBhvr>
                                        <p:cTn id="128" dur="1" fill="hold">
                                          <p:stCondLst>
                                            <p:cond delay="0"/>
                                          </p:stCondLst>
                                        </p:cTn>
                                        <p:tgtEl>
                                          <p:spTgt spid="14"/>
                                        </p:tgtEl>
                                        <p:attrNameLst>
                                          <p:attrName>style.visibility</p:attrName>
                                        </p:attrNameLst>
                                      </p:cBhvr>
                                      <p:to>
                                        <p:strVal val="hidden"/>
                                      </p:to>
                                    </p:set>
                                  </p:childTnLst>
                                </p:cTn>
                              </p:par>
                              <p:par>
                                <p:cTn id="129" presetID="42" presetClass="entr" presetSubtype="0" fill="hold" nodeType="withEffect">
                                  <p:stCondLst>
                                    <p:cond delay="0"/>
                                  </p:stCondLst>
                                  <p:childTnLst>
                                    <p:set>
                                      <p:cBhvr>
                                        <p:cTn id="130" dur="1" fill="hold">
                                          <p:stCondLst>
                                            <p:cond delay="0"/>
                                          </p:stCondLst>
                                        </p:cTn>
                                        <p:tgtEl>
                                          <p:spTgt spid="40">
                                            <p:txEl>
                                              <p:pRg st="0" end="0"/>
                                            </p:txEl>
                                          </p:spTgt>
                                        </p:tgtEl>
                                        <p:attrNameLst>
                                          <p:attrName>style.visibility</p:attrName>
                                        </p:attrNameLst>
                                      </p:cBhvr>
                                      <p:to>
                                        <p:strVal val="visible"/>
                                      </p:to>
                                    </p:set>
                                    <p:animEffect transition="in" filter="fade">
                                      <p:cBhvr>
                                        <p:cTn id="131" dur="1000"/>
                                        <p:tgtEl>
                                          <p:spTgt spid="40">
                                            <p:txEl>
                                              <p:pRg st="0" end="0"/>
                                            </p:txEl>
                                          </p:spTgt>
                                        </p:tgtEl>
                                      </p:cBhvr>
                                    </p:animEffect>
                                    <p:anim calcmode="lin" valueType="num">
                                      <p:cBhvr>
                                        <p:cTn id="132"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133" dur="1000" fill="hold"/>
                                        <p:tgtEl>
                                          <p:spTgt spid="40">
                                            <p:txEl>
                                              <p:pRg st="0" end="0"/>
                                            </p:txEl>
                                          </p:spTgt>
                                        </p:tgtEl>
                                        <p:attrNameLst>
                                          <p:attrName>ppt_y</p:attrName>
                                        </p:attrNameLst>
                                      </p:cBhvr>
                                      <p:tavLst>
                                        <p:tav tm="0">
                                          <p:val>
                                            <p:strVal val="#ppt_y+.1"/>
                                          </p:val>
                                        </p:tav>
                                        <p:tav tm="100000">
                                          <p:val>
                                            <p:strVal val="#ppt_y"/>
                                          </p:val>
                                        </p:tav>
                                      </p:tavLst>
                                    </p:anim>
                                  </p:childTnLst>
                                </p:cTn>
                              </p:par>
                              <p:par>
                                <p:cTn id="134" presetID="1" presetClass="exit" presetSubtype="0" fill="hold" grpId="1" nodeType="withEffect">
                                  <p:stCondLst>
                                    <p:cond delay="0"/>
                                  </p:stCondLst>
                                  <p:childTnLst>
                                    <p:set>
                                      <p:cBhvr>
                                        <p:cTn id="135" dur="1" fill="hold">
                                          <p:stCondLst>
                                            <p:cond delay="0"/>
                                          </p:stCondLst>
                                        </p:cTn>
                                        <p:tgtEl>
                                          <p:spTgt spid="9"/>
                                        </p:tgtEl>
                                        <p:attrNameLst>
                                          <p:attrName>style.visibility</p:attrName>
                                        </p:attrNameLst>
                                      </p:cBhvr>
                                      <p:to>
                                        <p:strVal val="hidden"/>
                                      </p:to>
                                    </p:set>
                                  </p:childTnLst>
                                </p:cTn>
                              </p:par>
                              <p:par>
                                <p:cTn id="136" presetID="1" presetClass="exit" presetSubtype="0" fill="hold" grpId="1" nodeType="withEffect">
                                  <p:stCondLst>
                                    <p:cond delay="0"/>
                                  </p:stCondLst>
                                  <p:childTnLst>
                                    <p:set>
                                      <p:cBhvr>
                                        <p:cTn id="137" dur="1" fill="hold">
                                          <p:stCondLst>
                                            <p:cond delay="0"/>
                                          </p:stCondLst>
                                        </p:cTn>
                                        <p:tgtEl>
                                          <p:spTgt spid="7"/>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17"/>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6" presetClass="entr" presetSubtype="0" fill="hold" grpId="0" nodeType="clickEffect">
                                  <p:stCondLst>
                                    <p:cond delay="0"/>
                                  </p:stCondLst>
                                  <p:childTnLst>
                                    <p:set>
                                      <p:cBhvr>
                                        <p:cTn id="143" dur="1" fill="hold">
                                          <p:stCondLst>
                                            <p:cond delay="0"/>
                                          </p:stCondLst>
                                        </p:cTn>
                                        <p:tgtEl>
                                          <p:spTgt spid="41"/>
                                        </p:tgtEl>
                                        <p:attrNameLst>
                                          <p:attrName>style.visibility</p:attrName>
                                        </p:attrNameLst>
                                      </p:cBhvr>
                                      <p:to>
                                        <p:strVal val="visible"/>
                                      </p:to>
                                    </p:set>
                                    <p:animEffect transition="in" filter="wipe(down)">
                                      <p:cBhvr>
                                        <p:cTn id="144" dur="580">
                                          <p:stCondLst>
                                            <p:cond delay="0"/>
                                          </p:stCondLst>
                                        </p:cTn>
                                        <p:tgtEl>
                                          <p:spTgt spid="41"/>
                                        </p:tgtEl>
                                      </p:cBhvr>
                                    </p:animEffect>
                                    <p:anim calcmode="lin" valueType="num">
                                      <p:cBhvr>
                                        <p:cTn id="145"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46"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47"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48"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49"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50" dur="26">
                                          <p:stCondLst>
                                            <p:cond delay="650"/>
                                          </p:stCondLst>
                                        </p:cTn>
                                        <p:tgtEl>
                                          <p:spTgt spid="41"/>
                                        </p:tgtEl>
                                      </p:cBhvr>
                                      <p:to x="100000" y="60000"/>
                                    </p:animScale>
                                    <p:animScale>
                                      <p:cBhvr>
                                        <p:cTn id="151" dur="166" decel="50000">
                                          <p:stCondLst>
                                            <p:cond delay="676"/>
                                          </p:stCondLst>
                                        </p:cTn>
                                        <p:tgtEl>
                                          <p:spTgt spid="41"/>
                                        </p:tgtEl>
                                      </p:cBhvr>
                                      <p:to x="100000" y="100000"/>
                                    </p:animScale>
                                    <p:animScale>
                                      <p:cBhvr>
                                        <p:cTn id="152" dur="26">
                                          <p:stCondLst>
                                            <p:cond delay="1312"/>
                                          </p:stCondLst>
                                        </p:cTn>
                                        <p:tgtEl>
                                          <p:spTgt spid="41"/>
                                        </p:tgtEl>
                                      </p:cBhvr>
                                      <p:to x="100000" y="80000"/>
                                    </p:animScale>
                                    <p:animScale>
                                      <p:cBhvr>
                                        <p:cTn id="153" dur="166" decel="50000">
                                          <p:stCondLst>
                                            <p:cond delay="1338"/>
                                          </p:stCondLst>
                                        </p:cTn>
                                        <p:tgtEl>
                                          <p:spTgt spid="41"/>
                                        </p:tgtEl>
                                      </p:cBhvr>
                                      <p:to x="100000" y="100000"/>
                                    </p:animScale>
                                    <p:animScale>
                                      <p:cBhvr>
                                        <p:cTn id="154" dur="26">
                                          <p:stCondLst>
                                            <p:cond delay="1642"/>
                                          </p:stCondLst>
                                        </p:cTn>
                                        <p:tgtEl>
                                          <p:spTgt spid="41"/>
                                        </p:tgtEl>
                                      </p:cBhvr>
                                      <p:to x="100000" y="90000"/>
                                    </p:animScale>
                                    <p:animScale>
                                      <p:cBhvr>
                                        <p:cTn id="155" dur="166" decel="50000">
                                          <p:stCondLst>
                                            <p:cond delay="1668"/>
                                          </p:stCondLst>
                                        </p:cTn>
                                        <p:tgtEl>
                                          <p:spTgt spid="41"/>
                                        </p:tgtEl>
                                      </p:cBhvr>
                                      <p:to x="100000" y="100000"/>
                                    </p:animScale>
                                    <p:animScale>
                                      <p:cBhvr>
                                        <p:cTn id="156" dur="26">
                                          <p:stCondLst>
                                            <p:cond delay="1808"/>
                                          </p:stCondLst>
                                        </p:cTn>
                                        <p:tgtEl>
                                          <p:spTgt spid="41"/>
                                        </p:tgtEl>
                                      </p:cBhvr>
                                      <p:to x="100000" y="95000"/>
                                    </p:animScale>
                                    <p:animScale>
                                      <p:cBhvr>
                                        <p:cTn id="157" dur="166" decel="50000">
                                          <p:stCondLst>
                                            <p:cond delay="1834"/>
                                          </p:stCondLst>
                                        </p:cTn>
                                        <p:tgtEl>
                                          <p:spTgt spid="41"/>
                                        </p:tgtEl>
                                      </p:cBhvr>
                                      <p:to x="100000" y="100000"/>
                                    </p:animScale>
                                  </p:childTnLst>
                                </p:cTn>
                              </p:par>
                            </p:childTnLst>
                          </p:cTn>
                        </p:par>
                      </p:childTnLst>
                    </p:cTn>
                  </p:par>
                  <p:par>
                    <p:cTn id="158" fill="hold">
                      <p:stCondLst>
                        <p:cond delay="indefinite"/>
                      </p:stCondLst>
                      <p:childTnLst>
                        <p:par>
                          <p:cTn id="159" fill="hold">
                            <p:stCondLst>
                              <p:cond delay="0"/>
                            </p:stCondLst>
                            <p:childTnLst>
                              <p:par>
                                <p:cTn id="160" presetID="1" presetClass="exit" presetSubtype="0" fill="hold" grpId="0" nodeType="clickEffect">
                                  <p:stCondLst>
                                    <p:cond delay="0"/>
                                  </p:stCondLst>
                                  <p:childTnLst>
                                    <p:set>
                                      <p:cBhvr>
                                        <p:cTn id="161" dur="1" fill="hold">
                                          <p:stCondLst>
                                            <p:cond delay="0"/>
                                          </p:stCondLst>
                                        </p:cTn>
                                        <p:tgtEl>
                                          <p:spTgt spid="40">
                                            <p:txEl>
                                              <p:pRg st="0" end="0"/>
                                            </p:txEl>
                                          </p:spTgt>
                                        </p:tgtEl>
                                        <p:attrNameLst>
                                          <p:attrName>style.visibility</p:attrName>
                                        </p:attrNameLst>
                                      </p:cBhvr>
                                      <p:to>
                                        <p:strVal val="hidden"/>
                                      </p:to>
                                    </p:set>
                                  </p:childTnLst>
                                </p:cTn>
                              </p:par>
                              <p:par>
                                <p:cTn id="162" presetID="1" presetClass="exit" presetSubtype="0" fill="hold" grpId="1" nodeType="withEffect">
                                  <p:stCondLst>
                                    <p:cond delay="0"/>
                                  </p:stCondLst>
                                  <p:childTnLst>
                                    <p:set>
                                      <p:cBhvr>
                                        <p:cTn id="163" dur="1" fill="hold">
                                          <p:stCondLst>
                                            <p:cond delay="0"/>
                                          </p:stCondLst>
                                        </p:cTn>
                                        <p:tgtEl>
                                          <p:spTgt spid="41"/>
                                        </p:tgtEl>
                                        <p:attrNameLst>
                                          <p:attrName>style.visibility</p:attrName>
                                        </p:attrNameLst>
                                      </p:cBhvr>
                                      <p:to>
                                        <p:strVal val="hidden"/>
                                      </p:to>
                                    </p:set>
                                  </p:childTnLst>
                                </p:cTn>
                              </p:par>
                              <p:par>
                                <p:cTn id="164" presetID="42" presetClass="entr" presetSubtype="0" fill="hold" grpId="0" nodeType="withEffect">
                                  <p:stCondLst>
                                    <p:cond delay="0"/>
                                  </p:stCondLst>
                                  <p:childTnLst>
                                    <p:set>
                                      <p:cBhvr>
                                        <p:cTn id="165" dur="1" fill="hold">
                                          <p:stCondLst>
                                            <p:cond delay="0"/>
                                          </p:stCondLst>
                                        </p:cTn>
                                        <p:tgtEl>
                                          <p:spTgt spid="42"/>
                                        </p:tgtEl>
                                        <p:attrNameLst>
                                          <p:attrName>style.visibility</p:attrName>
                                        </p:attrNameLst>
                                      </p:cBhvr>
                                      <p:to>
                                        <p:strVal val="visible"/>
                                      </p:to>
                                    </p:set>
                                    <p:animEffect transition="in" filter="fade">
                                      <p:cBhvr>
                                        <p:cTn id="166" dur="1000"/>
                                        <p:tgtEl>
                                          <p:spTgt spid="42"/>
                                        </p:tgtEl>
                                      </p:cBhvr>
                                    </p:animEffect>
                                    <p:anim calcmode="lin" valueType="num">
                                      <p:cBhvr>
                                        <p:cTn id="167" dur="1000" fill="hold"/>
                                        <p:tgtEl>
                                          <p:spTgt spid="42"/>
                                        </p:tgtEl>
                                        <p:attrNameLst>
                                          <p:attrName>ppt_x</p:attrName>
                                        </p:attrNameLst>
                                      </p:cBhvr>
                                      <p:tavLst>
                                        <p:tav tm="0">
                                          <p:val>
                                            <p:strVal val="#ppt_x"/>
                                          </p:val>
                                        </p:tav>
                                        <p:tav tm="100000">
                                          <p:val>
                                            <p:strVal val="#ppt_x"/>
                                          </p:val>
                                        </p:tav>
                                      </p:tavLst>
                                    </p:anim>
                                    <p:anim calcmode="lin" valueType="num">
                                      <p:cBhvr>
                                        <p:cTn id="16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grpId="0"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7" grpId="0"/>
      <p:bldP spid="7" grpId="1"/>
      <p:bldP spid="17" grpId="0"/>
      <p:bldP spid="17" grpId="1"/>
      <p:bldP spid="9" grpId="0"/>
      <p:bldP spid="9" grpId="1"/>
      <p:bldP spid="40" grpId="0" build="allAtOnce"/>
      <p:bldP spid="41" grpId="0"/>
      <p:bldP spid="41" grpId="1"/>
      <p:bldP spid="42" grpId="0"/>
      <p:bldP spid="43"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20</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367844" y="896116"/>
            <a:ext cx="6425336" cy="461665"/>
          </a:xfrm>
          <a:prstGeom prst="rect">
            <a:avLst/>
          </a:prstGeom>
          <a:noFill/>
        </p:spPr>
        <p:txBody>
          <a:bodyPr wrap="square" rtlCol="0">
            <a:spAutoFit/>
          </a:bodyPr>
          <a:lstStyle/>
          <a:p>
            <a:pPr algn="ctr"/>
            <a:r>
              <a:rPr lang="en-US" sz="2400" b="1" dirty="0">
                <a:solidFill>
                  <a:srgbClr val="0000FF"/>
                </a:solidFill>
              </a:rPr>
              <a:t>Now, let’s show 16!</a:t>
            </a:r>
            <a:endParaRPr lang="en-US" sz="2400" b="1" dirty="0">
              <a:solidFill>
                <a:srgbClr val="FF0000"/>
              </a:solidFill>
            </a:endParaRPr>
          </a:p>
        </p:txBody>
      </p:sp>
      <p:pic>
        <p:nvPicPr>
          <p:cNvPr id="38916" name="Picture 4" descr="https://encrypted-tbn1.gstatic.com/images?q=tbn:ANd9GcT99B8FAM5hfwo9YgeZfQt_UlL_500YqA60fetU8kSVUbjBBn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769" y="2067140"/>
            <a:ext cx="3349487" cy="41648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3048000" y="4905083"/>
            <a:ext cx="1228725" cy="1162050"/>
          </a:xfrm>
          <a:prstGeom prst="rect">
            <a:avLst/>
          </a:prstGeom>
        </p:spPr>
      </p:pic>
      <p:sp>
        <p:nvSpPr>
          <p:cNvPr id="2" name="TextBox 1"/>
          <p:cNvSpPr txBox="1"/>
          <p:nvPr/>
        </p:nvSpPr>
        <p:spPr>
          <a:xfrm>
            <a:off x="3963499" y="2496626"/>
            <a:ext cx="1217001" cy="1107996"/>
          </a:xfrm>
          <a:prstGeom prst="rect">
            <a:avLst/>
          </a:prstGeom>
          <a:noFill/>
        </p:spPr>
        <p:txBody>
          <a:bodyPr wrap="none" rtlCol="0">
            <a:spAutoFit/>
          </a:bodyPr>
          <a:lstStyle/>
          <a:p>
            <a:pPr algn="ctr"/>
            <a:r>
              <a:rPr lang="en-US" sz="6600" b="1" dirty="0">
                <a:latin typeface="Comic Sans MS" panose="030F0702030302020204" pitchFamily="66" charset="0"/>
              </a:rPr>
              <a:t>16</a:t>
            </a:r>
          </a:p>
        </p:txBody>
      </p:sp>
      <p:pic>
        <p:nvPicPr>
          <p:cNvPr id="31" name="Picture 30"/>
          <p:cNvPicPr>
            <a:picLocks noChangeAspect="1"/>
          </p:cNvPicPr>
          <p:nvPr/>
        </p:nvPicPr>
        <p:blipFill>
          <a:blip r:embed="rId5"/>
          <a:stretch>
            <a:fillRect/>
          </a:stretch>
        </p:blipFill>
        <p:spPr>
          <a:xfrm>
            <a:off x="4978156" y="5053110"/>
            <a:ext cx="370932" cy="244815"/>
          </a:xfrm>
          <a:prstGeom prst="rect">
            <a:avLst/>
          </a:prstGeom>
        </p:spPr>
      </p:pic>
      <p:pic>
        <p:nvPicPr>
          <p:cNvPr id="32" name="Picture 31"/>
          <p:cNvPicPr>
            <a:picLocks noChangeAspect="1"/>
          </p:cNvPicPr>
          <p:nvPr/>
        </p:nvPicPr>
        <p:blipFill>
          <a:blip r:embed="rId5"/>
          <a:stretch>
            <a:fillRect/>
          </a:stretch>
        </p:blipFill>
        <p:spPr>
          <a:xfrm>
            <a:off x="5425964" y="4964137"/>
            <a:ext cx="370932" cy="244815"/>
          </a:xfrm>
          <a:prstGeom prst="rect">
            <a:avLst/>
          </a:prstGeom>
        </p:spPr>
      </p:pic>
      <p:pic>
        <p:nvPicPr>
          <p:cNvPr id="33" name="Picture 32"/>
          <p:cNvPicPr>
            <a:picLocks noChangeAspect="1"/>
          </p:cNvPicPr>
          <p:nvPr/>
        </p:nvPicPr>
        <p:blipFill>
          <a:blip r:embed="rId5"/>
          <a:stretch>
            <a:fillRect/>
          </a:stretch>
        </p:blipFill>
        <p:spPr>
          <a:xfrm>
            <a:off x="4930987" y="5409630"/>
            <a:ext cx="370932" cy="244815"/>
          </a:xfrm>
          <a:prstGeom prst="rect">
            <a:avLst/>
          </a:prstGeom>
        </p:spPr>
      </p:pic>
      <p:pic>
        <p:nvPicPr>
          <p:cNvPr id="34" name="Picture 33"/>
          <p:cNvPicPr>
            <a:picLocks noChangeAspect="1"/>
          </p:cNvPicPr>
          <p:nvPr/>
        </p:nvPicPr>
        <p:blipFill>
          <a:blip r:embed="rId5"/>
          <a:stretch>
            <a:fillRect/>
          </a:stretch>
        </p:blipFill>
        <p:spPr>
          <a:xfrm>
            <a:off x="5349088" y="5293624"/>
            <a:ext cx="370932" cy="244815"/>
          </a:xfrm>
          <a:prstGeom prst="rect">
            <a:avLst/>
          </a:prstGeom>
        </p:spPr>
      </p:pic>
      <p:pic>
        <p:nvPicPr>
          <p:cNvPr id="36" name="Picture 35"/>
          <p:cNvPicPr>
            <a:picLocks noChangeAspect="1"/>
          </p:cNvPicPr>
          <p:nvPr/>
        </p:nvPicPr>
        <p:blipFill>
          <a:blip r:embed="rId5"/>
          <a:stretch>
            <a:fillRect/>
          </a:stretch>
        </p:blipFill>
        <p:spPr>
          <a:xfrm>
            <a:off x="5702465" y="5363700"/>
            <a:ext cx="370932" cy="244815"/>
          </a:xfrm>
          <a:prstGeom prst="rect">
            <a:avLst/>
          </a:prstGeom>
        </p:spPr>
      </p:pic>
      <p:pic>
        <p:nvPicPr>
          <p:cNvPr id="37" name="Picture 36"/>
          <p:cNvPicPr>
            <a:picLocks noChangeAspect="1"/>
          </p:cNvPicPr>
          <p:nvPr/>
        </p:nvPicPr>
        <p:blipFill>
          <a:blip r:embed="rId5"/>
          <a:stretch>
            <a:fillRect/>
          </a:stretch>
        </p:blipFill>
        <p:spPr>
          <a:xfrm>
            <a:off x="5338537" y="5597138"/>
            <a:ext cx="370932" cy="244815"/>
          </a:xfrm>
          <a:prstGeom prst="rect">
            <a:avLst/>
          </a:prstGeom>
        </p:spPr>
      </p:pic>
      <p:sp>
        <p:nvSpPr>
          <p:cNvPr id="5" name="Rounded Rectangle 4"/>
          <p:cNvSpPr/>
          <p:nvPr/>
        </p:nvSpPr>
        <p:spPr>
          <a:xfrm>
            <a:off x="6125944" y="1473634"/>
            <a:ext cx="2560856" cy="1295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523566" y="1473634"/>
            <a:ext cx="1765612" cy="338554"/>
          </a:xfrm>
          <a:prstGeom prst="rect">
            <a:avLst/>
          </a:prstGeom>
          <a:noFill/>
        </p:spPr>
        <p:txBody>
          <a:bodyPr wrap="none" rtlCol="0">
            <a:spAutoFit/>
          </a:bodyPr>
          <a:lstStyle/>
          <a:p>
            <a:r>
              <a:rPr lang="en-US" sz="1600" b="1" dirty="0"/>
              <a:t>Number Sentence:</a:t>
            </a:r>
          </a:p>
        </p:txBody>
      </p:sp>
      <p:sp>
        <p:nvSpPr>
          <p:cNvPr id="20" name="Rectangle 1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38920" name="Picture 8" descr="http://motoki-y.sakura.ne.jp/illust/food/vege/010.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9378" y="4332902"/>
            <a:ext cx="2083253" cy="230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15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ppt_x"/>
                                          </p:val>
                                        </p:tav>
                                        <p:tav tm="100000">
                                          <p:val>
                                            <p:strVal val="#ppt_x"/>
                                          </p:val>
                                        </p:tav>
                                      </p:tavLst>
                                    </p:anim>
                                    <p:anim calcmode="lin" valueType="num">
                                      <p:cBhvr additive="base">
                                        <p:cTn id="4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fill="hold"/>
                                        <p:tgtEl>
                                          <p:spTgt spid="36"/>
                                        </p:tgtEl>
                                        <p:attrNameLst>
                                          <p:attrName>ppt_x</p:attrName>
                                        </p:attrNameLst>
                                      </p:cBhvr>
                                      <p:tavLst>
                                        <p:tav tm="0">
                                          <p:val>
                                            <p:strVal val="#ppt_x"/>
                                          </p:val>
                                        </p:tav>
                                        <p:tav tm="100000">
                                          <p:val>
                                            <p:strVal val="#ppt_x"/>
                                          </p:val>
                                        </p:tav>
                                      </p:tavLst>
                                    </p:anim>
                                    <p:anim calcmode="lin" valueType="num">
                                      <p:cBhvr additive="base">
                                        <p:cTn id="4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fill="hold"/>
                                        <p:tgtEl>
                                          <p:spTgt spid="37"/>
                                        </p:tgtEl>
                                        <p:attrNameLst>
                                          <p:attrName>ppt_x</p:attrName>
                                        </p:attrNameLst>
                                      </p:cBhvr>
                                      <p:tavLst>
                                        <p:tav tm="0">
                                          <p:val>
                                            <p:strVal val="#ppt_x"/>
                                          </p:val>
                                        </p:tav>
                                        <p:tav tm="100000">
                                          <p:val>
                                            <p:strVal val="#ppt_x"/>
                                          </p:val>
                                        </p:tav>
                                      </p:tavLst>
                                    </p:anim>
                                    <p:anim calcmode="lin" valueType="num">
                                      <p:cBhvr additive="base">
                                        <p:cTn id="5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20</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359331" y="818415"/>
            <a:ext cx="6425336" cy="461665"/>
          </a:xfrm>
          <a:prstGeom prst="rect">
            <a:avLst/>
          </a:prstGeom>
          <a:noFill/>
        </p:spPr>
        <p:txBody>
          <a:bodyPr wrap="square" rtlCol="0">
            <a:spAutoFit/>
          </a:bodyPr>
          <a:lstStyle/>
          <a:p>
            <a:pPr algn="ctr"/>
            <a:r>
              <a:rPr lang="en-US" sz="2400" b="1" dirty="0">
                <a:solidFill>
                  <a:srgbClr val="0000FF"/>
                </a:solidFill>
              </a:rPr>
              <a:t>Now, let’s show 14!</a:t>
            </a:r>
            <a:endParaRPr lang="en-US" sz="2400" b="1" dirty="0">
              <a:solidFill>
                <a:srgbClr val="FF0000"/>
              </a:solidFill>
            </a:endParaRPr>
          </a:p>
        </p:txBody>
      </p:sp>
      <p:pic>
        <p:nvPicPr>
          <p:cNvPr id="38916" name="Picture 4" descr="https://encrypted-tbn1.gstatic.com/images?q=tbn:ANd9GcT99B8FAM5hfwo9YgeZfQt_UlL_500YqA60fetU8kSVUbjBBn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769" y="2067140"/>
            <a:ext cx="3349487" cy="41648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3048000" y="4905083"/>
            <a:ext cx="1228725" cy="1162050"/>
          </a:xfrm>
          <a:prstGeom prst="rect">
            <a:avLst/>
          </a:prstGeom>
        </p:spPr>
      </p:pic>
      <p:sp>
        <p:nvSpPr>
          <p:cNvPr id="2" name="TextBox 1"/>
          <p:cNvSpPr txBox="1"/>
          <p:nvPr/>
        </p:nvSpPr>
        <p:spPr>
          <a:xfrm>
            <a:off x="3963499" y="2496626"/>
            <a:ext cx="1217001" cy="1107996"/>
          </a:xfrm>
          <a:prstGeom prst="rect">
            <a:avLst/>
          </a:prstGeom>
          <a:noFill/>
        </p:spPr>
        <p:txBody>
          <a:bodyPr wrap="none" rtlCol="0">
            <a:spAutoFit/>
          </a:bodyPr>
          <a:lstStyle/>
          <a:p>
            <a:pPr algn="ctr"/>
            <a:r>
              <a:rPr lang="en-US" sz="6600" b="1" dirty="0">
                <a:latin typeface="Comic Sans MS" panose="030F0702030302020204" pitchFamily="66" charset="0"/>
              </a:rPr>
              <a:t>14</a:t>
            </a:r>
          </a:p>
        </p:txBody>
      </p:sp>
      <p:pic>
        <p:nvPicPr>
          <p:cNvPr id="31" name="Picture 30"/>
          <p:cNvPicPr>
            <a:picLocks noChangeAspect="1"/>
          </p:cNvPicPr>
          <p:nvPr/>
        </p:nvPicPr>
        <p:blipFill>
          <a:blip r:embed="rId5"/>
          <a:stretch>
            <a:fillRect/>
          </a:stretch>
        </p:blipFill>
        <p:spPr>
          <a:xfrm>
            <a:off x="5114806" y="5095593"/>
            <a:ext cx="370932" cy="244815"/>
          </a:xfrm>
          <a:prstGeom prst="rect">
            <a:avLst/>
          </a:prstGeom>
        </p:spPr>
      </p:pic>
      <p:pic>
        <p:nvPicPr>
          <p:cNvPr id="32" name="Picture 31"/>
          <p:cNvPicPr>
            <a:picLocks noChangeAspect="1"/>
          </p:cNvPicPr>
          <p:nvPr/>
        </p:nvPicPr>
        <p:blipFill>
          <a:blip r:embed="rId5"/>
          <a:stretch>
            <a:fillRect/>
          </a:stretch>
        </p:blipFill>
        <p:spPr>
          <a:xfrm>
            <a:off x="5554791" y="5048603"/>
            <a:ext cx="370932" cy="244815"/>
          </a:xfrm>
          <a:prstGeom prst="rect">
            <a:avLst/>
          </a:prstGeom>
        </p:spPr>
      </p:pic>
      <p:pic>
        <p:nvPicPr>
          <p:cNvPr id="33" name="Picture 32"/>
          <p:cNvPicPr>
            <a:picLocks noChangeAspect="1"/>
          </p:cNvPicPr>
          <p:nvPr/>
        </p:nvPicPr>
        <p:blipFill>
          <a:blip r:embed="rId5"/>
          <a:stretch>
            <a:fillRect/>
          </a:stretch>
        </p:blipFill>
        <p:spPr>
          <a:xfrm>
            <a:off x="5121565" y="5424256"/>
            <a:ext cx="370932" cy="244815"/>
          </a:xfrm>
          <a:prstGeom prst="rect">
            <a:avLst/>
          </a:prstGeom>
        </p:spPr>
      </p:pic>
      <p:pic>
        <p:nvPicPr>
          <p:cNvPr id="34" name="Picture 33"/>
          <p:cNvPicPr>
            <a:picLocks noChangeAspect="1"/>
          </p:cNvPicPr>
          <p:nvPr/>
        </p:nvPicPr>
        <p:blipFill>
          <a:blip r:embed="rId5"/>
          <a:stretch>
            <a:fillRect/>
          </a:stretch>
        </p:blipFill>
        <p:spPr>
          <a:xfrm>
            <a:off x="5584060" y="5363698"/>
            <a:ext cx="370932" cy="244815"/>
          </a:xfrm>
          <a:prstGeom prst="rect">
            <a:avLst/>
          </a:prstGeom>
        </p:spPr>
      </p:pic>
      <p:sp>
        <p:nvSpPr>
          <p:cNvPr id="5" name="Rounded Rectangle 4"/>
          <p:cNvSpPr/>
          <p:nvPr/>
        </p:nvSpPr>
        <p:spPr>
          <a:xfrm>
            <a:off x="6125944" y="1473634"/>
            <a:ext cx="2560856" cy="1295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523566" y="1473634"/>
            <a:ext cx="1765612" cy="338554"/>
          </a:xfrm>
          <a:prstGeom prst="rect">
            <a:avLst/>
          </a:prstGeom>
          <a:noFill/>
        </p:spPr>
        <p:txBody>
          <a:bodyPr wrap="none" rtlCol="0">
            <a:spAutoFit/>
          </a:bodyPr>
          <a:lstStyle/>
          <a:p>
            <a:r>
              <a:rPr lang="en-US" sz="1600" b="1" dirty="0"/>
              <a:t>Number Sentence:</a:t>
            </a:r>
          </a:p>
        </p:txBody>
      </p:sp>
      <p:sp>
        <p:nvSpPr>
          <p:cNvPr id="18" name="Rectangle 1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38920" name="Picture 8" descr="http://motoki-y.sakura.ne.jp/illust/food/vege/010.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9378" y="4332902"/>
            <a:ext cx="2083253" cy="230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5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ppt_x"/>
                                          </p:val>
                                        </p:tav>
                                        <p:tav tm="100000">
                                          <p:val>
                                            <p:strVal val="#ppt_x"/>
                                          </p:val>
                                        </p:tav>
                                      </p:tavLst>
                                    </p:anim>
                                    <p:anim calcmode="lin" valueType="num">
                                      <p:cBhvr additive="base">
                                        <p:cTn id="4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347220" y="1219200"/>
            <a:ext cx="8547100" cy="3413963"/>
          </a:xfrm>
          <a:prstGeom prst="rect">
            <a:avLst/>
          </a:prstGeom>
        </p:spPr>
      </p:pic>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3" name="Picture 2"/>
          <p:cNvPicPr>
            <a:picLocks noChangeAspect="1"/>
          </p:cNvPicPr>
          <p:nvPr/>
        </p:nvPicPr>
        <p:blipFill>
          <a:blip r:embed="rId4"/>
          <a:stretch>
            <a:fillRect/>
          </a:stretch>
        </p:blipFill>
        <p:spPr>
          <a:xfrm>
            <a:off x="283357" y="223044"/>
            <a:ext cx="8610964" cy="492796"/>
          </a:xfrm>
          <a:prstGeom prst="rect">
            <a:avLst/>
          </a:prstGeom>
        </p:spPr>
      </p:pic>
    </p:spTree>
    <p:extLst>
      <p:ext uri="{BB962C8B-B14F-4D97-AF65-F5344CB8AC3E}">
        <p14:creationId xmlns:p14="http://schemas.microsoft.com/office/powerpoint/2010/main" val="298013683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10" name="Picture 9"/>
          <p:cNvPicPr>
            <a:picLocks noChangeAspect="1"/>
          </p:cNvPicPr>
          <p:nvPr/>
        </p:nvPicPr>
        <p:blipFill>
          <a:blip r:embed="rId3"/>
          <a:stretch>
            <a:fillRect/>
          </a:stretch>
        </p:blipFill>
        <p:spPr>
          <a:xfrm>
            <a:off x="283357" y="223044"/>
            <a:ext cx="8610964" cy="492796"/>
          </a:xfrm>
          <a:prstGeom prst="rect">
            <a:avLst/>
          </a:prstGeom>
        </p:spPr>
      </p:pic>
      <p:pic>
        <p:nvPicPr>
          <p:cNvPr id="2" name="Picture 1">
            <a:extLst>
              <a:ext uri="{FF2B5EF4-FFF2-40B4-BE49-F238E27FC236}">
                <a16:creationId xmlns:a16="http://schemas.microsoft.com/office/drawing/2014/main" id="{2333284E-CE70-4828-B07C-1DB92C004D10}"/>
              </a:ext>
            </a:extLst>
          </p:cNvPr>
          <p:cNvPicPr>
            <a:picLocks noChangeAspect="1"/>
          </p:cNvPicPr>
          <p:nvPr/>
        </p:nvPicPr>
        <p:blipFill>
          <a:blip r:embed="rId4"/>
          <a:stretch>
            <a:fillRect/>
          </a:stretch>
        </p:blipFill>
        <p:spPr>
          <a:xfrm>
            <a:off x="611187" y="860303"/>
            <a:ext cx="7921625" cy="5566874"/>
          </a:xfrm>
          <a:prstGeom prst="rect">
            <a:avLst/>
          </a:prstGeom>
        </p:spPr>
      </p:pic>
    </p:spTree>
    <p:extLst>
      <p:ext uri="{BB962C8B-B14F-4D97-AF65-F5344CB8AC3E}">
        <p14:creationId xmlns:p14="http://schemas.microsoft.com/office/powerpoint/2010/main" val="2283684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dirty="0"/>
              <a:t>Module 5, Lesson 15</a:t>
            </a:r>
          </a:p>
        </p:txBody>
      </p:sp>
      <p:sp>
        <p:nvSpPr>
          <p:cNvPr id="16" name="TextBox 15"/>
          <p:cNvSpPr txBox="1"/>
          <p:nvPr/>
        </p:nvSpPr>
        <p:spPr>
          <a:xfrm>
            <a:off x="460374" y="914400"/>
            <a:ext cx="8150225" cy="1938992"/>
          </a:xfrm>
          <a:prstGeom prst="rect">
            <a:avLst/>
          </a:prstGeom>
          <a:noFill/>
        </p:spPr>
        <p:txBody>
          <a:bodyPr wrap="square" rtlCol="0">
            <a:spAutoFit/>
          </a:bodyPr>
          <a:lstStyle/>
          <a:p>
            <a:pPr algn="ctr"/>
            <a:r>
              <a:rPr lang="en-US" sz="2400" b="1" dirty="0"/>
              <a:t>Mr. Perry is decorating donuts.  He puts 14 little dots of chocolate in a circle.  Show him an idea about how to put the 14 dots in a circle on his donut.  Use your cubes first and then draw the chocolate dots on.  Show the total number of dots of chocolate with a number bond and your hide zero cards.</a:t>
            </a:r>
          </a:p>
        </p:txBody>
      </p:sp>
      <p:pic>
        <p:nvPicPr>
          <p:cNvPr id="1026" name="Picture 2" descr="https://tibilis.com/site/uploads/products/457f34b1f006b804694e23503c664fecc51d3b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42923"/>
            <a:ext cx="2867025" cy="2867025"/>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dirty="0">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7382449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042987" y="1617492"/>
            <a:ext cx="6764288" cy="2725907"/>
          </a:xfrm>
          <a:prstGeom prst="rect">
            <a:avLst/>
          </a:prstGeom>
        </p:spPr>
      </p:pic>
      <p:sp>
        <p:nvSpPr>
          <p:cNvPr id="7" name="Rectangle 6"/>
          <p:cNvSpPr/>
          <p:nvPr/>
        </p:nvSpPr>
        <p:spPr>
          <a:xfrm>
            <a:off x="4781442" y="1354015"/>
            <a:ext cx="3286233" cy="2131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82312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462760"/>
          </a:xfrm>
          <a:prstGeom prst="rect">
            <a:avLst/>
          </a:prstGeom>
          <a:noFill/>
        </p:spPr>
        <p:txBody>
          <a:bodyPr wrap="square" rtlCol="0">
            <a:spAutoFit/>
          </a:bodyPr>
          <a:lstStyle/>
          <a:p>
            <a:pPr algn="ctr"/>
            <a:r>
              <a:rPr lang="en-US" sz="4800" b="1" dirty="0">
                <a:latin typeface="Kristen ITC" panose="03050502040202030202" pitchFamily="66" charset="0"/>
              </a:rPr>
              <a:t>Lesson 21</a:t>
            </a:r>
          </a:p>
          <a:p>
            <a:pPr algn="ctr"/>
            <a:endParaRPr lang="en-US" sz="3600" dirty="0">
              <a:latin typeface="Kristen ITC" panose="03050502040202030202" pitchFamily="66" charset="0"/>
            </a:endParaRPr>
          </a:p>
          <a:p>
            <a:pPr algn="ctr"/>
            <a:endParaRPr lang="en-US" sz="2000" dirty="0">
              <a:latin typeface="Kristen ITC" panose="03050502040202030202" pitchFamily="66" charset="0"/>
            </a:endParaRPr>
          </a:p>
          <a:p>
            <a:pPr algn="ctr"/>
            <a:r>
              <a:rPr lang="en-US" sz="4000" dirty="0">
                <a:latin typeface="Kristen ITC" panose="03050502040202030202" pitchFamily="66" charset="0"/>
              </a:rPr>
              <a:t>I can show teen numbers as 10 ones and some ones and find a hidden part.</a:t>
            </a:r>
            <a:endParaRPr lang="en-US" sz="3200" dirty="0">
              <a:latin typeface="Kristen ITC" panose="03050502040202030202" pitchFamily="66" charset="0"/>
            </a:endParaRPr>
          </a:p>
          <a:p>
            <a:pPr algn="ctr"/>
            <a:endParaRPr lang="en-US" sz="3200" dirty="0">
              <a:latin typeface="Kristen ITC" panose="03050502040202030202" pitchFamily="66" charset="0"/>
            </a:endParaRPr>
          </a:p>
          <a:p>
            <a:pPr algn="ctr"/>
            <a:endParaRPr lang="en-US" sz="2800" dirty="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24343796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3128962" y="2019299"/>
            <a:ext cx="2886075" cy="2819400"/>
          </a:xfrm>
          <a:prstGeom prst="rect">
            <a:avLst/>
          </a:prstGeom>
        </p:spPr>
      </p:pic>
      <p:sp>
        <p:nvSpPr>
          <p:cNvPr id="15" name="TextBox 14"/>
          <p:cNvSpPr txBox="1"/>
          <p:nvPr/>
        </p:nvSpPr>
        <p:spPr>
          <a:xfrm>
            <a:off x="7239000" y="287430"/>
            <a:ext cx="1688283" cy="523220"/>
          </a:xfrm>
          <a:prstGeom prst="rect">
            <a:avLst/>
          </a:prstGeom>
          <a:noFill/>
        </p:spPr>
        <p:txBody>
          <a:bodyPr wrap="none" rtlCol="0">
            <a:spAutoFit/>
          </a:bodyPr>
          <a:lstStyle/>
          <a:p>
            <a:r>
              <a:rPr lang="en-US" sz="1400" dirty="0"/>
              <a:t>Module 5, Lesson 21</a:t>
            </a:r>
          </a:p>
          <a:p>
            <a:pPr algn="ctr"/>
            <a:r>
              <a:rPr lang="en-US" sz="1400" dirty="0"/>
              <a:t>Fluency</a:t>
            </a: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Number Bonds of Seven</a:t>
            </a:r>
            <a:endParaRPr lang="en-US" sz="8000" b="1" dirty="0"/>
          </a:p>
        </p:txBody>
      </p:sp>
      <p:sp>
        <p:nvSpPr>
          <p:cNvPr id="3" name="Rounded Rectangle 2"/>
          <p:cNvSpPr/>
          <p:nvPr/>
        </p:nvSpPr>
        <p:spPr>
          <a:xfrm>
            <a:off x="3142214" y="2716721"/>
            <a:ext cx="833575" cy="14262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4065812" y="2151861"/>
            <a:ext cx="1877788" cy="264215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1050436" y="1109609"/>
            <a:ext cx="7255363" cy="646331"/>
          </a:xfrm>
          <a:prstGeom prst="rect">
            <a:avLst/>
          </a:prstGeom>
          <a:noFill/>
        </p:spPr>
        <p:txBody>
          <a:bodyPr wrap="square" rtlCol="0">
            <a:spAutoFit/>
          </a:bodyPr>
          <a:lstStyle/>
          <a:p>
            <a:pPr algn="ctr"/>
            <a:r>
              <a:rPr lang="en-US" b="1" dirty="0">
                <a:solidFill>
                  <a:srgbClr val="C00000"/>
                </a:solidFill>
              </a:rPr>
              <a:t>Say the larger part.  Say the smaller part.  What is the total number of dots?  Show the number bond on your personal white board.</a:t>
            </a:r>
          </a:p>
        </p:txBody>
      </p:sp>
      <p:pic>
        <p:nvPicPr>
          <p:cNvPr id="26" name="Picture 2" descr="http://clipartix.com/wp-content/uploads/2016/05/Happy-dog-wagging-tail-clip-art-clipart-clipart.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59391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6" name="Picture 2" descr="http://clipartix.com/wp-content/uploads/2016/05/Happy-dog-wagging-tail-clip-art-clipart-clipart.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5"/>
          <a:stretch>
            <a:fillRect/>
          </a:stretch>
        </p:blipFill>
        <p:spPr>
          <a:xfrm>
            <a:off x="3634503" y="2142681"/>
            <a:ext cx="2087228" cy="3760080"/>
          </a:xfrm>
          <a:prstGeom prst="rect">
            <a:avLst/>
          </a:prstGeom>
        </p:spPr>
      </p:pic>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21</a:t>
            </a:r>
          </a:p>
          <a:p>
            <a:pPr algn="ctr"/>
            <a:r>
              <a:rPr lang="en-US" sz="1400" dirty="0"/>
              <a:t>Fluency</a:t>
            </a:r>
          </a:p>
        </p:txBody>
      </p:sp>
      <p:sp>
        <p:nvSpPr>
          <p:cNvPr id="14" name="TextBox 13"/>
          <p:cNvSpPr txBox="1"/>
          <p:nvPr/>
        </p:nvSpPr>
        <p:spPr>
          <a:xfrm>
            <a:off x="838201" y="609548"/>
            <a:ext cx="7467598" cy="523220"/>
          </a:xfrm>
          <a:prstGeom prst="rect">
            <a:avLst/>
          </a:prstGeom>
          <a:noFill/>
        </p:spPr>
        <p:txBody>
          <a:bodyPr wrap="square" rtlCol="0">
            <a:spAutoFit/>
          </a:bodyPr>
          <a:lstStyle/>
          <a:p>
            <a:pPr algn="ctr"/>
            <a:r>
              <a:rPr lang="en-US" sz="2800" b="1" dirty="0"/>
              <a:t>Number Bonds of Seven</a:t>
            </a:r>
            <a:endParaRPr lang="en-US" sz="8000" b="1" dirty="0"/>
          </a:p>
        </p:txBody>
      </p:sp>
      <p:sp>
        <p:nvSpPr>
          <p:cNvPr id="16" name="TextBox 15"/>
          <p:cNvSpPr txBox="1"/>
          <p:nvPr/>
        </p:nvSpPr>
        <p:spPr>
          <a:xfrm>
            <a:off x="1050436" y="1109609"/>
            <a:ext cx="7255363" cy="646331"/>
          </a:xfrm>
          <a:prstGeom prst="rect">
            <a:avLst/>
          </a:prstGeom>
          <a:noFill/>
        </p:spPr>
        <p:txBody>
          <a:bodyPr wrap="square" rtlCol="0">
            <a:spAutoFit/>
          </a:bodyPr>
          <a:lstStyle/>
          <a:p>
            <a:pPr algn="ctr"/>
            <a:r>
              <a:rPr lang="en-US" b="1" dirty="0">
                <a:solidFill>
                  <a:srgbClr val="C00000"/>
                </a:solidFill>
              </a:rPr>
              <a:t>Say the larger part.  Say the smaller part.  What is the total number of dots?  Show the number bond on your personal white board.</a:t>
            </a:r>
          </a:p>
        </p:txBody>
      </p:sp>
    </p:spTree>
    <p:extLst>
      <p:ext uri="{BB962C8B-B14F-4D97-AF65-F5344CB8AC3E}">
        <p14:creationId xmlns:p14="http://schemas.microsoft.com/office/powerpoint/2010/main" val="267578069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6" name="Picture 2" descr="http://clipartix.com/wp-content/uploads/2016/05/Happy-dog-wagging-tail-clip-art-clipart-clipart.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3712196" y="1920281"/>
            <a:ext cx="1771862" cy="4182232"/>
          </a:xfrm>
          <a:prstGeom prst="rect">
            <a:avLst/>
          </a:prstGeom>
        </p:spPr>
      </p:pic>
      <p:sp>
        <p:nvSpPr>
          <p:cNvPr id="14" name="Rounded Rectangle 13"/>
          <p:cNvSpPr/>
          <p:nvPr/>
        </p:nvSpPr>
        <p:spPr>
          <a:xfrm>
            <a:off x="3695395" y="1890464"/>
            <a:ext cx="1877788" cy="429167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dirty="0"/>
              <a:t>Module 5, Lesson 21</a:t>
            </a:r>
          </a:p>
          <a:p>
            <a:pPr algn="ctr"/>
            <a:r>
              <a:rPr lang="en-US" sz="1400" dirty="0"/>
              <a:t>Fluency</a:t>
            </a:r>
          </a:p>
        </p:txBody>
      </p:sp>
      <p:sp>
        <p:nvSpPr>
          <p:cNvPr id="18" name="TextBox 17"/>
          <p:cNvSpPr txBox="1"/>
          <p:nvPr/>
        </p:nvSpPr>
        <p:spPr>
          <a:xfrm>
            <a:off x="838201" y="609548"/>
            <a:ext cx="7467598" cy="523220"/>
          </a:xfrm>
          <a:prstGeom prst="rect">
            <a:avLst/>
          </a:prstGeom>
          <a:noFill/>
        </p:spPr>
        <p:txBody>
          <a:bodyPr wrap="square" rtlCol="0">
            <a:spAutoFit/>
          </a:bodyPr>
          <a:lstStyle/>
          <a:p>
            <a:pPr algn="ctr"/>
            <a:r>
              <a:rPr lang="en-US" sz="2800" b="1" dirty="0"/>
              <a:t>Number Bonds of Seven</a:t>
            </a:r>
            <a:endParaRPr lang="en-US" sz="8000" b="1" dirty="0"/>
          </a:p>
        </p:txBody>
      </p:sp>
      <p:sp>
        <p:nvSpPr>
          <p:cNvPr id="21" name="TextBox 20"/>
          <p:cNvSpPr txBox="1"/>
          <p:nvPr/>
        </p:nvSpPr>
        <p:spPr>
          <a:xfrm>
            <a:off x="1050436" y="1109609"/>
            <a:ext cx="7255363" cy="646331"/>
          </a:xfrm>
          <a:prstGeom prst="rect">
            <a:avLst/>
          </a:prstGeom>
          <a:noFill/>
        </p:spPr>
        <p:txBody>
          <a:bodyPr wrap="square" rtlCol="0">
            <a:spAutoFit/>
          </a:bodyPr>
          <a:lstStyle/>
          <a:p>
            <a:pPr algn="ctr"/>
            <a:r>
              <a:rPr lang="en-US" b="1" dirty="0">
                <a:solidFill>
                  <a:srgbClr val="C00000"/>
                </a:solidFill>
              </a:rPr>
              <a:t>Say the larger part.  Say the smaller part.  What is the total number of dots?  Show the number bond on your personal white board.</a:t>
            </a:r>
          </a:p>
        </p:txBody>
      </p:sp>
    </p:spTree>
    <p:extLst>
      <p:ext uri="{BB962C8B-B14F-4D97-AF65-F5344CB8AC3E}">
        <p14:creationId xmlns:p14="http://schemas.microsoft.com/office/powerpoint/2010/main" val="394335141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6" name="Picture 2" descr="http://clipartix.com/wp-content/uploads/2016/05/Happy-dog-wagging-tail-clip-art-clipart-clipart.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5"/>
          <a:stretch>
            <a:fillRect/>
          </a:stretch>
        </p:blipFill>
        <p:spPr>
          <a:xfrm>
            <a:off x="3019770" y="1915823"/>
            <a:ext cx="3104460" cy="3947447"/>
          </a:xfrm>
          <a:prstGeom prst="rect">
            <a:avLst/>
          </a:prstGeom>
        </p:spPr>
      </p:pic>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21</a:t>
            </a:r>
          </a:p>
          <a:p>
            <a:pPr algn="ctr"/>
            <a:r>
              <a:rPr lang="en-US" sz="1400" dirty="0"/>
              <a:t>Fluency</a:t>
            </a:r>
          </a:p>
        </p:txBody>
      </p:sp>
      <p:sp>
        <p:nvSpPr>
          <p:cNvPr id="14" name="TextBox 13"/>
          <p:cNvSpPr txBox="1"/>
          <p:nvPr/>
        </p:nvSpPr>
        <p:spPr>
          <a:xfrm>
            <a:off x="838201" y="609548"/>
            <a:ext cx="7467598" cy="523220"/>
          </a:xfrm>
          <a:prstGeom prst="rect">
            <a:avLst/>
          </a:prstGeom>
          <a:noFill/>
        </p:spPr>
        <p:txBody>
          <a:bodyPr wrap="square" rtlCol="0">
            <a:spAutoFit/>
          </a:bodyPr>
          <a:lstStyle/>
          <a:p>
            <a:pPr algn="ctr"/>
            <a:r>
              <a:rPr lang="en-US" sz="2800" b="1" dirty="0"/>
              <a:t>Number Bonds of Seven</a:t>
            </a:r>
            <a:endParaRPr lang="en-US" sz="8000" b="1" dirty="0"/>
          </a:p>
        </p:txBody>
      </p:sp>
      <p:sp>
        <p:nvSpPr>
          <p:cNvPr id="16" name="TextBox 15"/>
          <p:cNvSpPr txBox="1"/>
          <p:nvPr/>
        </p:nvSpPr>
        <p:spPr>
          <a:xfrm>
            <a:off x="1050436" y="1109609"/>
            <a:ext cx="7255363" cy="646331"/>
          </a:xfrm>
          <a:prstGeom prst="rect">
            <a:avLst/>
          </a:prstGeom>
          <a:noFill/>
        </p:spPr>
        <p:txBody>
          <a:bodyPr wrap="square" rtlCol="0">
            <a:spAutoFit/>
          </a:bodyPr>
          <a:lstStyle/>
          <a:p>
            <a:pPr algn="ctr"/>
            <a:r>
              <a:rPr lang="en-US" b="1" dirty="0">
                <a:solidFill>
                  <a:srgbClr val="C00000"/>
                </a:solidFill>
              </a:rPr>
              <a:t>Say the larger part.  Say the smaller part.  What is the total number of dots?  Show the number bond on your personal white board.</a:t>
            </a:r>
          </a:p>
        </p:txBody>
      </p:sp>
    </p:spTree>
    <p:extLst>
      <p:ext uri="{BB962C8B-B14F-4D97-AF65-F5344CB8AC3E}">
        <p14:creationId xmlns:p14="http://schemas.microsoft.com/office/powerpoint/2010/main" val="175976978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21</a:t>
            </a:r>
          </a:p>
          <a:p>
            <a:pPr algn="ctr"/>
            <a:r>
              <a:rPr lang="en-US" sz="1400" dirty="0"/>
              <a:t>Fluency</a:t>
            </a:r>
          </a:p>
        </p:txBody>
      </p:sp>
      <p:sp>
        <p:nvSpPr>
          <p:cNvPr id="14" name="TextBox 13"/>
          <p:cNvSpPr txBox="1"/>
          <p:nvPr/>
        </p:nvSpPr>
        <p:spPr>
          <a:xfrm>
            <a:off x="838201" y="609548"/>
            <a:ext cx="7467598" cy="523220"/>
          </a:xfrm>
          <a:prstGeom prst="rect">
            <a:avLst/>
          </a:prstGeom>
          <a:noFill/>
        </p:spPr>
        <p:txBody>
          <a:bodyPr wrap="square" rtlCol="0">
            <a:spAutoFit/>
          </a:bodyPr>
          <a:lstStyle/>
          <a:p>
            <a:pPr algn="ctr"/>
            <a:r>
              <a:rPr lang="en-US" sz="2800" b="1" dirty="0"/>
              <a:t>Four </a:t>
            </a:r>
            <a:r>
              <a:rPr lang="en-US" sz="2800" b="1" dirty="0" err="1"/>
              <a:t>Rekenreks</a:t>
            </a:r>
            <a:endParaRPr lang="en-US" sz="8000" b="1" dirty="0"/>
          </a:p>
        </p:txBody>
      </p:sp>
      <p:sp>
        <p:nvSpPr>
          <p:cNvPr id="16" name="TextBox 15"/>
          <p:cNvSpPr txBox="1"/>
          <p:nvPr/>
        </p:nvSpPr>
        <p:spPr>
          <a:xfrm>
            <a:off x="868118" y="1283990"/>
            <a:ext cx="7407764" cy="1569660"/>
          </a:xfrm>
          <a:prstGeom prst="rect">
            <a:avLst/>
          </a:prstGeom>
          <a:noFill/>
        </p:spPr>
        <p:txBody>
          <a:bodyPr wrap="square" rtlCol="0">
            <a:spAutoFit/>
          </a:bodyPr>
          <a:lstStyle/>
          <a:p>
            <a:pPr algn="ctr"/>
            <a:r>
              <a:rPr lang="en-US" sz="2400" b="1" dirty="0">
                <a:solidFill>
                  <a:srgbClr val="009900"/>
                </a:solidFill>
              </a:rPr>
              <a:t>You will work in a group of 4.  Put your </a:t>
            </a:r>
            <a:r>
              <a:rPr lang="en-US" sz="2400" b="1" dirty="0" err="1">
                <a:solidFill>
                  <a:srgbClr val="009900"/>
                </a:solidFill>
              </a:rPr>
              <a:t>Rekenreks</a:t>
            </a:r>
            <a:r>
              <a:rPr lang="en-US" sz="2400" b="1" dirty="0">
                <a:solidFill>
                  <a:srgbClr val="009900"/>
                </a:solidFill>
              </a:rPr>
              <a:t> together.  Partner A moves the beads of the first row. Partner B moves the beads of the second one, etc.  After each number that ends a row, say “bop.”</a:t>
            </a:r>
          </a:p>
        </p:txBody>
      </p:sp>
      <p:pic>
        <p:nvPicPr>
          <p:cNvPr id="22530" name="Picture 2" descr="http://images.clipartpanda.com/child-20clipart-children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700" y="3828235"/>
            <a:ext cx="6324600" cy="277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79394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21</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Count Teen Numbers</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3554" name="Picture 2" descr="http://www.firoozbaby.com/wp-content/uploads/2015/11/nTExoenT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553594"/>
            <a:ext cx="3708929" cy="3828573"/>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71186" y="2138095"/>
            <a:ext cx="2899152" cy="830997"/>
          </a:xfrm>
          <a:prstGeom prst="rect">
            <a:avLst/>
          </a:prstGeom>
          <a:noFill/>
        </p:spPr>
        <p:txBody>
          <a:bodyPr wrap="square" rtlCol="0">
            <a:spAutoFit/>
          </a:bodyPr>
          <a:lstStyle/>
          <a:p>
            <a:pPr algn="ctr"/>
            <a:r>
              <a:rPr lang="en-US" sz="2400" b="1" dirty="0"/>
              <a:t>Count from 11 to 20 the Say Ten Way.</a:t>
            </a:r>
          </a:p>
        </p:txBody>
      </p:sp>
    </p:spTree>
    <p:extLst>
      <p:ext uri="{BB962C8B-B14F-4D97-AF65-F5344CB8AC3E}">
        <p14:creationId xmlns:p14="http://schemas.microsoft.com/office/powerpoint/2010/main" val="125740319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21</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Count Teen Numbers</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3554" name="Picture 2" descr="http://www.firoozbaby.com/wp-content/uploads/2015/11/nTExoenT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553594"/>
            <a:ext cx="3708929" cy="3828573"/>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21985" y="1953429"/>
            <a:ext cx="2533138" cy="1200329"/>
          </a:xfrm>
          <a:prstGeom prst="rect">
            <a:avLst/>
          </a:prstGeom>
          <a:noFill/>
        </p:spPr>
        <p:txBody>
          <a:bodyPr wrap="square" rtlCol="0">
            <a:spAutoFit/>
          </a:bodyPr>
          <a:lstStyle/>
          <a:p>
            <a:pPr algn="ctr"/>
            <a:r>
              <a:rPr lang="en-US" sz="2400" b="1" dirty="0"/>
              <a:t>Count back from 20 to 11 the Say Ten Way.</a:t>
            </a:r>
          </a:p>
        </p:txBody>
      </p:sp>
    </p:spTree>
    <p:extLst>
      <p:ext uri="{BB962C8B-B14F-4D97-AF65-F5344CB8AC3E}">
        <p14:creationId xmlns:p14="http://schemas.microsoft.com/office/powerpoint/2010/main" val="396689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p:cTn id="12" dur="500" fill="hold"/>
                                        <p:tgtEl>
                                          <p:spTgt spid="23556"/>
                                        </p:tgtEl>
                                        <p:attrNameLst>
                                          <p:attrName>ppt_w</p:attrName>
                                        </p:attrNameLst>
                                      </p:cBhvr>
                                      <p:tavLst>
                                        <p:tav tm="0">
                                          <p:val>
                                            <p:fltVal val="0"/>
                                          </p:val>
                                        </p:tav>
                                        <p:tav tm="100000">
                                          <p:val>
                                            <p:strVal val="#ppt_w"/>
                                          </p:val>
                                        </p:tav>
                                      </p:tavLst>
                                    </p:anim>
                                    <p:anim calcmode="lin" valueType="num">
                                      <p:cBhvr>
                                        <p:cTn id="13" dur="500" fill="hold"/>
                                        <p:tgtEl>
                                          <p:spTgt spid="23556"/>
                                        </p:tgtEl>
                                        <p:attrNameLst>
                                          <p:attrName>ppt_h</p:attrName>
                                        </p:attrNameLst>
                                      </p:cBhvr>
                                      <p:tavLst>
                                        <p:tav tm="0">
                                          <p:val>
                                            <p:fltVal val="0"/>
                                          </p:val>
                                        </p:tav>
                                        <p:tav tm="100000">
                                          <p:val>
                                            <p:strVal val="#ppt_h"/>
                                          </p:val>
                                        </p:tav>
                                      </p:tavLst>
                                    </p:anim>
                                    <p:animEffect transition="in" filter="fade">
                                      <p:cBhvr>
                                        <p:cTn id="14"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21</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Count Teen Numbers</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3554" name="Picture 2" descr="http://www.firoozbaby.com/wp-content/uploads/2015/11/nTExoenT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553594"/>
            <a:ext cx="3708929" cy="3828573"/>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91064" y="2086425"/>
            <a:ext cx="2802815" cy="830997"/>
          </a:xfrm>
          <a:prstGeom prst="rect">
            <a:avLst/>
          </a:prstGeom>
          <a:noFill/>
        </p:spPr>
        <p:txBody>
          <a:bodyPr wrap="square" rtlCol="0">
            <a:spAutoFit/>
          </a:bodyPr>
          <a:lstStyle/>
          <a:p>
            <a:pPr algn="ctr"/>
            <a:r>
              <a:rPr lang="en-US" sz="2400" b="1" dirty="0"/>
              <a:t>Count from 11 to 20 the regular way.</a:t>
            </a:r>
          </a:p>
        </p:txBody>
      </p:sp>
    </p:spTree>
    <p:extLst>
      <p:ext uri="{BB962C8B-B14F-4D97-AF65-F5344CB8AC3E}">
        <p14:creationId xmlns:p14="http://schemas.microsoft.com/office/powerpoint/2010/main" val="182255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p:cTn id="12" dur="500" fill="hold"/>
                                        <p:tgtEl>
                                          <p:spTgt spid="23556"/>
                                        </p:tgtEl>
                                        <p:attrNameLst>
                                          <p:attrName>ppt_w</p:attrName>
                                        </p:attrNameLst>
                                      </p:cBhvr>
                                      <p:tavLst>
                                        <p:tav tm="0">
                                          <p:val>
                                            <p:fltVal val="0"/>
                                          </p:val>
                                        </p:tav>
                                        <p:tav tm="100000">
                                          <p:val>
                                            <p:strVal val="#ppt_w"/>
                                          </p:val>
                                        </p:tav>
                                      </p:tavLst>
                                    </p:anim>
                                    <p:anim calcmode="lin" valueType="num">
                                      <p:cBhvr>
                                        <p:cTn id="13" dur="500" fill="hold"/>
                                        <p:tgtEl>
                                          <p:spTgt spid="23556"/>
                                        </p:tgtEl>
                                        <p:attrNameLst>
                                          <p:attrName>ppt_h</p:attrName>
                                        </p:attrNameLst>
                                      </p:cBhvr>
                                      <p:tavLst>
                                        <p:tav tm="0">
                                          <p:val>
                                            <p:fltVal val="0"/>
                                          </p:val>
                                        </p:tav>
                                        <p:tav tm="100000">
                                          <p:val>
                                            <p:strVal val="#ppt_h"/>
                                          </p:val>
                                        </p:tav>
                                      </p:tavLst>
                                    </p:anim>
                                    <p:animEffect transition="in" filter="fade">
                                      <p:cBhvr>
                                        <p:cTn id="14"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15</a:t>
            </a:r>
          </a:p>
        </p:txBody>
      </p:sp>
      <p:sp>
        <p:nvSpPr>
          <p:cNvPr id="19" name="Rectangle 1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30055" y="909440"/>
            <a:ext cx="8138767" cy="1015663"/>
          </a:xfrm>
          <a:prstGeom prst="rect">
            <a:avLst/>
          </a:prstGeom>
          <a:noFill/>
        </p:spPr>
        <p:txBody>
          <a:bodyPr wrap="none" rtlCol="0">
            <a:spAutoFit/>
          </a:bodyPr>
          <a:lstStyle/>
          <a:p>
            <a:pPr algn="ctr"/>
            <a:r>
              <a:rPr lang="en-US" sz="3600" b="1" dirty="0">
                <a:solidFill>
                  <a:srgbClr val="FF0000"/>
                </a:solidFill>
              </a:rPr>
              <a:t>Let’s count all the beads on my </a:t>
            </a:r>
            <a:r>
              <a:rPr lang="en-US" sz="3600" b="1" dirty="0" err="1">
                <a:solidFill>
                  <a:srgbClr val="FF0000"/>
                </a:solidFill>
              </a:rPr>
              <a:t>Rekenrek</a:t>
            </a:r>
            <a:r>
              <a:rPr lang="en-US" sz="3600" b="1" dirty="0">
                <a:solidFill>
                  <a:srgbClr val="FF0000"/>
                </a:solidFill>
              </a:rPr>
              <a:t>!</a:t>
            </a:r>
            <a:endParaRPr lang="en-US" sz="3600" b="1" dirty="0">
              <a:solidFill>
                <a:srgbClr val="009900"/>
              </a:solidFill>
            </a:endParaRPr>
          </a:p>
          <a:p>
            <a:pPr algn="ctr"/>
            <a:endParaRPr lang="en-US" sz="2400" b="1" dirty="0">
              <a:solidFill>
                <a:srgbClr val="0000FF"/>
              </a:solidFill>
            </a:endParaRPr>
          </a:p>
        </p:txBody>
      </p:sp>
      <p:sp>
        <p:nvSpPr>
          <p:cNvPr id="15" name="TextBox 14"/>
          <p:cNvSpPr txBox="1"/>
          <p:nvPr/>
        </p:nvSpPr>
        <p:spPr>
          <a:xfrm>
            <a:off x="1993161" y="2329070"/>
            <a:ext cx="5012557" cy="1200329"/>
          </a:xfrm>
          <a:prstGeom prst="rect">
            <a:avLst/>
          </a:prstGeom>
          <a:noFill/>
        </p:spPr>
        <p:txBody>
          <a:bodyPr wrap="square" rtlCol="0">
            <a:spAutoFit/>
          </a:bodyPr>
          <a:lstStyle/>
          <a:p>
            <a:pPr algn="ctr"/>
            <a:r>
              <a:rPr lang="en-US" sz="3600" b="1" dirty="0">
                <a:hlinkClick r:id="rId3"/>
              </a:rPr>
              <a:t>Click here for a virtual </a:t>
            </a:r>
            <a:r>
              <a:rPr lang="en-US" sz="3600" b="1" dirty="0" err="1">
                <a:hlinkClick r:id="rId3"/>
              </a:rPr>
              <a:t>Rekenrek</a:t>
            </a:r>
            <a:r>
              <a:rPr lang="en-US" sz="3600" b="1" dirty="0">
                <a:hlinkClick r:id="rId3"/>
              </a:rPr>
              <a:t>!</a:t>
            </a:r>
            <a:endParaRPr lang="en-US" sz="3600" b="1" dirty="0"/>
          </a:p>
        </p:txBody>
      </p:sp>
      <p:pic>
        <p:nvPicPr>
          <p:cNvPr id="2050" name="Picture 2" descr="http://www.clipartbest.com/cliparts/yik/gzA/yikgzA65T.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861256"/>
            <a:ext cx="2945269" cy="27364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20471" y="3456930"/>
            <a:ext cx="4157933" cy="369332"/>
          </a:xfrm>
          <a:prstGeom prst="rect">
            <a:avLst/>
          </a:prstGeom>
          <a:noFill/>
        </p:spPr>
        <p:txBody>
          <a:bodyPr wrap="none" rtlCol="0">
            <a:spAutoFit/>
          </a:bodyPr>
          <a:lstStyle/>
          <a:p>
            <a:r>
              <a:rPr lang="en-US" b="1" dirty="0"/>
              <a:t>(Click on the + sign to add rows of beads.)</a:t>
            </a:r>
          </a:p>
        </p:txBody>
      </p:sp>
    </p:spTree>
    <p:extLst>
      <p:ext uri="{BB962C8B-B14F-4D97-AF65-F5344CB8AC3E}">
        <p14:creationId xmlns:p14="http://schemas.microsoft.com/office/powerpoint/2010/main" val="427382449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21</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Count Teen Numbers</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3554" name="Picture 2" descr="http://www.firoozbaby.com/wp-content/uploads/2015/11/nTExoenT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553594"/>
            <a:ext cx="3708929" cy="3828573"/>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00286" y="1995235"/>
            <a:ext cx="2576536" cy="1200329"/>
          </a:xfrm>
          <a:prstGeom prst="rect">
            <a:avLst/>
          </a:prstGeom>
          <a:noFill/>
        </p:spPr>
        <p:txBody>
          <a:bodyPr wrap="square" rtlCol="0">
            <a:spAutoFit/>
          </a:bodyPr>
          <a:lstStyle/>
          <a:p>
            <a:pPr algn="ctr"/>
            <a:r>
              <a:rPr lang="en-US" sz="2400" b="1" dirty="0"/>
              <a:t>Count back from 20 to 11 the regular way.</a:t>
            </a:r>
          </a:p>
        </p:txBody>
      </p:sp>
    </p:spTree>
    <p:extLst>
      <p:ext uri="{BB962C8B-B14F-4D97-AF65-F5344CB8AC3E}">
        <p14:creationId xmlns:p14="http://schemas.microsoft.com/office/powerpoint/2010/main" val="22371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p:cTn id="12" dur="500" fill="hold"/>
                                        <p:tgtEl>
                                          <p:spTgt spid="23556"/>
                                        </p:tgtEl>
                                        <p:attrNameLst>
                                          <p:attrName>ppt_w</p:attrName>
                                        </p:attrNameLst>
                                      </p:cBhvr>
                                      <p:tavLst>
                                        <p:tav tm="0">
                                          <p:val>
                                            <p:fltVal val="0"/>
                                          </p:val>
                                        </p:tav>
                                        <p:tav tm="100000">
                                          <p:val>
                                            <p:strVal val="#ppt_w"/>
                                          </p:val>
                                        </p:tav>
                                      </p:tavLst>
                                    </p:anim>
                                    <p:anim calcmode="lin" valueType="num">
                                      <p:cBhvr>
                                        <p:cTn id="13" dur="500" fill="hold"/>
                                        <p:tgtEl>
                                          <p:spTgt spid="23556"/>
                                        </p:tgtEl>
                                        <p:attrNameLst>
                                          <p:attrName>ppt_h</p:attrName>
                                        </p:attrNameLst>
                                      </p:cBhvr>
                                      <p:tavLst>
                                        <p:tav tm="0">
                                          <p:val>
                                            <p:fltVal val="0"/>
                                          </p:val>
                                        </p:tav>
                                        <p:tav tm="100000">
                                          <p:val>
                                            <p:strVal val="#ppt_h"/>
                                          </p:val>
                                        </p:tav>
                                      </p:tavLst>
                                    </p:anim>
                                    <p:animEffect transition="in" filter="fade">
                                      <p:cBhvr>
                                        <p:cTn id="14"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21</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Count Teen Numbers</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3554" name="Picture 2" descr="http://www.firoozbaby.com/wp-content/uploads/2015/11/nTExoenT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553594"/>
            <a:ext cx="3708929" cy="3828573"/>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14397" y="1819831"/>
            <a:ext cx="2748314" cy="1631216"/>
          </a:xfrm>
          <a:prstGeom prst="rect">
            <a:avLst/>
          </a:prstGeom>
          <a:noFill/>
        </p:spPr>
        <p:txBody>
          <a:bodyPr wrap="square" rtlCol="0">
            <a:spAutoFit/>
          </a:bodyPr>
          <a:lstStyle/>
          <a:p>
            <a:pPr algn="ctr"/>
            <a:r>
              <a:rPr lang="en-US" sz="2000" b="1" dirty="0"/>
              <a:t>Now, change each time.  Listen to my example.  Ten 1, 12, ten 3, 14, ten 5, 16.  Now it’s your turn! </a:t>
            </a:r>
          </a:p>
        </p:txBody>
      </p:sp>
    </p:spTree>
    <p:extLst>
      <p:ext uri="{BB962C8B-B14F-4D97-AF65-F5344CB8AC3E}">
        <p14:creationId xmlns:p14="http://schemas.microsoft.com/office/powerpoint/2010/main" val="69986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p:cTn id="12" dur="500" fill="hold"/>
                                        <p:tgtEl>
                                          <p:spTgt spid="23556"/>
                                        </p:tgtEl>
                                        <p:attrNameLst>
                                          <p:attrName>ppt_w</p:attrName>
                                        </p:attrNameLst>
                                      </p:cBhvr>
                                      <p:tavLst>
                                        <p:tav tm="0">
                                          <p:val>
                                            <p:fltVal val="0"/>
                                          </p:val>
                                        </p:tav>
                                        <p:tav tm="100000">
                                          <p:val>
                                            <p:strVal val="#ppt_w"/>
                                          </p:val>
                                        </p:tav>
                                      </p:tavLst>
                                    </p:anim>
                                    <p:anim calcmode="lin" valueType="num">
                                      <p:cBhvr>
                                        <p:cTn id="13" dur="500" fill="hold"/>
                                        <p:tgtEl>
                                          <p:spTgt spid="23556"/>
                                        </p:tgtEl>
                                        <p:attrNameLst>
                                          <p:attrName>ppt_h</p:attrName>
                                        </p:attrNameLst>
                                      </p:cBhvr>
                                      <p:tavLst>
                                        <p:tav tm="0">
                                          <p:val>
                                            <p:fltVal val="0"/>
                                          </p:val>
                                        </p:tav>
                                        <p:tav tm="100000">
                                          <p:val>
                                            <p:strVal val="#ppt_h"/>
                                          </p:val>
                                        </p:tav>
                                      </p:tavLst>
                                    </p:anim>
                                    <p:animEffect transition="in" filter="fade">
                                      <p:cBhvr>
                                        <p:cTn id="14"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21</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Count Teen Numbers</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3554" name="Picture 2" descr="http://www.firoozbaby.com/wp-content/uploads/2015/11/nTExoenT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553594"/>
            <a:ext cx="3708929" cy="3828573"/>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00286" y="1805570"/>
            <a:ext cx="2576536" cy="1569660"/>
          </a:xfrm>
          <a:prstGeom prst="rect">
            <a:avLst/>
          </a:prstGeom>
          <a:noFill/>
        </p:spPr>
        <p:txBody>
          <a:bodyPr wrap="square" rtlCol="0">
            <a:spAutoFit/>
          </a:bodyPr>
          <a:lstStyle/>
          <a:p>
            <a:pPr algn="ctr"/>
            <a:r>
              <a:rPr lang="en-US" sz="2400" b="1" dirty="0"/>
              <a:t>Count back from 20 to 11, starting with the Say Ten Way.</a:t>
            </a:r>
          </a:p>
        </p:txBody>
      </p:sp>
    </p:spTree>
    <p:extLst>
      <p:ext uri="{BB962C8B-B14F-4D97-AF65-F5344CB8AC3E}">
        <p14:creationId xmlns:p14="http://schemas.microsoft.com/office/powerpoint/2010/main" val="286298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p:cTn id="12" dur="500" fill="hold"/>
                                        <p:tgtEl>
                                          <p:spTgt spid="23556"/>
                                        </p:tgtEl>
                                        <p:attrNameLst>
                                          <p:attrName>ppt_w</p:attrName>
                                        </p:attrNameLst>
                                      </p:cBhvr>
                                      <p:tavLst>
                                        <p:tav tm="0">
                                          <p:val>
                                            <p:fltVal val="0"/>
                                          </p:val>
                                        </p:tav>
                                        <p:tav tm="100000">
                                          <p:val>
                                            <p:strVal val="#ppt_w"/>
                                          </p:val>
                                        </p:tav>
                                      </p:tavLst>
                                    </p:anim>
                                    <p:anim calcmode="lin" valueType="num">
                                      <p:cBhvr>
                                        <p:cTn id="13" dur="500" fill="hold"/>
                                        <p:tgtEl>
                                          <p:spTgt spid="23556"/>
                                        </p:tgtEl>
                                        <p:attrNameLst>
                                          <p:attrName>ppt_h</p:attrName>
                                        </p:attrNameLst>
                                      </p:cBhvr>
                                      <p:tavLst>
                                        <p:tav tm="0">
                                          <p:val>
                                            <p:fltVal val="0"/>
                                          </p:val>
                                        </p:tav>
                                        <p:tav tm="100000">
                                          <p:val>
                                            <p:strVal val="#ppt_h"/>
                                          </p:val>
                                        </p:tav>
                                      </p:tavLst>
                                    </p:anim>
                                    <p:animEffect transition="in" filter="fade">
                                      <p:cBhvr>
                                        <p:cTn id="14"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58888" y="186842"/>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dirty="0"/>
              <a:t>Module 5, Lesson 21</a:t>
            </a:r>
          </a:p>
        </p:txBody>
      </p:sp>
      <p:sp>
        <p:nvSpPr>
          <p:cNvPr id="16" name="TextBox 15"/>
          <p:cNvSpPr txBox="1"/>
          <p:nvPr/>
        </p:nvSpPr>
        <p:spPr>
          <a:xfrm>
            <a:off x="460374" y="914400"/>
            <a:ext cx="8150225" cy="1569660"/>
          </a:xfrm>
          <a:prstGeom prst="rect">
            <a:avLst/>
          </a:prstGeom>
          <a:noFill/>
        </p:spPr>
        <p:txBody>
          <a:bodyPr wrap="square" rtlCol="0">
            <a:spAutoFit/>
          </a:bodyPr>
          <a:lstStyle/>
          <a:p>
            <a:pPr algn="ctr"/>
            <a:r>
              <a:rPr lang="en-US" sz="2400" b="1" dirty="0"/>
              <a:t>Peter saw 8 puppies at the pet store in a cozy cage.  While he was watching them, 2 hid in a little box.  How many puppies could Peter see then?  Draw a picture and write a number bond and number sentence to match the story.</a:t>
            </a:r>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dirty="0">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descr="http://newhanoverprinting.com/wp-content/uploads/2015/05/pet-store-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810000"/>
            <a:ext cx="3228269" cy="2817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89308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89078" y="649204"/>
            <a:ext cx="7765843" cy="830997"/>
          </a:xfrm>
          <a:prstGeom prst="rect">
            <a:avLst/>
          </a:prstGeom>
          <a:noFill/>
        </p:spPr>
        <p:txBody>
          <a:bodyPr wrap="square" rtlCol="0">
            <a:spAutoFit/>
          </a:bodyPr>
          <a:lstStyle/>
          <a:p>
            <a:pPr algn="ctr"/>
            <a:r>
              <a:rPr lang="en-US" sz="2400" b="1" dirty="0">
                <a:solidFill>
                  <a:srgbClr val="0000FF"/>
                </a:solidFill>
              </a:rPr>
              <a:t>Count out 12 cubes and put them in the place where we show the whole on the number bond.  Group them like this:</a:t>
            </a:r>
          </a:p>
        </p:txBody>
      </p:sp>
      <p:sp>
        <p:nvSpPr>
          <p:cNvPr id="3" name="Oval 2"/>
          <p:cNvSpPr/>
          <p:nvPr/>
        </p:nvSpPr>
        <p:spPr>
          <a:xfrm>
            <a:off x="3505200" y="1600200"/>
            <a:ext cx="2133600" cy="2057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552700" y="4109726"/>
            <a:ext cx="1905000" cy="18228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4686300" y="4109726"/>
            <a:ext cx="1905000" cy="18228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flipH="1">
            <a:off x="3733800" y="3505200"/>
            <a:ext cx="304800" cy="6045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05400" y="3505200"/>
            <a:ext cx="400050" cy="6045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ube 10"/>
          <p:cNvSpPr/>
          <p:nvPr/>
        </p:nvSpPr>
        <p:spPr>
          <a:xfrm>
            <a:off x="4076700" y="1809015"/>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ube 20"/>
          <p:cNvSpPr/>
          <p:nvPr/>
        </p:nvSpPr>
        <p:spPr>
          <a:xfrm>
            <a:off x="4076700" y="2097371"/>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4084983" y="2414305"/>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p:cNvSpPr/>
          <p:nvPr/>
        </p:nvSpPr>
        <p:spPr>
          <a:xfrm>
            <a:off x="4093266" y="2744712"/>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p:cNvSpPr/>
          <p:nvPr/>
        </p:nvSpPr>
        <p:spPr>
          <a:xfrm>
            <a:off x="4084983" y="3043984"/>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p:cNvSpPr/>
          <p:nvPr/>
        </p:nvSpPr>
        <p:spPr>
          <a:xfrm>
            <a:off x="4449417" y="1799584"/>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ube 26"/>
          <p:cNvSpPr/>
          <p:nvPr/>
        </p:nvSpPr>
        <p:spPr>
          <a:xfrm>
            <a:off x="4449417" y="208794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4457700" y="2404874"/>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4465983" y="2735281"/>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4457700" y="3034553"/>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5020917" y="228600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5020917" y="2607965"/>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53717" y="657629"/>
            <a:ext cx="7765843" cy="830997"/>
          </a:xfrm>
          <a:prstGeom prst="rect">
            <a:avLst/>
          </a:prstGeom>
          <a:noFill/>
        </p:spPr>
        <p:txBody>
          <a:bodyPr wrap="square" rtlCol="0">
            <a:spAutoFit/>
          </a:bodyPr>
          <a:lstStyle/>
          <a:p>
            <a:pPr algn="ctr"/>
            <a:r>
              <a:rPr lang="en-US" sz="2400" b="1" dirty="0">
                <a:solidFill>
                  <a:srgbClr val="FF0000"/>
                </a:solidFill>
              </a:rPr>
              <a:t>What are the parts of 12 you see?  Count out cubes to fill in parts so that the total and the parts are equal.</a:t>
            </a:r>
          </a:p>
        </p:txBody>
      </p:sp>
      <p:sp>
        <p:nvSpPr>
          <p:cNvPr id="34" name="Cube 33"/>
          <p:cNvSpPr/>
          <p:nvPr/>
        </p:nvSpPr>
        <p:spPr>
          <a:xfrm>
            <a:off x="3230217" y="429986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Cube 34"/>
          <p:cNvSpPr/>
          <p:nvPr/>
        </p:nvSpPr>
        <p:spPr>
          <a:xfrm>
            <a:off x="3230217" y="458821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a:off x="3238500" y="490515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3246783" y="523555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3238500" y="553482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3602934" y="429042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Cube 39"/>
          <p:cNvSpPr/>
          <p:nvPr/>
        </p:nvSpPr>
        <p:spPr>
          <a:xfrm>
            <a:off x="3602934" y="4578785"/>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3611217" y="489571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3619500" y="522612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p:cNvSpPr/>
          <p:nvPr/>
        </p:nvSpPr>
        <p:spPr>
          <a:xfrm>
            <a:off x="3611217" y="5525398"/>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p:cNvSpPr/>
          <p:nvPr/>
        </p:nvSpPr>
        <p:spPr>
          <a:xfrm>
            <a:off x="5546034" y="466097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p:cNvSpPr/>
          <p:nvPr/>
        </p:nvSpPr>
        <p:spPr>
          <a:xfrm>
            <a:off x="5546034" y="4982941"/>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753100" y="2576382"/>
            <a:ext cx="3025187" cy="1138773"/>
          </a:xfrm>
          <a:prstGeom prst="rect">
            <a:avLst/>
          </a:prstGeom>
          <a:noFill/>
        </p:spPr>
        <p:txBody>
          <a:bodyPr wrap="none" rtlCol="0">
            <a:spAutoFit/>
          </a:bodyPr>
          <a:lstStyle/>
          <a:p>
            <a:pPr algn="ctr"/>
            <a:r>
              <a:rPr lang="en-US" b="1" dirty="0"/>
              <a:t>Help me fill in this</a:t>
            </a:r>
          </a:p>
          <a:p>
            <a:pPr algn="ctr"/>
            <a:r>
              <a:rPr lang="en-US" b="1" dirty="0"/>
              <a:t>number sentence:</a:t>
            </a:r>
          </a:p>
          <a:p>
            <a:pPr algn="ctr"/>
            <a:r>
              <a:rPr lang="en-US" sz="3200" b="1" dirty="0"/>
              <a:t>12 = ____ + ____</a:t>
            </a:r>
          </a:p>
        </p:txBody>
      </p:sp>
      <p:sp>
        <p:nvSpPr>
          <p:cNvPr id="47" name="Rectangle 4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46" name="Picture 2" descr="http://content.mycutegraphics.com/graphics/alligator/alligator-holding-addition-symbo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03" y="4660976"/>
            <a:ext cx="2212330" cy="2067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94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0-ppt_w/2"/>
                                          </p:val>
                                        </p:tav>
                                      </p:tavLst>
                                    </p:anim>
                                    <p:anim calcmode="lin" valueType="num">
                                      <p:cBhvr additive="base">
                                        <p:cTn id="7" dur="500"/>
                                        <p:tgtEl>
                                          <p:spTgt spid="14"/>
                                        </p:tgtEl>
                                        <p:attrNameLst>
                                          <p:attrName>ppt_y</p:attrName>
                                        </p:attrNameLst>
                                      </p:cBhvr>
                                      <p:tavLst>
                                        <p:tav tm="0">
                                          <p:val>
                                            <p:strVal val="ppt_y"/>
                                          </p:val>
                                        </p:tav>
                                        <p:tav tm="100000">
                                          <p:val>
                                            <p:strVal val="ppt_y"/>
                                          </p:val>
                                        </p:tav>
                                      </p:tavLst>
                                    </p:anim>
                                    <p:set>
                                      <p:cBhvr>
                                        <p:cTn id="8" dur="1" fill="hold">
                                          <p:stCondLst>
                                            <p:cond delay="499"/>
                                          </p:stCondLst>
                                        </p:cTn>
                                        <p:tgtEl>
                                          <p:spTgt spid="14"/>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1+#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ppt_x"/>
                                          </p:val>
                                        </p:tav>
                                        <p:tav tm="100000">
                                          <p:val>
                                            <p:strVal val="#ppt_x"/>
                                          </p:val>
                                        </p:tav>
                                      </p:tavLst>
                                    </p:anim>
                                    <p:anim calcmode="lin" valueType="num">
                                      <p:cBhvr additive="base">
                                        <p:cTn id="4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ppt_x"/>
                                          </p:val>
                                        </p:tav>
                                        <p:tav tm="100000">
                                          <p:val>
                                            <p:strVal val="#ppt_x"/>
                                          </p:val>
                                        </p:tav>
                                      </p:tavLst>
                                    </p:anim>
                                    <p:anim calcmode="lin" valueType="num">
                                      <p:cBhvr additive="base">
                                        <p:cTn id="4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ppt_x"/>
                                          </p:val>
                                        </p:tav>
                                        <p:tav tm="100000">
                                          <p:val>
                                            <p:strVal val="#ppt_x"/>
                                          </p:val>
                                        </p:tav>
                                      </p:tavLst>
                                    </p:anim>
                                    <p:anim calcmode="lin" valueType="num">
                                      <p:cBhvr additive="base">
                                        <p:cTn id="5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fill="hold"/>
                                        <p:tgtEl>
                                          <p:spTgt spid="41"/>
                                        </p:tgtEl>
                                        <p:attrNameLst>
                                          <p:attrName>ppt_x</p:attrName>
                                        </p:attrNameLst>
                                      </p:cBhvr>
                                      <p:tavLst>
                                        <p:tav tm="0">
                                          <p:val>
                                            <p:strVal val="#ppt_x"/>
                                          </p:val>
                                        </p:tav>
                                        <p:tav tm="100000">
                                          <p:val>
                                            <p:strVal val="#ppt_x"/>
                                          </p:val>
                                        </p:tav>
                                      </p:tavLst>
                                    </p:anim>
                                    <p:anim calcmode="lin" valueType="num">
                                      <p:cBhvr additive="base">
                                        <p:cTn id="6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additive="base">
                                        <p:cTn id="65" dur="500" fill="hold"/>
                                        <p:tgtEl>
                                          <p:spTgt spid="42"/>
                                        </p:tgtEl>
                                        <p:attrNameLst>
                                          <p:attrName>ppt_x</p:attrName>
                                        </p:attrNameLst>
                                      </p:cBhvr>
                                      <p:tavLst>
                                        <p:tav tm="0">
                                          <p:val>
                                            <p:strVal val="#ppt_x"/>
                                          </p:val>
                                        </p:tav>
                                        <p:tav tm="100000">
                                          <p:val>
                                            <p:strVal val="#ppt_x"/>
                                          </p:val>
                                        </p:tav>
                                      </p:tavLst>
                                    </p:anim>
                                    <p:anim calcmode="lin" valueType="num">
                                      <p:cBhvr additive="base">
                                        <p:cTn id="6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500" fill="hold"/>
                                        <p:tgtEl>
                                          <p:spTgt spid="43"/>
                                        </p:tgtEl>
                                        <p:attrNameLst>
                                          <p:attrName>ppt_x</p:attrName>
                                        </p:attrNameLst>
                                      </p:cBhvr>
                                      <p:tavLst>
                                        <p:tav tm="0">
                                          <p:val>
                                            <p:strVal val="#ppt_x"/>
                                          </p:val>
                                        </p:tav>
                                        <p:tav tm="100000">
                                          <p:val>
                                            <p:strVal val="#ppt_x"/>
                                          </p:val>
                                        </p:tav>
                                      </p:tavLst>
                                    </p:anim>
                                    <p:anim calcmode="lin" valueType="num">
                                      <p:cBhvr additive="base">
                                        <p:cTn id="7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 calcmode="lin" valueType="num">
                                      <p:cBhvr additive="base">
                                        <p:cTn id="77" dur="500" fill="hold"/>
                                        <p:tgtEl>
                                          <p:spTgt spid="44"/>
                                        </p:tgtEl>
                                        <p:attrNameLst>
                                          <p:attrName>ppt_x</p:attrName>
                                        </p:attrNameLst>
                                      </p:cBhvr>
                                      <p:tavLst>
                                        <p:tav tm="0">
                                          <p:val>
                                            <p:strVal val="#ppt_x"/>
                                          </p:val>
                                        </p:tav>
                                        <p:tav tm="100000">
                                          <p:val>
                                            <p:strVal val="#ppt_x"/>
                                          </p:val>
                                        </p:tav>
                                      </p:tavLst>
                                    </p:anim>
                                    <p:anim calcmode="lin" valueType="num">
                                      <p:cBhvr additive="base">
                                        <p:cTn id="7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500" fill="hold"/>
                                        <p:tgtEl>
                                          <p:spTgt spid="45"/>
                                        </p:tgtEl>
                                        <p:attrNameLst>
                                          <p:attrName>ppt_x</p:attrName>
                                        </p:attrNameLst>
                                      </p:cBhvr>
                                      <p:tavLst>
                                        <p:tav tm="0">
                                          <p:val>
                                            <p:strVal val="#ppt_x"/>
                                          </p:val>
                                        </p:tav>
                                        <p:tav tm="100000">
                                          <p:val>
                                            <p:strVal val="#ppt_x"/>
                                          </p:val>
                                        </p:tav>
                                      </p:tavLst>
                                    </p:anim>
                                    <p:anim calcmode="lin" valueType="num">
                                      <p:cBhvr additive="base">
                                        <p:cTn id="84" dur="500" fill="hold"/>
                                        <p:tgtEl>
                                          <p:spTgt spid="45"/>
                                        </p:tgtEl>
                                        <p:attrNameLst>
                                          <p:attrName>ppt_y</p:attrName>
                                        </p:attrNameLst>
                                      </p:cBhvr>
                                      <p:tavLst>
                                        <p:tav tm="0">
                                          <p:val>
                                            <p:strVal val="1+#ppt_h/2"/>
                                          </p:val>
                                        </p:tav>
                                        <p:tav tm="100000">
                                          <p:val>
                                            <p:strVal val="#ppt_y"/>
                                          </p:val>
                                        </p:tav>
                                      </p:tavLst>
                                    </p:anim>
                                  </p:childTnLst>
                                </p:cTn>
                              </p:par>
                            </p:childTnLst>
                          </p:cTn>
                        </p:par>
                        <p:par>
                          <p:cTn id="85" fill="hold">
                            <p:stCondLst>
                              <p:cond delay="500"/>
                            </p:stCondLst>
                            <p:childTnLst>
                              <p:par>
                                <p:cTn id="86" presetID="26" presetClass="entr" presetSubtype="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wipe(down)">
                                      <p:cBhvr>
                                        <p:cTn id="88" dur="580">
                                          <p:stCondLst>
                                            <p:cond delay="0"/>
                                          </p:stCondLst>
                                        </p:cTn>
                                        <p:tgtEl>
                                          <p:spTgt spid="17"/>
                                        </p:tgtEl>
                                      </p:cBhvr>
                                    </p:animEffect>
                                    <p:anim calcmode="lin" valueType="num">
                                      <p:cBhvr>
                                        <p:cTn id="8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4" dur="26">
                                          <p:stCondLst>
                                            <p:cond delay="650"/>
                                          </p:stCondLst>
                                        </p:cTn>
                                        <p:tgtEl>
                                          <p:spTgt spid="17"/>
                                        </p:tgtEl>
                                      </p:cBhvr>
                                      <p:to x="100000" y="60000"/>
                                    </p:animScale>
                                    <p:animScale>
                                      <p:cBhvr>
                                        <p:cTn id="95" dur="166" decel="50000">
                                          <p:stCondLst>
                                            <p:cond delay="676"/>
                                          </p:stCondLst>
                                        </p:cTn>
                                        <p:tgtEl>
                                          <p:spTgt spid="17"/>
                                        </p:tgtEl>
                                      </p:cBhvr>
                                      <p:to x="100000" y="100000"/>
                                    </p:animScale>
                                    <p:animScale>
                                      <p:cBhvr>
                                        <p:cTn id="96" dur="26">
                                          <p:stCondLst>
                                            <p:cond delay="1312"/>
                                          </p:stCondLst>
                                        </p:cTn>
                                        <p:tgtEl>
                                          <p:spTgt spid="17"/>
                                        </p:tgtEl>
                                      </p:cBhvr>
                                      <p:to x="100000" y="80000"/>
                                    </p:animScale>
                                    <p:animScale>
                                      <p:cBhvr>
                                        <p:cTn id="97" dur="166" decel="50000">
                                          <p:stCondLst>
                                            <p:cond delay="1338"/>
                                          </p:stCondLst>
                                        </p:cTn>
                                        <p:tgtEl>
                                          <p:spTgt spid="17"/>
                                        </p:tgtEl>
                                      </p:cBhvr>
                                      <p:to x="100000" y="100000"/>
                                    </p:animScale>
                                    <p:animScale>
                                      <p:cBhvr>
                                        <p:cTn id="98" dur="26">
                                          <p:stCondLst>
                                            <p:cond delay="1642"/>
                                          </p:stCondLst>
                                        </p:cTn>
                                        <p:tgtEl>
                                          <p:spTgt spid="17"/>
                                        </p:tgtEl>
                                      </p:cBhvr>
                                      <p:to x="100000" y="90000"/>
                                    </p:animScale>
                                    <p:animScale>
                                      <p:cBhvr>
                                        <p:cTn id="99" dur="166" decel="50000">
                                          <p:stCondLst>
                                            <p:cond delay="1668"/>
                                          </p:stCondLst>
                                        </p:cTn>
                                        <p:tgtEl>
                                          <p:spTgt spid="17"/>
                                        </p:tgtEl>
                                      </p:cBhvr>
                                      <p:to x="100000" y="100000"/>
                                    </p:animScale>
                                    <p:animScale>
                                      <p:cBhvr>
                                        <p:cTn id="100" dur="26">
                                          <p:stCondLst>
                                            <p:cond delay="1808"/>
                                          </p:stCondLst>
                                        </p:cTn>
                                        <p:tgtEl>
                                          <p:spTgt spid="17"/>
                                        </p:tgtEl>
                                      </p:cBhvr>
                                      <p:to x="100000" y="95000"/>
                                    </p:animScale>
                                    <p:animScale>
                                      <p:cBhvr>
                                        <p:cTn id="101"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3" grpId="0"/>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17"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89078" y="583438"/>
            <a:ext cx="7765843" cy="646331"/>
          </a:xfrm>
          <a:prstGeom prst="rect">
            <a:avLst/>
          </a:prstGeom>
          <a:noFill/>
        </p:spPr>
        <p:txBody>
          <a:bodyPr wrap="square" rtlCol="0">
            <a:spAutoFit/>
          </a:bodyPr>
          <a:lstStyle/>
          <a:p>
            <a:pPr algn="ctr"/>
            <a:r>
              <a:rPr lang="en-US" sz="3600" b="1" dirty="0">
                <a:solidFill>
                  <a:srgbClr val="0000FF"/>
                </a:solidFill>
              </a:rPr>
              <a:t>Close your eyes!</a:t>
            </a:r>
          </a:p>
        </p:txBody>
      </p:sp>
      <p:sp>
        <p:nvSpPr>
          <p:cNvPr id="3" name="Oval 2"/>
          <p:cNvSpPr/>
          <p:nvPr/>
        </p:nvSpPr>
        <p:spPr>
          <a:xfrm>
            <a:off x="3505200" y="1600200"/>
            <a:ext cx="2133600" cy="2057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552700" y="4109726"/>
            <a:ext cx="1905000" cy="18228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4686300" y="4109726"/>
            <a:ext cx="1905000" cy="18228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flipH="1">
            <a:off x="3733800" y="3505200"/>
            <a:ext cx="304800" cy="6045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05400" y="3505200"/>
            <a:ext cx="400050" cy="6045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ube 10"/>
          <p:cNvSpPr/>
          <p:nvPr/>
        </p:nvSpPr>
        <p:spPr>
          <a:xfrm>
            <a:off x="4076700" y="1809015"/>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ube 20"/>
          <p:cNvSpPr/>
          <p:nvPr/>
        </p:nvSpPr>
        <p:spPr>
          <a:xfrm>
            <a:off x="4076700" y="2097371"/>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4084983" y="2414305"/>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p:cNvSpPr/>
          <p:nvPr/>
        </p:nvSpPr>
        <p:spPr>
          <a:xfrm>
            <a:off x="4093266" y="2744712"/>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flipH="1">
            <a:off x="218094" y="2357722"/>
            <a:ext cx="2203740" cy="2586411"/>
          </a:xfrm>
          <a:prstGeom prst="rect">
            <a:avLst/>
          </a:prstGeom>
        </p:spPr>
      </p:pic>
      <p:sp>
        <p:nvSpPr>
          <p:cNvPr id="25" name="Cube 24"/>
          <p:cNvSpPr/>
          <p:nvPr/>
        </p:nvSpPr>
        <p:spPr>
          <a:xfrm>
            <a:off x="4084983" y="3043984"/>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p:cNvSpPr/>
          <p:nvPr/>
        </p:nvSpPr>
        <p:spPr>
          <a:xfrm>
            <a:off x="4449417" y="1799584"/>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ube 26"/>
          <p:cNvSpPr/>
          <p:nvPr/>
        </p:nvSpPr>
        <p:spPr>
          <a:xfrm>
            <a:off x="4449417" y="208794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4457700" y="2404874"/>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4465983" y="2735281"/>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4457700" y="3034553"/>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5020917" y="228600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5020917" y="2607965"/>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3230217" y="429986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Cube 34"/>
          <p:cNvSpPr/>
          <p:nvPr/>
        </p:nvSpPr>
        <p:spPr>
          <a:xfrm>
            <a:off x="3230217" y="458821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a:off x="3238500" y="490515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3246783" y="523555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3238500" y="553482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3602934" y="429042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Cube 39"/>
          <p:cNvSpPr/>
          <p:nvPr/>
        </p:nvSpPr>
        <p:spPr>
          <a:xfrm>
            <a:off x="3602934" y="4578785"/>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3611217" y="489571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3619500" y="522612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p:cNvSpPr/>
          <p:nvPr/>
        </p:nvSpPr>
        <p:spPr>
          <a:xfrm>
            <a:off x="3611217" y="5525398"/>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p:cNvSpPr/>
          <p:nvPr/>
        </p:nvSpPr>
        <p:spPr>
          <a:xfrm>
            <a:off x="5546034" y="466097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p:cNvSpPr/>
          <p:nvPr/>
        </p:nvSpPr>
        <p:spPr>
          <a:xfrm>
            <a:off x="5546034" y="4982941"/>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955078" y="2576382"/>
            <a:ext cx="2621230" cy="1138773"/>
          </a:xfrm>
          <a:prstGeom prst="rect">
            <a:avLst/>
          </a:prstGeom>
          <a:noFill/>
        </p:spPr>
        <p:txBody>
          <a:bodyPr wrap="none" rtlCol="0">
            <a:spAutoFit/>
          </a:bodyPr>
          <a:lstStyle/>
          <a:p>
            <a:pPr algn="ctr"/>
            <a:r>
              <a:rPr lang="en-US" b="1" dirty="0"/>
              <a:t>Help me fill in this</a:t>
            </a:r>
          </a:p>
          <a:p>
            <a:pPr algn="ctr"/>
            <a:r>
              <a:rPr lang="en-US" b="1" dirty="0"/>
              <a:t>number sentence:</a:t>
            </a:r>
          </a:p>
          <a:p>
            <a:pPr algn="ctr"/>
            <a:r>
              <a:rPr lang="en-US" sz="3200" b="1" dirty="0"/>
              <a:t>12 = 10 + ____</a:t>
            </a:r>
          </a:p>
        </p:txBody>
      </p:sp>
      <p:sp>
        <p:nvSpPr>
          <p:cNvPr id="46" name="TextBox 45"/>
          <p:cNvSpPr txBox="1"/>
          <p:nvPr/>
        </p:nvSpPr>
        <p:spPr>
          <a:xfrm>
            <a:off x="705643" y="604484"/>
            <a:ext cx="7765843" cy="646331"/>
          </a:xfrm>
          <a:prstGeom prst="rect">
            <a:avLst/>
          </a:prstGeom>
          <a:noFill/>
        </p:spPr>
        <p:txBody>
          <a:bodyPr wrap="square" rtlCol="0">
            <a:spAutoFit/>
          </a:bodyPr>
          <a:lstStyle/>
          <a:p>
            <a:pPr algn="ctr"/>
            <a:r>
              <a:rPr lang="en-US" sz="3600" b="1" dirty="0">
                <a:solidFill>
                  <a:srgbClr val="FF0000"/>
                </a:solidFill>
              </a:rPr>
              <a:t>What part is hiding?</a:t>
            </a:r>
          </a:p>
        </p:txBody>
      </p:sp>
      <p:sp>
        <p:nvSpPr>
          <p:cNvPr id="47" name="Cube 46"/>
          <p:cNvSpPr/>
          <p:nvPr/>
        </p:nvSpPr>
        <p:spPr>
          <a:xfrm>
            <a:off x="5524500" y="4679688"/>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p:cNvSpPr/>
          <p:nvPr/>
        </p:nvSpPr>
        <p:spPr>
          <a:xfrm>
            <a:off x="5548518" y="4993133"/>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http://content.mycutegraphics.com/graphics/kids/girl-holding-magnifying-glas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997" y="2261910"/>
            <a:ext cx="1520825" cy="2745171"/>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01447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42" presetClass="entr" presetSubtype="0" fill="hold" nodeType="withEffect">
                                  <p:stCondLst>
                                    <p:cond delay="0"/>
                                  </p:stCondLst>
                                  <p:childTnLst>
                                    <p:set>
                                      <p:cBhvr>
                                        <p:cTn id="14" dur="1" fill="hold">
                                          <p:stCondLst>
                                            <p:cond delay="0"/>
                                          </p:stCondLst>
                                        </p:cTn>
                                        <p:tgtEl>
                                          <p:spTgt spid="2056"/>
                                        </p:tgtEl>
                                        <p:attrNameLst>
                                          <p:attrName>style.visibility</p:attrName>
                                        </p:attrNameLst>
                                      </p:cBhvr>
                                      <p:to>
                                        <p:strVal val="visible"/>
                                      </p:to>
                                    </p:set>
                                    <p:animEffect transition="in" filter="fade">
                                      <p:cBhvr>
                                        <p:cTn id="15" dur="1000"/>
                                        <p:tgtEl>
                                          <p:spTgt spid="2056"/>
                                        </p:tgtEl>
                                      </p:cBhvr>
                                    </p:animEffect>
                                    <p:anim calcmode="lin" valueType="num">
                                      <p:cBhvr>
                                        <p:cTn id="16" dur="1000" fill="hold"/>
                                        <p:tgtEl>
                                          <p:spTgt spid="2056"/>
                                        </p:tgtEl>
                                        <p:attrNameLst>
                                          <p:attrName>ppt_x</p:attrName>
                                        </p:attrNameLst>
                                      </p:cBhvr>
                                      <p:tavLst>
                                        <p:tav tm="0">
                                          <p:val>
                                            <p:strVal val="#ppt_x"/>
                                          </p:val>
                                        </p:tav>
                                        <p:tav tm="100000">
                                          <p:val>
                                            <p:strVal val="#ppt_x"/>
                                          </p:val>
                                        </p:tav>
                                      </p:tavLst>
                                    </p:anim>
                                    <p:anim calcmode="lin" valueType="num">
                                      <p:cBhvr>
                                        <p:cTn id="17" dur="1000" fill="hold"/>
                                        <p:tgtEl>
                                          <p:spTgt spid="205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1000"/>
                                        <p:tgtEl>
                                          <p:spTgt spid="46"/>
                                        </p:tgtEl>
                                      </p:cBhvr>
                                    </p:animEffect>
                                    <p:anim calcmode="lin" valueType="num">
                                      <p:cBhvr>
                                        <p:cTn id="21" dur="1000" fill="hold"/>
                                        <p:tgtEl>
                                          <p:spTgt spid="46"/>
                                        </p:tgtEl>
                                        <p:attrNameLst>
                                          <p:attrName>ppt_x</p:attrName>
                                        </p:attrNameLst>
                                      </p:cBhvr>
                                      <p:tavLst>
                                        <p:tav tm="0">
                                          <p:val>
                                            <p:strVal val="#ppt_x"/>
                                          </p:val>
                                        </p:tav>
                                        <p:tav tm="100000">
                                          <p:val>
                                            <p:strVal val="#ppt_x"/>
                                          </p:val>
                                        </p:tav>
                                      </p:tavLst>
                                    </p:anim>
                                    <p:anim calcmode="lin" valueType="num">
                                      <p:cBhvr>
                                        <p:cTn id="2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80">
                                          <p:stCondLst>
                                            <p:cond delay="0"/>
                                          </p:stCondLst>
                                        </p:cTn>
                                        <p:tgtEl>
                                          <p:spTgt spid="17"/>
                                        </p:tgtEl>
                                      </p:cBhvr>
                                    </p:animEffect>
                                    <p:anim calcmode="lin" valueType="num">
                                      <p:cBhvr>
                                        <p:cTn id="2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3" dur="26">
                                          <p:stCondLst>
                                            <p:cond delay="650"/>
                                          </p:stCondLst>
                                        </p:cTn>
                                        <p:tgtEl>
                                          <p:spTgt spid="17"/>
                                        </p:tgtEl>
                                      </p:cBhvr>
                                      <p:to x="100000" y="60000"/>
                                    </p:animScale>
                                    <p:animScale>
                                      <p:cBhvr>
                                        <p:cTn id="34" dur="166" decel="50000">
                                          <p:stCondLst>
                                            <p:cond delay="676"/>
                                          </p:stCondLst>
                                        </p:cTn>
                                        <p:tgtEl>
                                          <p:spTgt spid="17"/>
                                        </p:tgtEl>
                                      </p:cBhvr>
                                      <p:to x="100000" y="100000"/>
                                    </p:animScale>
                                    <p:animScale>
                                      <p:cBhvr>
                                        <p:cTn id="35" dur="26">
                                          <p:stCondLst>
                                            <p:cond delay="1312"/>
                                          </p:stCondLst>
                                        </p:cTn>
                                        <p:tgtEl>
                                          <p:spTgt spid="17"/>
                                        </p:tgtEl>
                                      </p:cBhvr>
                                      <p:to x="100000" y="80000"/>
                                    </p:animScale>
                                    <p:animScale>
                                      <p:cBhvr>
                                        <p:cTn id="36" dur="166" decel="50000">
                                          <p:stCondLst>
                                            <p:cond delay="1338"/>
                                          </p:stCondLst>
                                        </p:cTn>
                                        <p:tgtEl>
                                          <p:spTgt spid="17"/>
                                        </p:tgtEl>
                                      </p:cBhvr>
                                      <p:to x="100000" y="100000"/>
                                    </p:animScale>
                                    <p:animScale>
                                      <p:cBhvr>
                                        <p:cTn id="37" dur="26">
                                          <p:stCondLst>
                                            <p:cond delay="1642"/>
                                          </p:stCondLst>
                                        </p:cTn>
                                        <p:tgtEl>
                                          <p:spTgt spid="17"/>
                                        </p:tgtEl>
                                      </p:cBhvr>
                                      <p:to x="100000" y="90000"/>
                                    </p:animScale>
                                    <p:animScale>
                                      <p:cBhvr>
                                        <p:cTn id="38" dur="166" decel="50000">
                                          <p:stCondLst>
                                            <p:cond delay="1668"/>
                                          </p:stCondLst>
                                        </p:cTn>
                                        <p:tgtEl>
                                          <p:spTgt spid="17"/>
                                        </p:tgtEl>
                                      </p:cBhvr>
                                      <p:to x="100000" y="100000"/>
                                    </p:animScale>
                                    <p:animScale>
                                      <p:cBhvr>
                                        <p:cTn id="39" dur="26">
                                          <p:stCondLst>
                                            <p:cond delay="1808"/>
                                          </p:stCondLst>
                                        </p:cTn>
                                        <p:tgtEl>
                                          <p:spTgt spid="17"/>
                                        </p:tgtEl>
                                      </p:cBhvr>
                                      <p:to x="100000" y="95000"/>
                                    </p:animScale>
                                    <p:animScale>
                                      <p:cBhvr>
                                        <p:cTn id="40" dur="166" decel="50000">
                                          <p:stCondLst>
                                            <p:cond delay="1834"/>
                                          </p:stCondLst>
                                        </p:cTn>
                                        <p:tgtEl>
                                          <p:spTgt spid="17"/>
                                        </p:tgtEl>
                                      </p:cBhvr>
                                      <p:to x="100000" y="100000"/>
                                    </p:animScale>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1000"/>
                                        <p:tgtEl>
                                          <p:spTgt spid="47"/>
                                        </p:tgtEl>
                                      </p:cBhvr>
                                    </p:animEffect>
                                    <p:anim calcmode="lin" valueType="num">
                                      <p:cBhvr>
                                        <p:cTn id="45" dur="1000" fill="hold"/>
                                        <p:tgtEl>
                                          <p:spTgt spid="47"/>
                                        </p:tgtEl>
                                        <p:attrNameLst>
                                          <p:attrName>ppt_x</p:attrName>
                                        </p:attrNameLst>
                                      </p:cBhvr>
                                      <p:tavLst>
                                        <p:tav tm="0">
                                          <p:val>
                                            <p:strVal val="#ppt_x"/>
                                          </p:val>
                                        </p:tav>
                                        <p:tav tm="100000">
                                          <p:val>
                                            <p:strVal val="#ppt_x"/>
                                          </p:val>
                                        </p:tav>
                                      </p:tavLst>
                                    </p:anim>
                                    <p:anim calcmode="lin" valueType="num">
                                      <p:cBhvr>
                                        <p:cTn id="46" dur="1000" fill="hold"/>
                                        <p:tgtEl>
                                          <p:spTgt spid="47"/>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grpId="0" nodeType="after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4" grpId="0" animBg="1"/>
      <p:bldP spid="45" grpId="0" animBg="1"/>
      <p:bldP spid="17" grpId="0"/>
      <p:bldP spid="46" grpId="0"/>
      <p:bldP spid="47" grpId="0" animBg="1"/>
      <p:bldP spid="48"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89078" y="583438"/>
            <a:ext cx="7765843" cy="646331"/>
          </a:xfrm>
          <a:prstGeom prst="rect">
            <a:avLst/>
          </a:prstGeom>
          <a:noFill/>
        </p:spPr>
        <p:txBody>
          <a:bodyPr wrap="square" rtlCol="0">
            <a:spAutoFit/>
          </a:bodyPr>
          <a:lstStyle/>
          <a:p>
            <a:pPr algn="ctr"/>
            <a:r>
              <a:rPr lang="en-US" sz="3600" b="1" dirty="0">
                <a:solidFill>
                  <a:srgbClr val="0000FF"/>
                </a:solidFill>
              </a:rPr>
              <a:t>Close your eyes!</a:t>
            </a:r>
          </a:p>
        </p:txBody>
      </p:sp>
      <p:sp>
        <p:nvSpPr>
          <p:cNvPr id="3" name="Oval 2"/>
          <p:cNvSpPr/>
          <p:nvPr/>
        </p:nvSpPr>
        <p:spPr>
          <a:xfrm>
            <a:off x="3505200" y="1600200"/>
            <a:ext cx="2133600" cy="2057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552700" y="4109726"/>
            <a:ext cx="1905000" cy="18228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4686300" y="4109726"/>
            <a:ext cx="1905000" cy="18228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flipH="1">
            <a:off x="3733800" y="3505200"/>
            <a:ext cx="304800" cy="6045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05400" y="3505200"/>
            <a:ext cx="400050" cy="6045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ube 10"/>
          <p:cNvSpPr/>
          <p:nvPr/>
        </p:nvSpPr>
        <p:spPr>
          <a:xfrm>
            <a:off x="4076700" y="1809015"/>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ube 20"/>
          <p:cNvSpPr/>
          <p:nvPr/>
        </p:nvSpPr>
        <p:spPr>
          <a:xfrm>
            <a:off x="4076700" y="2097371"/>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4084983" y="2414305"/>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p:cNvSpPr/>
          <p:nvPr/>
        </p:nvSpPr>
        <p:spPr>
          <a:xfrm>
            <a:off x="4093266" y="2744712"/>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p:cNvSpPr/>
          <p:nvPr/>
        </p:nvSpPr>
        <p:spPr>
          <a:xfrm>
            <a:off x="4084983" y="3043984"/>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p:cNvSpPr/>
          <p:nvPr/>
        </p:nvSpPr>
        <p:spPr>
          <a:xfrm>
            <a:off x="4449417" y="1799584"/>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ube 26"/>
          <p:cNvSpPr/>
          <p:nvPr/>
        </p:nvSpPr>
        <p:spPr>
          <a:xfrm>
            <a:off x="4449417" y="208794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4457700" y="2404874"/>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4465983" y="2735281"/>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4457700" y="3034553"/>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5020917" y="228600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5020917" y="2607965"/>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3230217" y="429986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Cube 34"/>
          <p:cNvSpPr/>
          <p:nvPr/>
        </p:nvSpPr>
        <p:spPr>
          <a:xfrm>
            <a:off x="3238500" y="459083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a:off x="3238500" y="490515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3246783" y="523555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3238500" y="553482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3602934" y="429042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Cube 39"/>
          <p:cNvSpPr/>
          <p:nvPr/>
        </p:nvSpPr>
        <p:spPr>
          <a:xfrm>
            <a:off x="3602934" y="4578785"/>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3611217" y="489571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3619500" y="522612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p:cNvSpPr/>
          <p:nvPr/>
        </p:nvSpPr>
        <p:spPr>
          <a:xfrm>
            <a:off x="3611217" y="5525398"/>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p:cNvSpPr/>
          <p:nvPr/>
        </p:nvSpPr>
        <p:spPr>
          <a:xfrm>
            <a:off x="5546034" y="466097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p:cNvSpPr/>
          <p:nvPr/>
        </p:nvSpPr>
        <p:spPr>
          <a:xfrm>
            <a:off x="5546034" y="4982941"/>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59273" y="2576382"/>
            <a:ext cx="2412840" cy="1138773"/>
          </a:xfrm>
          <a:prstGeom prst="rect">
            <a:avLst/>
          </a:prstGeom>
          <a:noFill/>
        </p:spPr>
        <p:txBody>
          <a:bodyPr wrap="none" rtlCol="0">
            <a:spAutoFit/>
          </a:bodyPr>
          <a:lstStyle/>
          <a:p>
            <a:pPr algn="ctr"/>
            <a:r>
              <a:rPr lang="en-US" b="1" dirty="0"/>
              <a:t>Help me fill in this</a:t>
            </a:r>
          </a:p>
          <a:p>
            <a:pPr algn="ctr"/>
            <a:r>
              <a:rPr lang="en-US" b="1" dirty="0"/>
              <a:t>number sentence:</a:t>
            </a:r>
          </a:p>
          <a:p>
            <a:pPr algn="ctr"/>
            <a:r>
              <a:rPr lang="en-US" sz="3200" b="1" dirty="0"/>
              <a:t>12 = ____ + 2</a:t>
            </a:r>
          </a:p>
        </p:txBody>
      </p:sp>
      <p:sp>
        <p:nvSpPr>
          <p:cNvPr id="46" name="TextBox 45"/>
          <p:cNvSpPr txBox="1"/>
          <p:nvPr/>
        </p:nvSpPr>
        <p:spPr>
          <a:xfrm>
            <a:off x="697361" y="579973"/>
            <a:ext cx="7765843" cy="646331"/>
          </a:xfrm>
          <a:prstGeom prst="rect">
            <a:avLst/>
          </a:prstGeom>
          <a:noFill/>
        </p:spPr>
        <p:txBody>
          <a:bodyPr wrap="square" rtlCol="0">
            <a:spAutoFit/>
          </a:bodyPr>
          <a:lstStyle/>
          <a:p>
            <a:pPr algn="ctr"/>
            <a:r>
              <a:rPr lang="en-US" sz="3600" b="1" dirty="0">
                <a:solidFill>
                  <a:srgbClr val="FF0000"/>
                </a:solidFill>
              </a:rPr>
              <a:t>What part is hiding?</a:t>
            </a:r>
          </a:p>
        </p:txBody>
      </p:sp>
      <p:sp>
        <p:nvSpPr>
          <p:cNvPr id="49" name="Cube 48"/>
          <p:cNvSpPr/>
          <p:nvPr/>
        </p:nvSpPr>
        <p:spPr>
          <a:xfrm>
            <a:off x="3230217" y="429986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Cube 49"/>
          <p:cNvSpPr/>
          <p:nvPr/>
        </p:nvSpPr>
        <p:spPr>
          <a:xfrm>
            <a:off x="3235186" y="4599132"/>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p:cNvSpPr/>
          <p:nvPr/>
        </p:nvSpPr>
        <p:spPr>
          <a:xfrm>
            <a:off x="3238500" y="490515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p:cNvSpPr/>
          <p:nvPr/>
        </p:nvSpPr>
        <p:spPr>
          <a:xfrm>
            <a:off x="3246783" y="523555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p:cNvSpPr/>
          <p:nvPr/>
        </p:nvSpPr>
        <p:spPr>
          <a:xfrm>
            <a:off x="3238500" y="553482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a:off x="3602934" y="429042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Cube 54"/>
          <p:cNvSpPr/>
          <p:nvPr/>
        </p:nvSpPr>
        <p:spPr>
          <a:xfrm>
            <a:off x="3602934" y="4578785"/>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p:cNvSpPr/>
          <p:nvPr/>
        </p:nvSpPr>
        <p:spPr>
          <a:xfrm>
            <a:off x="3611217" y="489571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p:cNvSpPr/>
          <p:nvPr/>
        </p:nvSpPr>
        <p:spPr>
          <a:xfrm>
            <a:off x="3619500" y="522612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ube 57"/>
          <p:cNvSpPr/>
          <p:nvPr/>
        </p:nvSpPr>
        <p:spPr>
          <a:xfrm>
            <a:off x="3611217" y="5525398"/>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a:picLocks noChangeAspect="1"/>
          </p:cNvPicPr>
          <p:nvPr/>
        </p:nvPicPr>
        <p:blipFill>
          <a:blip r:embed="rId3"/>
          <a:stretch>
            <a:fillRect/>
          </a:stretch>
        </p:blipFill>
        <p:spPr>
          <a:xfrm flipH="1">
            <a:off x="218094" y="2357722"/>
            <a:ext cx="2203740" cy="2586411"/>
          </a:xfrm>
          <a:prstGeom prst="rect">
            <a:avLst/>
          </a:prstGeom>
        </p:spPr>
      </p:pic>
      <p:pic>
        <p:nvPicPr>
          <p:cNvPr id="60" name="Picture 8" descr="http://content.mycutegraphics.com/graphics/kids/girl-holding-magnifying-glas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92" y="2190442"/>
            <a:ext cx="1520825" cy="2745171"/>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59496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42"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1000"/>
                                        <p:tgtEl>
                                          <p:spTgt spid="46"/>
                                        </p:tgtEl>
                                      </p:cBhvr>
                                    </p:animEffect>
                                    <p:anim calcmode="lin" valueType="num">
                                      <p:cBhvr>
                                        <p:cTn id="12" dur="1000" fill="hold"/>
                                        <p:tgtEl>
                                          <p:spTgt spid="46"/>
                                        </p:tgtEl>
                                        <p:attrNameLst>
                                          <p:attrName>ppt_x</p:attrName>
                                        </p:attrNameLst>
                                      </p:cBhvr>
                                      <p:tavLst>
                                        <p:tav tm="0">
                                          <p:val>
                                            <p:strVal val="#ppt_x"/>
                                          </p:val>
                                        </p:tav>
                                        <p:tav tm="100000">
                                          <p:val>
                                            <p:strVal val="#ppt_x"/>
                                          </p:val>
                                        </p:tav>
                                      </p:tavLst>
                                    </p:anim>
                                    <p:anim calcmode="lin" valueType="num">
                                      <p:cBhvr>
                                        <p:cTn id="13" dur="1000" fill="hold"/>
                                        <p:tgtEl>
                                          <p:spTgt spid="46"/>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0"/>
                                        </p:tgtEl>
                                        <p:attrNameLst>
                                          <p:attrName>style.visibility</p:attrName>
                                        </p:attrNameLst>
                                      </p:cBhvr>
                                      <p:to>
                                        <p:strVal val="visible"/>
                                      </p:to>
                                    </p:set>
                                    <p:anim calcmode="lin" valueType="num">
                                      <p:cBhvr additive="base">
                                        <p:cTn id="16" dur="500" fill="hold"/>
                                        <p:tgtEl>
                                          <p:spTgt spid="60"/>
                                        </p:tgtEl>
                                        <p:attrNameLst>
                                          <p:attrName>ppt_x</p:attrName>
                                        </p:attrNameLst>
                                      </p:cBhvr>
                                      <p:tavLst>
                                        <p:tav tm="0">
                                          <p:val>
                                            <p:strVal val="#ppt_x"/>
                                          </p:val>
                                        </p:tav>
                                        <p:tav tm="100000">
                                          <p:val>
                                            <p:strVal val="#ppt_x"/>
                                          </p:val>
                                        </p:tav>
                                      </p:tavLst>
                                    </p:anim>
                                    <p:anim calcmode="lin" valueType="num">
                                      <p:cBhvr additive="base">
                                        <p:cTn id="17" dur="500" fill="hold"/>
                                        <p:tgtEl>
                                          <p:spTgt spid="60"/>
                                        </p:tgtEl>
                                        <p:attrNameLst>
                                          <p:attrName>ppt_y</p:attrName>
                                        </p:attrNameLst>
                                      </p:cBhvr>
                                      <p:tavLst>
                                        <p:tav tm="0">
                                          <p:val>
                                            <p:strVal val="1+#ppt_h/2"/>
                                          </p:val>
                                        </p:tav>
                                        <p:tav tm="100000">
                                          <p:val>
                                            <p:strVal val="#ppt_y"/>
                                          </p:val>
                                        </p:tav>
                                      </p:tavLst>
                                    </p:anim>
                                  </p:childTnLst>
                                </p:cTn>
                              </p:par>
                              <p:par>
                                <p:cTn id="18" presetID="1" presetClass="exit"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50"/>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hidden"/>
                                      </p:to>
                                    </p:set>
                                  </p:childTnLst>
                                </p:cTn>
                              </p:par>
                              <p:par>
                                <p:cTn id="30" presetID="1" presetClass="exit"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hidden"/>
                                      </p:to>
                                    </p:set>
                                  </p:childTnLst>
                                </p:cTn>
                              </p:par>
                              <p:par>
                                <p:cTn id="32" presetID="1" presetClass="exit"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80">
                                          <p:stCondLst>
                                            <p:cond delay="0"/>
                                          </p:stCondLst>
                                        </p:cTn>
                                        <p:tgtEl>
                                          <p:spTgt spid="17"/>
                                        </p:tgtEl>
                                      </p:cBhvr>
                                    </p:animEffect>
                                    <p:anim calcmode="lin" valueType="num">
                                      <p:cBhvr>
                                        <p:cTn id="4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8" dur="26">
                                          <p:stCondLst>
                                            <p:cond delay="650"/>
                                          </p:stCondLst>
                                        </p:cTn>
                                        <p:tgtEl>
                                          <p:spTgt spid="17"/>
                                        </p:tgtEl>
                                      </p:cBhvr>
                                      <p:to x="100000" y="60000"/>
                                    </p:animScale>
                                    <p:animScale>
                                      <p:cBhvr>
                                        <p:cTn id="49" dur="166" decel="50000">
                                          <p:stCondLst>
                                            <p:cond delay="676"/>
                                          </p:stCondLst>
                                        </p:cTn>
                                        <p:tgtEl>
                                          <p:spTgt spid="17"/>
                                        </p:tgtEl>
                                      </p:cBhvr>
                                      <p:to x="100000" y="100000"/>
                                    </p:animScale>
                                    <p:animScale>
                                      <p:cBhvr>
                                        <p:cTn id="50" dur="26">
                                          <p:stCondLst>
                                            <p:cond delay="1312"/>
                                          </p:stCondLst>
                                        </p:cTn>
                                        <p:tgtEl>
                                          <p:spTgt spid="17"/>
                                        </p:tgtEl>
                                      </p:cBhvr>
                                      <p:to x="100000" y="80000"/>
                                    </p:animScale>
                                    <p:animScale>
                                      <p:cBhvr>
                                        <p:cTn id="51" dur="166" decel="50000">
                                          <p:stCondLst>
                                            <p:cond delay="1338"/>
                                          </p:stCondLst>
                                        </p:cTn>
                                        <p:tgtEl>
                                          <p:spTgt spid="17"/>
                                        </p:tgtEl>
                                      </p:cBhvr>
                                      <p:to x="100000" y="100000"/>
                                    </p:animScale>
                                    <p:animScale>
                                      <p:cBhvr>
                                        <p:cTn id="52" dur="26">
                                          <p:stCondLst>
                                            <p:cond delay="1642"/>
                                          </p:stCondLst>
                                        </p:cTn>
                                        <p:tgtEl>
                                          <p:spTgt spid="17"/>
                                        </p:tgtEl>
                                      </p:cBhvr>
                                      <p:to x="100000" y="90000"/>
                                    </p:animScale>
                                    <p:animScale>
                                      <p:cBhvr>
                                        <p:cTn id="53" dur="166" decel="50000">
                                          <p:stCondLst>
                                            <p:cond delay="1668"/>
                                          </p:stCondLst>
                                        </p:cTn>
                                        <p:tgtEl>
                                          <p:spTgt spid="17"/>
                                        </p:tgtEl>
                                      </p:cBhvr>
                                      <p:to x="100000" y="100000"/>
                                    </p:animScale>
                                    <p:animScale>
                                      <p:cBhvr>
                                        <p:cTn id="54" dur="26">
                                          <p:stCondLst>
                                            <p:cond delay="1808"/>
                                          </p:stCondLst>
                                        </p:cTn>
                                        <p:tgtEl>
                                          <p:spTgt spid="17"/>
                                        </p:tgtEl>
                                      </p:cBhvr>
                                      <p:to x="100000" y="95000"/>
                                    </p:animScale>
                                    <p:animScale>
                                      <p:cBhvr>
                                        <p:cTn id="55" dur="166" decel="50000">
                                          <p:stCondLst>
                                            <p:cond delay="1834"/>
                                          </p:stCondLst>
                                        </p:cTn>
                                        <p:tgtEl>
                                          <p:spTgt spid="17"/>
                                        </p:tgtEl>
                                      </p:cBhvr>
                                      <p:to x="100000" y="100000"/>
                                    </p:animScale>
                                  </p:childTnLst>
                                </p:cTn>
                              </p:par>
                            </p:childTnLst>
                          </p:cTn>
                        </p:par>
                        <p:par>
                          <p:cTn id="56" fill="hold">
                            <p:stCondLst>
                              <p:cond delay="2000"/>
                            </p:stCondLst>
                            <p:childTnLst>
                              <p:par>
                                <p:cTn id="57" presetID="42" presetClass="entr" presetSubtype="0" fill="hold" grpId="0"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1000"/>
                                        <p:tgtEl>
                                          <p:spTgt spid="49"/>
                                        </p:tgtEl>
                                      </p:cBhvr>
                                    </p:animEffect>
                                    <p:anim calcmode="lin" valueType="num">
                                      <p:cBhvr>
                                        <p:cTn id="60" dur="1000" fill="hold"/>
                                        <p:tgtEl>
                                          <p:spTgt spid="49"/>
                                        </p:tgtEl>
                                        <p:attrNameLst>
                                          <p:attrName>ppt_x</p:attrName>
                                        </p:attrNameLst>
                                      </p:cBhvr>
                                      <p:tavLst>
                                        <p:tav tm="0">
                                          <p:val>
                                            <p:strVal val="#ppt_x"/>
                                          </p:val>
                                        </p:tav>
                                        <p:tav tm="100000">
                                          <p:val>
                                            <p:strVal val="#ppt_x"/>
                                          </p:val>
                                        </p:tav>
                                      </p:tavLst>
                                    </p:anim>
                                    <p:anim calcmode="lin" valueType="num">
                                      <p:cBhvr>
                                        <p:cTn id="61" dur="1000" fill="hold"/>
                                        <p:tgtEl>
                                          <p:spTgt spid="49"/>
                                        </p:tgtEl>
                                        <p:attrNameLst>
                                          <p:attrName>ppt_y</p:attrName>
                                        </p:attrNameLst>
                                      </p:cBhvr>
                                      <p:tavLst>
                                        <p:tav tm="0">
                                          <p:val>
                                            <p:strVal val="#ppt_y+.1"/>
                                          </p:val>
                                        </p:tav>
                                        <p:tav tm="100000">
                                          <p:val>
                                            <p:strVal val="#ppt_y"/>
                                          </p:val>
                                        </p:tav>
                                      </p:tavLst>
                                    </p:anim>
                                  </p:childTnLst>
                                </p:cTn>
                              </p:par>
                            </p:childTnLst>
                          </p:cTn>
                        </p:par>
                        <p:par>
                          <p:cTn id="62" fill="hold">
                            <p:stCondLst>
                              <p:cond delay="3000"/>
                            </p:stCondLst>
                            <p:childTnLst>
                              <p:par>
                                <p:cTn id="63" presetID="42" presetClass="entr" presetSubtype="0"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1000"/>
                                        <p:tgtEl>
                                          <p:spTgt spid="35"/>
                                        </p:tgtEl>
                                      </p:cBhvr>
                                    </p:animEffect>
                                    <p:anim calcmode="lin" valueType="num">
                                      <p:cBhvr>
                                        <p:cTn id="66" dur="1000" fill="hold"/>
                                        <p:tgtEl>
                                          <p:spTgt spid="35"/>
                                        </p:tgtEl>
                                        <p:attrNameLst>
                                          <p:attrName>ppt_x</p:attrName>
                                        </p:attrNameLst>
                                      </p:cBhvr>
                                      <p:tavLst>
                                        <p:tav tm="0">
                                          <p:val>
                                            <p:strVal val="#ppt_x"/>
                                          </p:val>
                                        </p:tav>
                                        <p:tav tm="100000">
                                          <p:val>
                                            <p:strVal val="#ppt_x"/>
                                          </p:val>
                                        </p:tav>
                                      </p:tavLst>
                                    </p:anim>
                                    <p:anim calcmode="lin" valueType="num">
                                      <p:cBhvr>
                                        <p:cTn id="67" dur="1000" fill="hold"/>
                                        <p:tgtEl>
                                          <p:spTgt spid="35"/>
                                        </p:tgtEl>
                                        <p:attrNameLst>
                                          <p:attrName>ppt_y</p:attrName>
                                        </p:attrNameLst>
                                      </p:cBhvr>
                                      <p:tavLst>
                                        <p:tav tm="0">
                                          <p:val>
                                            <p:strVal val="#ppt_y+.1"/>
                                          </p:val>
                                        </p:tav>
                                        <p:tav tm="100000">
                                          <p:val>
                                            <p:strVal val="#ppt_y"/>
                                          </p:val>
                                        </p:tav>
                                      </p:tavLst>
                                    </p:anim>
                                  </p:childTnLst>
                                </p:cTn>
                              </p:par>
                            </p:childTnLst>
                          </p:cTn>
                        </p:par>
                        <p:par>
                          <p:cTn id="68" fill="hold">
                            <p:stCondLst>
                              <p:cond delay="4000"/>
                            </p:stCondLst>
                            <p:childTnLst>
                              <p:par>
                                <p:cTn id="69" presetID="42" presetClass="entr" presetSubtype="0" fill="hold" grpId="0" nodeType="after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1000"/>
                                        <p:tgtEl>
                                          <p:spTgt spid="51"/>
                                        </p:tgtEl>
                                      </p:cBhvr>
                                    </p:animEffect>
                                    <p:anim calcmode="lin" valueType="num">
                                      <p:cBhvr>
                                        <p:cTn id="72" dur="1000" fill="hold"/>
                                        <p:tgtEl>
                                          <p:spTgt spid="51"/>
                                        </p:tgtEl>
                                        <p:attrNameLst>
                                          <p:attrName>ppt_x</p:attrName>
                                        </p:attrNameLst>
                                      </p:cBhvr>
                                      <p:tavLst>
                                        <p:tav tm="0">
                                          <p:val>
                                            <p:strVal val="#ppt_x"/>
                                          </p:val>
                                        </p:tav>
                                        <p:tav tm="100000">
                                          <p:val>
                                            <p:strVal val="#ppt_x"/>
                                          </p:val>
                                        </p:tav>
                                      </p:tavLst>
                                    </p:anim>
                                    <p:anim calcmode="lin" valueType="num">
                                      <p:cBhvr>
                                        <p:cTn id="73" dur="1000" fill="hold"/>
                                        <p:tgtEl>
                                          <p:spTgt spid="51"/>
                                        </p:tgtEl>
                                        <p:attrNameLst>
                                          <p:attrName>ppt_y</p:attrName>
                                        </p:attrNameLst>
                                      </p:cBhvr>
                                      <p:tavLst>
                                        <p:tav tm="0">
                                          <p:val>
                                            <p:strVal val="#ppt_y+.1"/>
                                          </p:val>
                                        </p:tav>
                                        <p:tav tm="100000">
                                          <p:val>
                                            <p:strVal val="#ppt_y"/>
                                          </p:val>
                                        </p:tav>
                                      </p:tavLst>
                                    </p:anim>
                                  </p:childTnLst>
                                </p:cTn>
                              </p:par>
                            </p:childTnLst>
                          </p:cTn>
                        </p:par>
                        <p:par>
                          <p:cTn id="74" fill="hold">
                            <p:stCondLst>
                              <p:cond delay="5000"/>
                            </p:stCondLst>
                            <p:childTnLst>
                              <p:par>
                                <p:cTn id="75" presetID="42" presetClass="entr" presetSubtype="0" fill="hold" grpId="0" nodeType="after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fade">
                                      <p:cBhvr>
                                        <p:cTn id="77" dur="1000"/>
                                        <p:tgtEl>
                                          <p:spTgt spid="52"/>
                                        </p:tgtEl>
                                      </p:cBhvr>
                                    </p:animEffect>
                                    <p:anim calcmode="lin" valueType="num">
                                      <p:cBhvr>
                                        <p:cTn id="78" dur="1000" fill="hold"/>
                                        <p:tgtEl>
                                          <p:spTgt spid="52"/>
                                        </p:tgtEl>
                                        <p:attrNameLst>
                                          <p:attrName>ppt_x</p:attrName>
                                        </p:attrNameLst>
                                      </p:cBhvr>
                                      <p:tavLst>
                                        <p:tav tm="0">
                                          <p:val>
                                            <p:strVal val="#ppt_x"/>
                                          </p:val>
                                        </p:tav>
                                        <p:tav tm="100000">
                                          <p:val>
                                            <p:strVal val="#ppt_x"/>
                                          </p:val>
                                        </p:tav>
                                      </p:tavLst>
                                    </p:anim>
                                    <p:anim calcmode="lin" valueType="num">
                                      <p:cBhvr>
                                        <p:cTn id="79" dur="1000" fill="hold"/>
                                        <p:tgtEl>
                                          <p:spTgt spid="52"/>
                                        </p:tgtEl>
                                        <p:attrNameLst>
                                          <p:attrName>ppt_y</p:attrName>
                                        </p:attrNameLst>
                                      </p:cBhvr>
                                      <p:tavLst>
                                        <p:tav tm="0">
                                          <p:val>
                                            <p:strVal val="#ppt_y+.1"/>
                                          </p:val>
                                        </p:tav>
                                        <p:tav tm="100000">
                                          <p:val>
                                            <p:strVal val="#ppt_y"/>
                                          </p:val>
                                        </p:tav>
                                      </p:tavLst>
                                    </p:anim>
                                  </p:childTnLst>
                                </p:cTn>
                              </p:par>
                            </p:childTnLst>
                          </p:cTn>
                        </p:par>
                        <p:par>
                          <p:cTn id="80" fill="hold">
                            <p:stCondLst>
                              <p:cond delay="6000"/>
                            </p:stCondLst>
                            <p:childTnLst>
                              <p:par>
                                <p:cTn id="81" presetID="42" presetClass="entr" presetSubtype="0" fill="hold" grpId="0" nodeType="after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fade">
                                      <p:cBhvr>
                                        <p:cTn id="83" dur="1000"/>
                                        <p:tgtEl>
                                          <p:spTgt spid="53"/>
                                        </p:tgtEl>
                                      </p:cBhvr>
                                    </p:animEffect>
                                    <p:anim calcmode="lin" valueType="num">
                                      <p:cBhvr>
                                        <p:cTn id="84" dur="1000" fill="hold"/>
                                        <p:tgtEl>
                                          <p:spTgt spid="53"/>
                                        </p:tgtEl>
                                        <p:attrNameLst>
                                          <p:attrName>ppt_x</p:attrName>
                                        </p:attrNameLst>
                                      </p:cBhvr>
                                      <p:tavLst>
                                        <p:tav tm="0">
                                          <p:val>
                                            <p:strVal val="#ppt_x"/>
                                          </p:val>
                                        </p:tav>
                                        <p:tav tm="100000">
                                          <p:val>
                                            <p:strVal val="#ppt_x"/>
                                          </p:val>
                                        </p:tav>
                                      </p:tavLst>
                                    </p:anim>
                                    <p:anim calcmode="lin" valueType="num">
                                      <p:cBhvr>
                                        <p:cTn id="85" dur="1000" fill="hold"/>
                                        <p:tgtEl>
                                          <p:spTgt spid="53"/>
                                        </p:tgtEl>
                                        <p:attrNameLst>
                                          <p:attrName>ppt_y</p:attrName>
                                        </p:attrNameLst>
                                      </p:cBhvr>
                                      <p:tavLst>
                                        <p:tav tm="0">
                                          <p:val>
                                            <p:strVal val="#ppt_y+.1"/>
                                          </p:val>
                                        </p:tav>
                                        <p:tav tm="100000">
                                          <p:val>
                                            <p:strVal val="#ppt_y"/>
                                          </p:val>
                                        </p:tav>
                                      </p:tavLst>
                                    </p:anim>
                                  </p:childTnLst>
                                </p:cTn>
                              </p:par>
                            </p:childTnLst>
                          </p:cTn>
                        </p:par>
                        <p:par>
                          <p:cTn id="86" fill="hold">
                            <p:stCondLst>
                              <p:cond delay="7000"/>
                            </p:stCondLst>
                            <p:childTnLst>
                              <p:par>
                                <p:cTn id="87" presetID="42" presetClass="entr" presetSubtype="0" fill="hold" grpId="0" nodeType="after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fade">
                                      <p:cBhvr>
                                        <p:cTn id="89" dur="1000"/>
                                        <p:tgtEl>
                                          <p:spTgt spid="54"/>
                                        </p:tgtEl>
                                      </p:cBhvr>
                                    </p:animEffect>
                                    <p:anim calcmode="lin" valueType="num">
                                      <p:cBhvr>
                                        <p:cTn id="90" dur="1000" fill="hold"/>
                                        <p:tgtEl>
                                          <p:spTgt spid="54"/>
                                        </p:tgtEl>
                                        <p:attrNameLst>
                                          <p:attrName>ppt_x</p:attrName>
                                        </p:attrNameLst>
                                      </p:cBhvr>
                                      <p:tavLst>
                                        <p:tav tm="0">
                                          <p:val>
                                            <p:strVal val="#ppt_x"/>
                                          </p:val>
                                        </p:tav>
                                        <p:tav tm="100000">
                                          <p:val>
                                            <p:strVal val="#ppt_x"/>
                                          </p:val>
                                        </p:tav>
                                      </p:tavLst>
                                    </p:anim>
                                    <p:anim calcmode="lin" valueType="num">
                                      <p:cBhvr>
                                        <p:cTn id="91" dur="1000" fill="hold"/>
                                        <p:tgtEl>
                                          <p:spTgt spid="54"/>
                                        </p:tgtEl>
                                        <p:attrNameLst>
                                          <p:attrName>ppt_y</p:attrName>
                                        </p:attrNameLst>
                                      </p:cBhvr>
                                      <p:tavLst>
                                        <p:tav tm="0">
                                          <p:val>
                                            <p:strVal val="#ppt_y+.1"/>
                                          </p:val>
                                        </p:tav>
                                        <p:tav tm="100000">
                                          <p:val>
                                            <p:strVal val="#ppt_y"/>
                                          </p:val>
                                        </p:tav>
                                      </p:tavLst>
                                    </p:anim>
                                  </p:childTnLst>
                                </p:cTn>
                              </p:par>
                            </p:childTnLst>
                          </p:cTn>
                        </p:par>
                        <p:par>
                          <p:cTn id="92" fill="hold">
                            <p:stCondLst>
                              <p:cond delay="8000"/>
                            </p:stCondLst>
                            <p:childTnLst>
                              <p:par>
                                <p:cTn id="93" presetID="42" presetClass="entr" presetSubtype="0" fill="hold" grpId="0" nodeType="after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fade">
                                      <p:cBhvr>
                                        <p:cTn id="95" dur="1000"/>
                                        <p:tgtEl>
                                          <p:spTgt spid="55"/>
                                        </p:tgtEl>
                                      </p:cBhvr>
                                    </p:animEffect>
                                    <p:anim calcmode="lin" valueType="num">
                                      <p:cBhvr>
                                        <p:cTn id="96" dur="1000" fill="hold"/>
                                        <p:tgtEl>
                                          <p:spTgt spid="55"/>
                                        </p:tgtEl>
                                        <p:attrNameLst>
                                          <p:attrName>ppt_x</p:attrName>
                                        </p:attrNameLst>
                                      </p:cBhvr>
                                      <p:tavLst>
                                        <p:tav tm="0">
                                          <p:val>
                                            <p:strVal val="#ppt_x"/>
                                          </p:val>
                                        </p:tav>
                                        <p:tav tm="100000">
                                          <p:val>
                                            <p:strVal val="#ppt_x"/>
                                          </p:val>
                                        </p:tav>
                                      </p:tavLst>
                                    </p:anim>
                                    <p:anim calcmode="lin" valueType="num">
                                      <p:cBhvr>
                                        <p:cTn id="97" dur="1000" fill="hold"/>
                                        <p:tgtEl>
                                          <p:spTgt spid="55"/>
                                        </p:tgtEl>
                                        <p:attrNameLst>
                                          <p:attrName>ppt_y</p:attrName>
                                        </p:attrNameLst>
                                      </p:cBhvr>
                                      <p:tavLst>
                                        <p:tav tm="0">
                                          <p:val>
                                            <p:strVal val="#ppt_y+.1"/>
                                          </p:val>
                                        </p:tav>
                                        <p:tav tm="100000">
                                          <p:val>
                                            <p:strVal val="#ppt_y"/>
                                          </p:val>
                                        </p:tav>
                                      </p:tavLst>
                                    </p:anim>
                                  </p:childTnLst>
                                </p:cTn>
                              </p:par>
                            </p:childTnLst>
                          </p:cTn>
                        </p:par>
                        <p:par>
                          <p:cTn id="98" fill="hold">
                            <p:stCondLst>
                              <p:cond delay="9000"/>
                            </p:stCondLst>
                            <p:childTnLst>
                              <p:par>
                                <p:cTn id="99" presetID="42" presetClass="entr" presetSubtype="0" fill="hold" grpId="0" nodeType="afterEffect">
                                  <p:stCondLst>
                                    <p:cond delay="0"/>
                                  </p:stCondLst>
                                  <p:childTnLst>
                                    <p:set>
                                      <p:cBhvr>
                                        <p:cTn id="100" dur="1" fill="hold">
                                          <p:stCondLst>
                                            <p:cond delay="0"/>
                                          </p:stCondLst>
                                        </p:cTn>
                                        <p:tgtEl>
                                          <p:spTgt spid="56"/>
                                        </p:tgtEl>
                                        <p:attrNameLst>
                                          <p:attrName>style.visibility</p:attrName>
                                        </p:attrNameLst>
                                      </p:cBhvr>
                                      <p:to>
                                        <p:strVal val="visible"/>
                                      </p:to>
                                    </p:set>
                                    <p:animEffect transition="in" filter="fade">
                                      <p:cBhvr>
                                        <p:cTn id="101" dur="1000"/>
                                        <p:tgtEl>
                                          <p:spTgt spid="56"/>
                                        </p:tgtEl>
                                      </p:cBhvr>
                                    </p:animEffect>
                                    <p:anim calcmode="lin" valueType="num">
                                      <p:cBhvr>
                                        <p:cTn id="102" dur="1000" fill="hold"/>
                                        <p:tgtEl>
                                          <p:spTgt spid="56"/>
                                        </p:tgtEl>
                                        <p:attrNameLst>
                                          <p:attrName>ppt_x</p:attrName>
                                        </p:attrNameLst>
                                      </p:cBhvr>
                                      <p:tavLst>
                                        <p:tav tm="0">
                                          <p:val>
                                            <p:strVal val="#ppt_x"/>
                                          </p:val>
                                        </p:tav>
                                        <p:tav tm="100000">
                                          <p:val>
                                            <p:strVal val="#ppt_x"/>
                                          </p:val>
                                        </p:tav>
                                      </p:tavLst>
                                    </p:anim>
                                    <p:anim calcmode="lin" valueType="num">
                                      <p:cBhvr>
                                        <p:cTn id="103" dur="1000" fill="hold"/>
                                        <p:tgtEl>
                                          <p:spTgt spid="56"/>
                                        </p:tgtEl>
                                        <p:attrNameLst>
                                          <p:attrName>ppt_y</p:attrName>
                                        </p:attrNameLst>
                                      </p:cBhvr>
                                      <p:tavLst>
                                        <p:tav tm="0">
                                          <p:val>
                                            <p:strVal val="#ppt_y+.1"/>
                                          </p:val>
                                        </p:tav>
                                        <p:tav tm="100000">
                                          <p:val>
                                            <p:strVal val="#ppt_y"/>
                                          </p:val>
                                        </p:tav>
                                      </p:tavLst>
                                    </p:anim>
                                  </p:childTnLst>
                                </p:cTn>
                              </p:par>
                            </p:childTnLst>
                          </p:cTn>
                        </p:par>
                        <p:par>
                          <p:cTn id="104" fill="hold">
                            <p:stCondLst>
                              <p:cond delay="10000"/>
                            </p:stCondLst>
                            <p:childTnLst>
                              <p:par>
                                <p:cTn id="105" presetID="42" presetClass="entr" presetSubtype="0" fill="hold" grpId="0" nodeType="afterEffect">
                                  <p:stCondLst>
                                    <p:cond delay="0"/>
                                  </p:stCondLst>
                                  <p:childTnLst>
                                    <p:set>
                                      <p:cBhvr>
                                        <p:cTn id="106" dur="1" fill="hold">
                                          <p:stCondLst>
                                            <p:cond delay="0"/>
                                          </p:stCondLst>
                                        </p:cTn>
                                        <p:tgtEl>
                                          <p:spTgt spid="57"/>
                                        </p:tgtEl>
                                        <p:attrNameLst>
                                          <p:attrName>style.visibility</p:attrName>
                                        </p:attrNameLst>
                                      </p:cBhvr>
                                      <p:to>
                                        <p:strVal val="visible"/>
                                      </p:to>
                                    </p:set>
                                    <p:animEffect transition="in" filter="fade">
                                      <p:cBhvr>
                                        <p:cTn id="107" dur="1000"/>
                                        <p:tgtEl>
                                          <p:spTgt spid="57"/>
                                        </p:tgtEl>
                                      </p:cBhvr>
                                    </p:animEffect>
                                    <p:anim calcmode="lin" valueType="num">
                                      <p:cBhvr>
                                        <p:cTn id="108" dur="1000" fill="hold"/>
                                        <p:tgtEl>
                                          <p:spTgt spid="57"/>
                                        </p:tgtEl>
                                        <p:attrNameLst>
                                          <p:attrName>ppt_x</p:attrName>
                                        </p:attrNameLst>
                                      </p:cBhvr>
                                      <p:tavLst>
                                        <p:tav tm="0">
                                          <p:val>
                                            <p:strVal val="#ppt_x"/>
                                          </p:val>
                                        </p:tav>
                                        <p:tav tm="100000">
                                          <p:val>
                                            <p:strVal val="#ppt_x"/>
                                          </p:val>
                                        </p:tav>
                                      </p:tavLst>
                                    </p:anim>
                                    <p:anim calcmode="lin" valueType="num">
                                      <p:cBhvr>
                                        <p:cTn id="109" dur="1000" fill="hold"/>
                                        <p:tgtEl>
                                          <p:spTgt spid="57"/>
                                        </p:tgtEl>
                                        <p:attrNameLst>
                                          <p:attrName>ppt_y</p:attrName>
                                        </p:attrNameLst>
                                      </p:cBhvr>
                                      <p:tavLst>
                                        <p:tav tm="0">
                                          <p:val>
                                            <p:strVal val="#ppt_y+.1"/>
                                          </p:val>
                                        </p:tav>
                                        <p:tav tm="100000">
                                          <p:val>
                                            <p:strVal val="#ppt_y"/>
                                          </p:val>
                                        </p:tav>
                                      </p:tavLst>
                                    </p:anim>
                                  </p:childTnLst>
                                </p:cTn>
                              </p:par>
                            </p:childTnLst>
                          </p:cTn>
                        </p:par>
                        <p:par>
                          <p:cTn id="110" fill="hold">
                            <p:stCondLst>
                              <p:cond delay="11000"/>
                            </p:stCondLst>
                            <p:childTnLst>
                              <p:par>
                                <p:cTn id="111" presetID="42" presetClass="entr" presetSubtype="0" fill="hold" grpId="0" nodeType="afterEffect">
                                  <p:stCondLst>
                                    <p:cond delay="0"/>
                                  </p:stCondLst>
                                  <p:childTnLst>
                                    <p:set>
                                      <p:cBhvr>
                                        <p:cTn id="112" dur="1" fill="hold">
                                          <p:stCondLst>
                                            <p:cond delay="0"/>
                                          </p:stCondLst>
                                        </p:cTn>
                                        <p:tgtEl>
                                          <p:spTgt spid="58"/>
                                        </p:tgtEl>
                                        <p:attrNameLst>
                                          <p:attrName>style.visibility</p:attrName>
                                        </p:attrNameLst>
                                      </p:cBhvr>
                                      <p:to>
                                        <p:strVal val="visible"/>
                                      </p:to>
                                    </p:set>
                                    <p:animEffect transition="in" filter="fade">
                                      <p:cBhvr>
                                        <p:cTn id="113" dur="1000"/>
                                        <p:tgtEl>
                                          <p:spTgt spid="58"/>
                                        </p:tgtEl>
                                      </p:cBhvr>
                                    </p:animEffect>
                                    <p:anim calcmode="lin" valueType="num">
                                      <p:cBhvr>
                                        <p:cTn id="114" dur="1000" fill="hold"/>
                                        <p:tgtEl>
                                          <p:spTgt spid="58"/>
                                        </p:tgtEl>
                                        <p:attrNameLst>
                                          <p:attrName>ppt_x</p:attrName>
                                        </p:attrNameLst>
                                      </p:cBhvr>
                                      <p:tavLst>
                                        <p:tav tm="0">
                                          <p:val>
                                            <p:strVal val="#ppt_x"/>
                                          </p:val>
                                        </p:tav>
                                        <p:tav tm="100000">
                                          <p:val>
                                            <p:strVal val="#ppt_x"/>
                                          </p:val>
                                        </p:tav>
                                      </p:tavLst>
                                    </p:anim>
                                    <p:anim calcmode="lin" valueType="num">
                                      <p:cBhvr>
                                        <p:cTn id="115"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17" grpId="0"/>
      <p:bldP spid="46" grpId="0"/>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89078" y="649204"/>
            <a:ext cx="7765843" cy="830997"/>
          </a:xfrm>
          <a:prstGeom prst="rect">
            <a:avLst/>
          </a:prstGeom>
          <a:noFill/>
        </p:spPr>
        <p:txBody>
          <a:bodyPr wrap="square" rtlCol="0">
            <a:spAutoFit/>
          </a:bodyPr>
          <a:lstStyle/>
          <a:p>
            <a:pPr algn="ctr"/>
            <a:r>
              <a:rPr lang="en-US" sz="2400" b="1" dirty="0">
                <a:solidFill>
                  <a:srgbClr val="0000FF"/>
                </a:solidFill>
              </a:rPr>
              <a:t>Count out 16 cubes and put them in the place where we show the whole on the number bond.  Group them like this:</a:t>
            </a:r>
          </a:p>
        </p:txBody>
      </p:sp>
      <p:sp>
        <p:nvSpPr>
          <p:cNvPr id="3" name="Oval 2"/>
          <p:cNvSpPr/>
          <p:nvPr/>
        </p:nvSpPr>
        <p:spPr>
          <a:xfrm>
            <a:off x="3505200" y="1600200"/>
            <a:ext cx="2133600" cy="2057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552700" y="4109726"/>
            <a:ext cx="1905000" cy="18228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4686300" y="4109726"/>
            <a:ext cx="1905000" cy="18228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flipH="1">
            <a:off x="3733800" y="3505200"/>
            <a:ext cx="304800" cy="6045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05400" y="3505200"/>
            <a:ext cx="400050" cy="6045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ube 10"/>
          <p:cNvSpPr/>
          <p:nvPr/>
        </p:nvSpPr>
        <p:spPr>
          <a:xfrm>
            <a:off x="3962400" y="1876262"/>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ube 20"/>
          <p:cNvSpPr/>
          <p:nvPr/>
        </p:nvSpPr>
        <p:spPr>
          <a:xfrm>
            <a:off x="3962400" y="2164618"/>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3970683" y="2481552"/>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p:cNvSpPr/>
          <p:nvPr/>
        </p:nvSpPr>
        <p:spPr>
          <a:xfrm>
            <a:off x="3978966" y="281195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p:cNvSpPr/>
          <p:nvPr/>
        </p:nvSpPr>
        <p:spPr>
          <a:xfrm>
            <a:off x="3970683" y="3111231"/>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p:cNvSpPr/>
          <p:nvPr/>
        </p:nvSpPr>
        <p:spPr>
          <a:xfrm>
            <a:off x="4335117" y="1866831"/>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ube 26"/>
          <p:cNvSpPr/>
          <p:nvPr/>
        </p:nvSpPr>
        <p:spPr>
          <a:xfrm>
            <a:off x="4335117" y="215518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4343400" y="2472121"/>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4351683" y="2802528"/>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4343400" y="310180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5233160" y="241846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33400" y="642291"/>
            <a:ext cx="7765843" cy="830997"/>
          </a:xfrm>
          <a:prstGeom prst="rect">
            <a:avLst/>
          </a:prstGeom>
          <a:noFill/>
        </p:spPr>
        <p:txBody>
          <a:bodyPr wrap="square" rtlCol="0">
            <a:spAutoFit/>
          </a:bodyPr>
          <a:lstStyle/>
          <a:p>
            <a:pPr algn="ctr"/>
            <a:r>
              <a:rPr lang="en-US" sz="2400" b="1" dirty="0">
                <a:solidFill>
                  <a:srgbClr val="FF0000"/>
                </a:solidFill>
              </a:rPr>
              <a:t>What are the parts of 16 you see?  Count out cubes to fill in parts so that the total and the parts are equal.</a:t>
            </a:r>
          </a:p>
        </p:txBody>
      </p:sp>
      <p:sp>
        <p:nvSpPr>
          <p:cNvPr id="34" name="Cube 33"/>
          <p:cNvSpPr/>
          <p:nvPr/>
        </p:nvSpPr>
        <p:spPr>
          <a:xfrm>
            <a:off x="3230217" y="429986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Cube 34"/>
          <p:cNvSpPr/>
          <p:nvPr/>
        </p:nvSpPr>
        <p:spPr>
          <a:xfrm>
            <a:off x="3230217" y="458821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a:off x="3238500" y="490515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3246783" y="523555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3238500" y="553482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3602934" y="429042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Cube 39"/>
          <p:cNvSpPr/>
          <p:nvPr/>
        </p:nvSpPr>
        <p:spPr>
          <a:xfrm>
            <a:off x="3602934" y="4578785"/>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3611217" y="489571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3619500" y="522612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p:cNvSpPr/>
          <p:nvPr/>
        </p:nvSpPr>
        <p:spPr>
          <a:xfrm>
            <a:off x="3611217" y="5525398"/>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753100" y="2576382"/>
            <a:ext cx="3025187" cy="1138773"/>
          </a:xfrm>
          <a:prstGeom prst="rect">
            <a:avLst/>
          </a:prstGeom>
          <a:noFill/>
        </p:spPr>
        <p:txBody>
          <a:bodyPr wrap="none" rtlCol="0">
            <a:spAutoFit/>
          </a:bodyPr>
          <a:lstStyle/>
          <a:p>
            <a:pPr algn="ctr"/>
            <a:r>
              <a:rPr lang="en-US" b="1" dirty="0"/>
              <a:t>Help me fill in this</a:t>
            </a:r>
          </a:p>
          <a:p>
            <a:pPr algn="ctr"/>
            <a:r>
              <a:rPr lang="en-US" b="1" dirty="0"/>
              <a:t>number sentence:</a:t>
            </a:r>
          </a:p>
          <a:p>
            <a:pPr algn="ctr"/>
            <a:r>
              <a:rPr lang="en-US" sz="3200" b="1" dirty="0"/>
              <a:t>16 = ____ + ____</a:t>
            </a:r>
          </a:p>
        </p:txBody>
      </p:sp>
      <p:sp>
        <p:nvSpPr>
          <p:cNvPr id="47" name="Cube 46"/>
          <p:cNvSpPr/>
          <p:nvPr/>
        </p:nvSpPr>
        <p:spPr>
          <a:xfrm>
            <a:off x="4917180" y="186645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Cube 47"/>
          <p:cNvSpPr/>
          <p:nvPr/>
        </p:nvSpPr>
        <p:spPr>
          <a:xfrm>
            <a:off x="4917180" y="2154813"/>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p:cNvSpPr/>
          <p:nvPr/>
        </p:nvSpPr>
        <p:spPr>
          <a:xfrm>
            <a:off x="4925463" y="247174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p:cNvSpPr/>
          <p:nvPr/>
        </p:nvSpPr>
        <p:spPr>
          <a:xfrm>
            <a:off x="4933746" y="2802154"/>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p:cNvSpPr/>
          <p:nvPr/>
        </p:nvSpPr>
        <p:spPr>
          <a:xfrm>
            <a:off x="4925463" y="310142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p:cNvSpPr/>
          <p:nvPr/>
        </p:nvSpPr>
        <p:spPr>
          <a:xfrm>
            <a:off x="5769457" y="485187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p:cNvSpPr/>
          <p:nvPr/>
        </p:nvSpPr>
        <p:spPr>
          <a:xfrm>
            <a:off x="5453477" y="429986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Cube 53"/>
          <p:cNvSpPr/>
          <p:nvPr/>
        </p:nvSpPr>
        <p:spPr>
          <a:xfrm>
            <a:off x="5453477" y="458821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p:cNvSpPr/>
          <p:nvPr/>
        </p:nvSpPr>
        <p:spPr>
          <a:xfrm>
            <a:off x="5461760" y="490515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p:cNvSpPr/>
          <p:nvPr/>
        </p:nvSpPr>
        <p:spPr>
          <a:xfrm>
            <a:off x="5453477" y="523555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p:cNvSpPr/>
          <p:nvPr/>
        </p:nvSpPr>
        <p:spPr>
          <a:xfrm>
            <a:off x="5461760" y="553482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46" name="Picture 2" descr="http://content.mycutegraphics.com/graphics/alligator/alligator-holding-addition-symbo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03" y="4660976"/>
            <a:ext cx="2212330" cy="2067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08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0-ppt_w/2"/>
                                          </p:val>
                                        </p:tav>
                                      </p:tavLst>
                                    </p:anim>
                                    <p:anim calcmode="lin" valueType="num">
                                      <p:cBhvr additive="base">
                                        <p:cTn id="7" dur="500"/>
                                        <p:tgtEl>
                                          <p:spTgt spid="14"/>
                                        </p:tgtEl>
                                        <p:attrNameLst>
                                          <p:attrName>ppt_y</p:attrName>
                                        </p:attrNameLst>
                                      </p:cBhvr>
                                      <p:tavLst>
                                        <p:tav tm="0">
                                          <p:val>
                                            <p:strVal val="ppt_y"/>
                                          </p:val>
                                        </p:tav>
                                        <p:tav tm="100000">
                                          <p:val>
                                            <p:strVal val="ppt_y"/>
                                          </p:val>
                                        </p:tav>
                                      </p:tavLst>
                                    </p:anim>
                                    <p:set>
                                      <p:cBhvr>
                                        <p:cTn id="8" dur="1" fill="hold">
                                          <p:stCondLst>
                                            <p:cond delay="499"/>
                                          </p:stCondLst>
                                        </p:cTn>
                                        <p:tgtEl>
                                          <p:spTgt spid="14"/>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1+#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ppt_x"/>
                                          </p:val>
                                        </p:tav>
                                        <p:tav tm="100000">
                                          <p:val>
                                            <p:strVal val="#ppt_x"/>
                                          </p:val>
                                        </p:tav>
                                      </p:tavLst>
                                    </p:anim>
                                    <p:anim calcmode="lin" valueType="num">
                                      <p:cBhvr additive="base">
                                        <p:cTn id="4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ppt_x"/>
                                          </p:val>
                                        </p:tav>
                                        <p:tav tm="100000">
                                          <p:val>
                                            <p:strVal val="#ppt_x"/>
                                          </p:val>
                                        </p:tav>
                                      </p:tavLst>
                                    </p:anim>
                                    <p:anim calcmode="lin" valueType="num">
                                      <p:cBhvr additive="base">
                                        <p:cTn id="4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ppt_x"/>
                                          </p:val>
                                        </p:tav>
                                        <p:tav tm="100000">
                                          <p:val>
                                            <p:strVal val="#ppt_x"/>
                                          </p:val>
                                        </p:tav>
                                      </p:tavLst>
                                    </p:anim>
                                    <p:anim calcmode="lin" valueType="num">
                                      <p:cBhvr additive="base">
                                        <p:cTn id="5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fill="hold"/>
                                        <p:tgtEl>
                                          <p:spTgt spid="41"/>
                                        </p:tgtEl>
                                        <p:attrNameLst>
                                          <p:attrName>ppt_x</p:attrName>
                                        </p:attrNameLst>
                                      </p:cBhvr>
                                      <p:tavLst>
                                        <p:tav tm="0">
                                          <p:val>
                                            <p:strVal val="#ppt_x"/>
                                          </p:val>
                                        </p:tav>
                                        <p:tav tm="100000">
                                          <p:val>
                                            <p:strVal val="#ppt_x"/>
                                          </p:val>
                                        </p:tav>
                                      </p:tavLst>
                                    </p:anim>
                                    <p:anim calcmode="lin" valueType="num">
                                      <p:cBhvr additive="base">
                                        <p:cTn id="6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additive="base">
                                        <p:cTn id="65" dur="500" fill="hold"/>
                                        <p:tgtEl>
                                          <p:spTgt spid="42"/>
                                        </p:tgtEl>
                                        <p:attrNameLst>
                                          <p:attrName>ppt_x</p:attrName>
                                        </p:attrNameLst>
                                      </p:cBhvr>
                                      <p:tavLst>
                                        <p:tav tm="0">
                                          <p:val>
                                            <p:strVal val="#ppt_x"/>
                                          </p:val>
                                        </p:tav>
                                        <p:tav tm="100000">
                                          <p:val>
                                            <p:strVal val="#ppt_x"/>
                                          </p:val>
                                        </p:tav>
                                      </p:tavLst>
                                    </p:anim>
                                    <p:anim calcmode="lin" valueType="num">
                                      <p:cBhvr additive="base">
                                        <p:cTn id="6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500" fill="hold"/>
                                        <p:tgtEl>
                                          <p:spTgt spid="43"/>
                                        </p:tgtEl>
                                        <p:attrNameLst>
                                          <p:attrName>ppt_x</p:attrName>
                                        </p:attrNameLst>
                                      </p:cBhvr>
                                      <p:tavLst>
                                        <p:tav tm="0">
                                          <p:val>
                                            <p:strVal val="#ppt_x"/>
                                          </p:val>
                                        </p:tav>
                                        <p:tav tm="100000">
                                          <p:val>
                                            <p:strVal val="#ppt_x"/>
                                          </p:val>
                                        </p:tav>
                                      </p:tavLst>
                                    </p:anim>
                                    <p:anim calcmode="lin" valueType="num">
                                      <p:cBhvr additive="base">
                                        <p:cTn id="7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53"/>
                                        </p:tgtEl>
                                        <p:attrNameLst>
                                          <p:attrName>style.visibility</p:attrName>
                                        </p:attrNameLst>
                                      </p:cBhvr>
                                      <p:to>
                                        <p:strVal val="visible"/>
                                      </p:to>
                                    </p:set>
                                    <p:anim calcmode="lin" valueType="num">
                                      <p:cBhvr additive="base">
                                        <p:cTn id="77" dur="500" fill="hold"/>
                                        <p:tgtEl>
                                          <p:spTgt spid="53"/>
                                        </p:tgtEl>
                                        <p:attrNameLst>
                                          <p:attrName>ppt_x</p:attrName>
                                        </p:attrNameLst>
                                      </p:cBhvr>
                                      <p:tavLst>
                                        <p:tav tm="0">
                                          <p:val>
                                            <p:strVal val="#ppt_x"/>
                                          </p:val>
                                        </p:tav>
                                        <p:tav tm="100000">
                                          <p:val>
                                            <p:strVal val="#ppt_x"/>
                                          </p:val>
                                        </p:tav>
                                      </p:tavLst>
                                    </p:anim>
                                    <p:anim calcmode="lin" valueType="num">
                                      <p:cBhvr additive="base">
                                        <p:cTn id="7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 calcmode="lin" valueType="num">
                                      <p:cBhvr additive="base">
                                        <p:cTn id="83" dur="500" fill="hold"/>
                                        <p:tgtEl>
                                          <p:spTgt spid="54"/>
                                        </p:tgtEl>
                                        <p:attrNameLst>
                                          <p:attrName>ppt_x</p:attrName>
                                        </p:attrNameLst>
                                      </p:cBhvr>
                                      <p:tavLst>
                                        <p:tav tm="0">
                                          <p:val>
                                            <p:strVal val="#ppt_x"/>
                                          </p:val>
                                        </p:tav>
                                        <p:tav tm="100000">
                                          <p:val>
                                            <p:strVal val="#ppt_x"/>
                                          </p:val>
                                        </p:tav>
                                      </p:tavLst>
                                    </p:anim>
                                    <p:anim calcmode="lin" valueType="num">
                                      <p:cBhvr additive="base">
                                        <p:cTn id="8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55"/>
                                        </p:tgtEl>
                                        <p:attrNameLst>
                                          <p:attrName>style.visibility</p:attrName>
                                        </p:attrNameLst>
                                      </p:cBhvr>
                                      <p:to>
                                        <p:strVal val="visible"/>
                                      </p:to>
                                    </p:set>
                                    <p:anim calcmode="lin" valueType="num">
                                      <p:cBhvr additive="base">
                                        <p:cTn id="89" dur="500" fill="hold"/>
                                        <p:tgtEl>
                                          <p:spTgt spid="55"/>
                                        </p:tgtEl>
                                        <p:attrNameLst>
                                          <p:attrName>ppt_x</p:attrName>
                                        </p:attrNameLst>
                                      </p:cBhvr>
                                      <p:tavLst>
                                        <p:tav tm="0">
                                          <p:val>
                                            <p:strVal val="#ppt_x"/>
                                          </p:val>
                                        </p:tav>
                                        <p:tav tm="100000">
                                          <p:val>
                                            <p:strVal val="#ppt_x"/>
                                          </p:val>
                                        </p:tav>
                                      </p:tavLst>
                                    </p:anim>
                                    <p:anim calcmode="lin" valueType="num">
                                      <p:cBhvr additive="base">
                                        <p:cTn id="9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56"/>
                                        </p:tgtEl>
                                        <p:attrNameLst>
                                          <p:attrName>style.visibility</p:attrName>
                                        </p:attrNameLst>
                                      </p:cBhvr>
                                      <p:to>
                                        <p:strVal val="visible"/>
                                      </p:to>
                                    </p:set>
                                    <p:anim calcmode="lin" valueType="num">
                                      <p:cBhvr additive="base">
                                        <p:cTn id="95" dur="500" fill="hold"/>
                                        <p:tgtEl>
                                          <p:spTgt spid="56"/>
                                        </p:tgtEl>
                                        <p:attrNameLst>
                                          <p:attrName>ppt_x</p:attrName>
                                        </p:attrNameLst>
                                      </p:cBhvr>
                                      <p:tavLst>
                                        <p:tav tm="0">
                                          <p:val>
                                            <p:strVal val="#ppt_x"/>
                                          </p:val>
                                        </p:tav>
                                        <p:tav tm="100000">
                                          <p:val>
                                            <p:strVal val="#ppt_x"/>
                                          </p:val>
                                        </p:tav>
                                      </p:tavLst>
                                    </p:anim>
                                    <p:anim calcmode="lin" valueType="num">
                                      <p:cBhvr additive="base">
                                        <p:cTn id="9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57"/>
                                        </p:tgtEl>
                                        <p:attrNameLst>
                                          <p:attrName>style.visibility</p:attrName>
                                        </p:attrNameLst>
                                      </p:cBhvr>
                                      <p:to>
                                        <p:strVal val="visible"/>
                                      </p:to>
                                    </p:set>
                                    <p:anim calcmode="lin" valueType="num">
                                      <p:cBhvr additive="base">
                                        <p:cTn id="101" dur="500" fill="hold"/>
                                        <p:tgtEl>
                                          <p:spTgt spid="57"/>
                                        </p:tgtEl>
                                        <p:attrNameLst>
                                          <p:attrName>ppt_x</p:attrName>
                                        </p:attrNameLst>
                                      </p:cBhvr>
                                      <p:tavLst>
                                        <p:tav tm="0">
                                          <p:val>
                                            <p:strVal val="#ppt_x"/>
                                          </p:val>
                                        </p:tav>
                                        <p:tav tm="100000">
                                          <p:val>
                                            <p:strVal val="#ppt_x"/>
                                          </p:val>
                                        </p:tav>
                                      </p:tavLst>
                                    </p:anim>
                                    <p:anim calcmode="lin" valueType="num">
                                      <p:cBhvr additive="base">
                                        <p:cTn id="10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52"/>
                                        </p:tgtEl>
                                        <p:attrNameLst>
                                          <p:attrName>style.visibility</p:attrName>
                                        </p:attrNameLst>
                                      </p:cBhvr>
                                      <p:to>
                                        <p:strVal val="visible"/>
                                      </p:to>
                                    </p:set>
                                    <p:anim calcmode="lin" valueType="num">
                                      <p:cBhvr additive="base">
                                        <p:cTn id="107" dur="500" fill="hold"/>
                                        <p:tgtEl>
                                          <p:spTgt spid="52"/>
                                        </p:tgtEl>
                                        <p:attrNameLst>
                                          <p:attrName>ppt_x</p:attrName>
                                        </p:attrNameLst>
                                      </p:cBhvr>
                                      <p:tavLst>
                                        <p:tav tm="0">
                                          <p:val>
                                            <p:strVal val="#ppt_x"/>
                                          </p:val>
                                        </p:tav>
                                        <p:tav tm="100000">
                                          <p:val>
                                            <p:strVal val="#ppt_x"/>
                                          </p:val>
                                        </p:tav>
                                      </p:tavLst>
                                    </p:anim>
                                    <p:anim calcmode="lin" valueType="num">
                                      <p:cBhvr additive="base">
                                        <p:cTn id="108" dur="500" fill="hold"/>
                                        <p:tgtEl>
                                          <p:spTgt spid="52"/>
                                        </p:tgtEl>
                                        <p:attrNameLst>
                                          <p:attrName>ppt_y</p:attrName>
                                        </p:attrNameLst>
                                      </p:cBhvr>
                                      <p:tavLst>
                                        <p:tav tm="0">
                                          <p:val>
                                            <p:strVal val="1+#ppt_h/2"/>
                                          </p:val>
                                        </p:tav>
                                        <p:tav tm="100000">
                                          <p:val>
                                            <p:strVal val="#ppt_y"/>
                                          </p:val>
                                        </p:tav>
                                      </p:tavLst>
                                    </p:anim>
                                  </p:childTnLst>
                                </p:cTn>
                              </p:par>
                            </p:childTnLst>
                          </p:cTn>
                        </p:par>
                        <p:par>
                          <p:cTn id="109" fill="hold">
                            <p:stCondLst>
                              <p:cond delay="500"/>
                            </p:stCondLst>
                            <p:childTnLst>
                              <p:par>
                                <p:cTn id="110" presetID="26" presetClass="entr" presetSubtype="0" fill="hold" grpId="0" nodeType="after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wipe(down)">
                                      <p:cBhvr>
                                        <p:cTn id="112" dur="580">
                                          <p:stCondLst>
                                            <p:cond delay="0"/>
                                          </p:stCondLst>
                                        </p:cTn>
                                        <p:tgtEl>
                                          <p:spTgt spid="17"/>
                                        </p:tgtEl>
                                      </p:cBhvr>
                                    </p:animEffect>
                                    <p:anim calcmode="lin" valueType="num">
                                      <p:cBhvr>
                                        <p:cTn id="11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18" dur="26">
                                          <p:stCondLst>
                                            <p:cond delay="650"/>
                                          </p:stCondLst>
                                        </p:cTn>
                                        <p:tgtEl>
                                          <p:spTgt spid="17"/>
                                        </p:tgtEl>
                                      </p:cBhvr>
                                      <p:to x="100000" y="60000"/>
                                    </p:animScale>
                                    <p:animScale>
                                      <p:cBhvr>
                                        <p:cTn id="119" dur="166" decel="50000">
                                          <p:stCondLst>
                                            <p:cond delay="676"/>
                                          </p:stCondLst>
                                        </p:cTn>
                                        <p:tgtEl>
                                          <p:spTgt spid="17"/>
                                        </p:tgtEl>
                                      </p:cBhvr>
                                      <p:to x="100000" y="100000"/>
                                    </p:animScale>
                                    <p:animScale>
                                      <p:cBhvr>
                                        <p:cTn id="120" dur="26">
                                          <p:stCondLst>
                                            <p:cond delay="1312"/>
                                          </p:stCondLst>
                                        </p:cTn>
                                        <p:tgtEl>
                                          <p:spTgt spid="17"/>
                                        </p:tgtEl>
                                      </p:cBhvr>
                                      <p:to x="100000" y="80000"/>
                                    </p:animScale>
                                    <p:animScale>
                                      <p:cBhvr>
                                        <p:cTn id="121" dur="166" decel="50000">
                                          <p:stCondLst>
                                            <p:cond delay="1338"/>
                                          </p:stCondLst>
                                        </p:cTn>
                                        <p:tgtEl>
                                          <p:spTgt spid="17"/>
                                        </p:tgtEl>
                                      </p:cBhvr>
                                      <p:to x="100000" y="100000"/>
                                    </p:animScale>
                                    <p:animScale>
                                      <p:cBhvr>
                                        <p:cTn id="122" dur="26">
                                          <p:stCondLst>
                                            <p:cond delay="1642"/>
                                          </p:stCondLst>
                                        </p:cTn>
                                        <p:tgtEl>
                                          <p:spTgt spid="17"/>
                                        </p:tgtEl>
                                      </p:cBhvr>
                                      <p:to x="100000" y="90000"/>
                                    </p:animScale>
                                    <p:animScale>
                                      <p:cBhvr>
                                        <p:cTn id="123" dur="166" decel="50000">
                                          <p:stCondLst>
                                            <p:cond delay="1668"/>
                                          </p:stCondLst>
                                        </p:cTn>
                                        <p:tgtEl>
                                          <p:spTgt spid="17"/>
                                        </p:tgtEl>
                                      </p:cBhvr>
                                      <p:to x="100000" y="100000"/>
                                    </p:animScale>
                                    <p:animScale>
                                      <p:cBhvr>
                                        <p:cTn id="124" dur="26">
                                          <p:stCondLst>
                                            <p:cond delay="1808"/>
                                          </p:stCondLst>
                                        </p:cTn>
                                        <p:tgtEl>
                                          <p:spTgt spid="17"/>
                                        </p:tgtEl>
                                      </p:cBhvr>
                                      <p:to x="100000" y="95000"/>
                                    </p:animScale>
                                    <p:animScale>
                                      <p:cBhvr>
                                        <p:cTn id="125"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3" grpId="0"/>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17" grpId="0"/>
      <p:bldP spid="52" grpId="0" animBg="1"/>
      <p:bldP spid="53" grpId="0" animBg="1"/>
      <p:bldP spid="54" grpId="0" animBg="1"/>
      <p:bldP spid="55" grpId="0" animBg="1"/>
      <p:bldP spid="56" grpId="0" animBg="1"/>
      <p:bldP spid="57"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89078" y="583438"/>
            <a:ext cx="7765843" cy="646331"/>
          </a:xfrm>
          <a:prstGeom prst="rect">
            <a:avLst/>
          </a:prstGeom>
          <a:noFill/>
        </p:spPr>
        <p:txBody>
          <a:bodyPr wrap="square" rtlCol="0">
            <a:spAutoFit/>
          </a:bodyPr>
          <a:lstStyle/>
          <a:p>
            <a:pPr algn="ctr"/>
            <a:r>
              <a:rPr lang="en-US" sz="3600" b="1" dirty="0">
                <a:solidFill>
                  <a:srgbClr val="0000FF"/>
                </a:solidFill>
              </a:rPr>
              <a:t>Close your eyes!</a:t>
            </a:r>
          </a:p>
        </p:txBody>
      </p:sp>
      <p:sp>
        <p:nvSpPr>
          <p:cNvPr id="3" name="Oval 2"/>
          <p:cNvSpPr/>
          <p:nvPr/>
        </p:nvSpPr>
        <p:spPr>
          <a:xfrm>
            <a:off x="3505200" y="1600200"/>
            <a:ext cx="2133600" cy="2057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552700" y="4109726"/>
            <a:ext cx="1905000" cy="18228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4686300" y="4109726"/>
            <a:ext cx="1905000" cy="18228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flipH="1">
            <a:off x="3733800" y="3505200"/>
            <a:ext cx="304800" cy="6045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05400" y="3505200"/>
            <a:ext cx="400050" cy="6045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flipH="1">
            <a:off x="218094" y="2357722"/>
            <a:ext cx="2203740" cy="2586411"/>
          </a:xfrm>
          <a:prstGeom prst="rect">
            <a:avLst/>
          </a:prstGeom>
        </p:spPr>
      </p:pic>
      <p:sp>
        <p:nvSpPr>
          <p:cNvPr id="34" name="Cube 33"/>
          <p:cNvSpPr/>
          <p:nvPr/>
        </p:nvSpPr>
        <p:spPr>
          <a:xfrm>
            <a:off x="3230217" y="429986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Cube 34"/>
          <p:cNvSpPr/>
          <p:nvPr/>
        </p:nvSpPr>
        <p:spPr>
          <a:xfrm>
            <a:off x="3230217" y="458821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a:off x="3238500" y="490515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3246783" y="523555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3238500" y="553482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3602934" y="429042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Cube 39"/>
          <p:cNvSpPr/>
          <p:nvPr/>
        </p:nvSpPr>
        <p:spPr>
          <a:xfrm>
            <a:off x="3602934" y="4578785"/>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3611217" y="489571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3619500" y="522612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p:cNvSpPr/>
          <p:nvPr/>
        </p:nvSpPr>
        <p:spPr>
          <a:xfrm>
            <a:off x="3611217" y="5525398"/>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955078" y="2576382"/>
            <a:ext cx="2621230" cy="1138773"/>
          </a:xfrm>
          <a:prstGeom prst="rect">
            <a:avLst/>
          </a:prstGeom>
          <a:noFill/>
        </p:spPr>
        <p:txBody>
          <a:bodyPr wrap="none" rtlCol="0">
            <a:spAutoFit/>
          </a:bodyPr>
          <a:lstStyle/>
          <a:p>
            <a:pPr algn="ctr"/>
            <a:r>
              <a:rPr lang="en-US" b="1" dirty="0"/>
              <a:t>Help me fill in this</a:t>
            </a:r>
          </a:p>
          <a:p>
            <a:pPr algn="ctr"/>
            <a:r>
              <a:rPr lang="en-US" b="1" dirty="0"/>
              <a:t>number sentence:</a:t>
            </a:r>
          </a:p>
          <a:p>
            <a:pPr algn="ctr"/>
            <a:r>
              <a:rPr lang="en-US" sz="3200" b="1" dirty="0"/>
              <a:t>16 = 10 + ____</a:t>
            </a:r>
          </a:p>
        </p:txBody>
      </p:sp>
      <p:sp>
        <p:nvSpPr>
          <p:cNvPr id="46" name="TextBox 45"/>
          <p:cNvSpPr txBox="1"/>
          <p:nvPr/>
        </p:nvSpPr>
        <p:spPr>
          <a:xfrm>
            <a:off x="673997" y="578851"/>
            <a:ext cx="7765843" cy="646331"/>
          </a:xfrm>
          <a:prstGeom prst="rect">
            <a:avLst/>
          </a:prstGeom>
          <a:noFill/>
        </p:spPr>
        <p:txBody>
          <a:bodyPr wrap="square" rtlCol="0">
            <a:spAutoFit/>
          </a:bodyPr>
          <a:lstStyle/>
          <a:p>
            <a:pPr algn="ctr"/>
            <a:r>
              <a:rPr lang="en-US" sz="3600" b="1" dirty="0">
                <a:solidFill>
                  <a:srgbClr val="FF0000"/>
                </a:solidFill>
              </a:rPr>
              <a:t>What part is hiding?</a:t>
            </a:r>
          </a:p>
        </p:txBody>
      </p:sp>
      <p:pic>
        <p:nvPicPr>
          <p:cNvPr id="2056" name="Picture 8" descr="http://content.mycutegraphics.com/graphics/kids/girl-holding-magnifying-glas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997" y="2261910"/>
            <a:ext cx="1520825" cy="2745171"/>
          </a:xfrm>
          <a:prstGeom prst="rect">
            <a:avLst/>
          </a:prstGeom>
          <a:noFill/>
          <a:extLst>
            <a:ext uri="{909E8E84-426E-40DD-AFC4-6F175D3DCCD1}">
              <a14:hiddenFill xmlns:a14="http://schemas.microsoft.com/office/drawing/2010/main">
                <a:solidFill>
                  <a:srgbClr val="FFFFFF"/>
                </a:solidFill>
              </a14:hiddenFill>
            </a:ext>
          </a:extLst>
        </p:spPr>
      </p:pic>
      <p:sp>
        <p:nvSpPr>
          <p:cNvPr id="49" name="Cube 48"/>
          <p:cNvSpPr/>
          <p:nvPr/>
        </p:nvSpPr>
        <p:spPr>
          <a:xfrm>
            <a:off x="5769457" y="485187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p:cNvSpPr/>
          <p:nvPr/>
        </p:nvSpPr>
        <p:spPr>
          <a:xfrm>
            <a:off x="5453477" y="429986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Cube 50"/>
          <p:cNvSpPr/>
          <p:nvPr/>
        </p:nvSpPr>
        <p:spPr>
          <a:xfrm>
            <a:off x="5453477" y="458821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p:cNvSpPr/>
          <p:nvPr/>
        </p:nvSpPr>
        <p:spPr>
          <a:xfrm>
            <a:off x="5461760" y="490515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p:cNvSpPr/>
          <p:nvPr/>
        </p:nvSpPr>
        <p:spPr>
          <a:xfrm>
            <a:off x="5453477" y="523555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a:off x="5461760" y="553482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p:cNvSpPr/>
          <p:nvPr/>
        </p:nvSpPr>
        <p:spPr>
          <a:xfrm>
            <a:off x="5775255" y="485187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p:cNvSpPr/>
          <p:nvPr/>
        </p:nvSpPr>
        <p:spPr>
          <a:xfrm>
            <a:off x="5459275" y="429986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Cube 56"/>
          <p:cNvSpPr/>
          <p:nvPr/>
        </p:nvSpPr>
        <p:spPr>
          <a:xfrm>
            <a:off x="5459275" y="458821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p:cNvSpPr/>
          <p:nvPr/>
        </p:nvSpPr>
        <p:spPr>
          <a:xfrm>
            <a:off x="5467558" y="490515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p:cNvSpPr/>
          <p:nvPr/>
        </p:nvSpPr>
        <p:spPr>
          <a:xfrm>
            <a:off x="5459275" y="523555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p:cNvSpPr/>
          <p:nvPr/>
        </p:nvSpPr>
        <p:spPr>
          <a:xfrm>
            <a:off x="5467558" y="553482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p:cNvSpPr/>
          <p:nvPr/>
        </p:nvSpPr>
        <p:spPr>
          <a:xfrm>
            <a:off x="3962400" y="1876262"/>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Cube 61"/>
          <p:cNvSpPr/>
          <p:nvPr/>
        </p:nvSpPr>
        <p:spPr>
          <a:xfrm>
            <a:off x="3962400" y="2164618"/>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p:cNvSpPr/>
          <p:nvPr/>
        </p:nvSpPr>
        <p:spPr>
          <a:xfrm>
            <a:off x="3970683" y="2481552"/>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p:cNvSpPr/>
          <p:nvPr/>
        </p:nvSpPr>
        <p:spPr>
          <a:xfrm>
            <a:off x="3978966" y="281195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p:cNvSpPr/>
          <p:nvPr/>
        </p:nvSpPr>
        <p:spPr>
          <a:xfrm>
            <a:off x="3970683" y="3111231"/>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p:cNvSpPr/>
          <p:nvPr/>
        </p:nvSpPr>
        <p:spPr>
          <a:xfrm>
            <a:off x="4335117" y="1866831"/>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Cube 66"/>
          <p:cNvSpPr/>
          <p:nvPr/>
        </p:nvSpPr>
        <p:spPr>
          <a:xfrm>
            <a:off x="4335117" y="215518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p:cNvSpPr/>
          <p:nvPr/>
        </p:nvSpPr>
        <p:spPr>
          <a:xfrm>
            <a:off x="4343400" y="2472121"/>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be 68"/>
          <p:cNvSpPr/>
          <p:nvPr/>
        </p:nvSpPr>
        <p:spPr>
          <a:xfrm>
            <a:off x="4351683" y="2802528"/>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be 69"/>
          <p:cNvSpPr/>
          <p:nvPr/>
        </p:nvSpPr>
        <p:spPr>
          <a:xfrm>
            <a:off x="4343400" y="310180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p:cNvSpPr/>
          <p:nvPr/>
        </p:nvSpPr>
        <p:spPr>
          <a:xfrm>
            <a:off x="5233160" y="241846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p:cNvSpPr/>
          <p:nvPr/>
        </p:nvSpPr>
        <p:spPr>
          <a:xfrm>
            <a:off x="4917180" y="186645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Cube 72"/>
          <p:cNvSpPr/>
          <p:nvPr/>
        </p:nvSpPr>
        <p:spPr>
          <a:xfrm>
            <a:off x="4917180" y="2154813"/>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ube 73"/>
          <p:cNvSpPr/>
          <p:nvPr/>
        </p:nvSpPr>
        <p:spPr>
          <a:xfrm>
            <a:off x="4925463" y="247174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ube 74"/>
          <p:cNvSpPr/>
          <p:nvPr/>
        </p:nvSpPr>
        <p:spPr>
          <a:xfrm>
            <a:off x="4933746" y="2802154"/>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p:cNvSpPr/>
          <p:nvPr/>
        </p:nvSpPr>
        <p:spPr>
          <a:xfrm>
            <a:off x="4925463" y="310142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22101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hidden"/>
                                      </p:to>
                                    </p:set>
                                  </p:childTnLst>
                                </p:cTn>
                              </p:par>
                              <p:par>
                                <p:cTn id="21" presetID="42"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anim calcmode="lin" valueType="num">
                                      <p:cBhvr>
                                        <p:cTn id="24" dur="1000" fill="hold"/>
                                        <p:tgtEl>
                                          <p:spTgt spid="46"/>
                                        </p:tgtEl>
                                        <p:attrNameLst>
                                          <p:attrName>ppt_x</p:attrName>
                                        </p:attrNameLst>
                                      </p:cBhvr>
                                      <p:tavLst>
                                        <p:tav tm="0">
                                          <p:val>
                                            <p:strVal val="#ppt_x"/>
                                          </p:val>
                                        </p:tav>
                                        <p:tav tm="100000">
                                          <p:val>
                                            <p:strVal val="#ppt_x"/>
                                          </p:val>
                                        </p:tav>
                                      </p:tavLst>
                                    </p:anim>
                                    <p:anim calcmode="lin" valueType="num">
                                      <p:cBhvr>
                                        <p:cTn id="25" dur="1000" fill="hold"/>
                                        <p:tgtEl>
                                          <p:spTgt spid="4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56"/>
                                        </p:tgtEl>
                                        <p:attrNameLst>
                                          <p:attrName>style.visibility</p:attrName>
                                        </p:attrNameLst>
                                      </p:cBhvr>
                                      <p:to>
                                        <p:strVal val="visible"/>
                                      </p:to>
                                    </p:set>
                                    <p:animEffect transition="in" filter="fade">
                                      <p:cBhvr>
                                        <p:cTn id="28" dur="1000"/>
                                        <p:tgtEl>
                                          <p:spTgt spid="2056"/>
                                        </p:tgtEl>
                                      </p:cBhvr>
                                    </p:animEffect>
                                    <p:anim calcmode="lin" valueType="num">
                                      <p:cBhvr>
                                        <p:cTn id="29" dur="1000" fill="hold"/>
                                        <p:tgtEl>
                                          <p:spTgt spid="2056"/>
                                        </p:tgtEl>
                                        <p:attrNameLst>
                                          <p:attrName>ppt_x</p:attrName>
                                        </p:attrNameLst>
                                      </p:cBhvr>
                                      <p:tavLst>
                                        <p:tav tm="0">
                                          <p:val>
                                            <p:strVal val="#ppt_x"/>
                                          </p:val>
                                        </p:tav>
                                        <p:tav tm="100000">
                                          <p:val>
                                            <p:strVal val="#ppt_x"/>
                                          </p:val>
                                        </p:tav>
                                      </p:tavLst>
                                    </p:anim>
                                    <p:anim calcmode="lin" valueType="num">
                                      <p:cBhvr>
                                        <p:cTn id="30"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80">
                                          <p:stCondLst>
                                            <p:cond delay="0"/>
                                          </p:stCondLst>
                                        </p:cTn>
                                        <p:tgtEl>
                                          <p:spTgt spid="17"/>
                                        </p:tgtEl>
                                      </p:cBhvr>
                                    </p:animEffect>
                                    <p:anim calcmode="lin" valueType="num">
                                      <p:cBhvr>
                                        <p:cTn id="3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1" dur="26">
                                          <p:stCondLst>
                                            <p:cond delay="650"/>
                                          </p:stCondLst>
                                        </p:cTn>
                                        <p:tgtEl>
                                          <p:spTgt spid="17"/>
                                        </p:tgtEl>
                                      </p:cBhvr>
                                      <p:to x="100000" y="60000"/>
                                    </p:animScale>
                                    <p:animScale>
                                      <p:cBhvr>
                                        <p:cTn id="42" dur="166" decel="50000">
                                          <p:stCondLst>
                                            <p:cond delay="676"/>
                                          </p:stCondLst>
                                        </p:cTn>
                                        <p:tgtEl>
                                          <p:spTgt spid="17"/>
                                        </p:tgtEl>
                                      </p:cBhvr>
                                      <p:to x="100000" y="100000"/>
                                    </p:animScale>
                                    <p:animScale>
                                      <p:cBhvr>
                                        <p:cTn id="43" dur="26">
                                          <p:stCondLst>
                                            <p:cond delay="1312"/>
                                          </p:stCondLst>
                                        </p:cTn>
                                        <p:tgtEl>
                                          <p:spTgt spid="17"/>
                                        </p:tgtEl>
                                      </p:cBhvr>
                                      <p:to x="100000" y="80000"/>
                                    </p:animScale>
                                    <p:animScale>
                                      <p:cBhvr>
                                        <p:cTn id="44" dur="166" decel="50000">
                                          <p:stCondLst>
                                            <p:cond delay="1338"/>
                                          </p:stCondLst>
                                        </p:cTn>
                                        <p:tgtEl>
                                          <p:spTgt spid="17"/>
                                        </p:tgtEl>
                                      </p:cBhvr>
                                      <p:to x="100000" y="100000"/>
                                    </p:animScale>
                                    <p:animScale>
                                      <p:cBhvr>
                                        <p:cTn id="45" dur="26">
                                          <p:stCondLst>
                                            <p:cond delay="1642"/>
                                          </p:stCondLst>
                                        </p:cTn>
                                        <p:tgtEl>
                                          <p:spTgt spid="17"/>
                                        </p:tgtEl>
                                      </p:cBhvr>
                                      <p:to x="100000" y="90000"/>
                                    </p:animScale>
                                    <p:animScale>
                                      <p:cBhvr>
                                        <p:cTn id="46" dur="166" decel="50000">
                                          <p:stCondLst>
                                            <p:cond delay="1668"/>
                                          </p:stCondLst>
                                        </p:cTn>
                                        <p:tgtEl>
                                          <p:spTgt spid="17"/>
                                        </p:tgtEl>
                                      </p:cBhvr>
                                      <p:to x="100000" y="100000"/>
                                    </p:animScale>
                                    <p:animScale>
                                      <p:cBhvr>
                                        <p:cTn id="47" dur="26">
                                          <p:stCondLst>
                                            <p:cond delay="1808"/>
                                          </p:stCondLst>
                                        </p:cTn>
                                        <p:tgtEl>
                                          <p:spTgt spid="17"/>
                                        </p:tgtEl>
                                      </p:cBhvr>
                                      <p:to x="100000" y="95000"/>
                                    </p:animScale>
                                    <p:animScale>
                                      <p:cBhvr>
                                        <p:cTn id="48" dur="166" decel="50000">
                                          <p:stCondLst>
                                            <p:cond delay="1834"/>
                                          </p:stCondLst>
                                        </p:cTn>
                                        <p:tgtEl>
                                          <p:spTgt spid="17"/>
                                        </p:tgtEl>
                                      </p:cBhvr>
                                      <p:to x="100000" y="100000"/>
                                    </p:animScale>
                                  </p:childTnLst>
                                </p:cTn>
                              </p:par>
                            </p:childTnLst>
                          </p:cTn>
                        </p:par>
                        <p:par>
                          <p:cTn id="49" fill="hold">
                            <p:stCondLst>
                              <p:cond delay="2000"/>
                            </p:stCondLst>
                            <p:childTnLst>
                              <p:par>
                                <p:cTn id="50" presetID="42" presetClass="entr" presetSubtype="0" fill="hold" grpId="0" nodeType="after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1000"/>
                                        <p:tgtEl>
                                          <p:spTgt spid="56"/>
                                        </p:tgtEl>
                                      </p:cBhvr>
                                    </p:animEffect>
                                    <p:anim calcmode="lin" valueType="num">
                                      <p:cBhvr>
                                        <p:cTn id="53" dur="1000" fill="hold"/>
                                        <p:tgtEl>
                                          <p:spTgt spid="56"/>
                                        </p:tgtEl>
                                        <p:attrNameLst>
                                          <p:attrName>ppt_x</p:attrName>
                                        </p:attrNameLst>
                                      </p:cBhvr>
                                      <p:tavLst>
                                        <p:tav tm="0">
                                          <p:val>
                                            <p:strVal val="#ppt_x"/>
                                          </p:val>
                                        </p:tav>
                                        <p:tav tm="100000">
                                          <p:val>
                                            <p:strVal val="#ppt_x"/>
                                          </p:val>
                                        </p:tav>
                                      </p:tavLst>
                                    </p:anim>
                                    <p:anim calcmode="lin" valueType="num">
                                      <p:cBhvr>
                                        <p:cTn id="54" dur="1000" fill="hold"/>
                                        <p:tgtEl>
                                          <p:spTgt spid="56"/>
                                        </p:tgtEl>
                                        <p:attrNameLst>
                                          <p:attrName>ppt_y</p:attrName>
                                        </p:attrNameLst>
                                      </p:cBhvr>
                                      <p:tavLst>
                                        <p:tav tm="0">
                                          <p:val>
                                            <p:strVal val="#ppt_y+.1"/>
                                          </p:val>
                                        </p:tav>
                                        <p:tav tm="100000">
                                          <p:val>
                                            <p:strVal val="#ppt_y"/>
                                          </p:val>
                                        </p:tav>
                                      </p:tavLst>
                                    </p:anim>
                                  </p:childTnLst>
                                </p:cTn>
                              </p:par>
                            </p:childTnLst>
                          </p:cTn>
                        </p:par>
                        <p:par>
                          <p:cTn id="55" fill="hold">
                            <p:stCondLst>
                              <p:cond delay="3000"/>
                            </p:stCondLst>
                            <p:childTnLst>
                              <p:par>
                                <p:cTn id="56" presetID="42" presetClass="entr" presetSubtype="0" fill="hold" grpId="0" nodeType="after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1000"/>
                                        <p:tgtEl>
                                          <p:spTgt spid="57"/>
                                        </p:tgtEl>
                                      </p:cBhvr>
                                    </p:animEffect>
                                    <p:anim calcmode="lin" valueType="num">
                                      <p:cBhvr>
                                        <p:cTn id="59" dur="1000" fill="hold"/>
                                        <p:tgtEl>
                                          <p:spTgt spid="57"/>
                                        </p:tgtEl>
                                        <p:attrNameLst>
                                          <p:attrName>ppt_x</p:attrName>
                                        </p:attrNameLst>
                                      </p:cBhvr>
                                      <p:tavLst>
                                        <p:tav tm="0">
                                          <p:val>
                                            <p:strVal val="#ppt_x"/>
                                          </p:val>
                                        </p:tav>
                                        <p:tav tm="100000">
                                          <p:val>
                                            <p:strVal val="#ppt_x"/>
                                          </p:val>
                                        </p:tav>
                                      </p:tavLst>
                                    </p:anim>
                                    <p:anim calcmode="lin" valueType="num">
                                      <p:cBhvr>
                                        <p:cTn id="60" dur="1000" fill="hold"/>
                                        <p:tgtEl>
                                          <p:spTgt spid="57"/>
                                        </p:tgtEl>
                                        <p:attrNameLst>
                                          <p:attrName>ppt_y</p:attrName>
                                        </p:attrNameLst>
                                      </p:cBhvr>
                                      <p:tavLst>
                                        <p:tav tm="0">
                                          <p:val>
                                            <p:strVal val="#ppt_y+.1"/>
                                          </p:val>
                                        </p:tav>
                                        <p:tav tm="100000">
                                          <p:val>
                                            <p:strVal val="#ppt_y"/>
                                          </p:val>
                                        </p:tav>
                                      </p:tavLst>
                                    </p:anim>
                                  </p:childTnLst>
                                </p:cTn>
                              </p:par>
                            </p:childTnLst>
                          </p:cTn>
                        </p:par>
                        <p:par>
                          <p:cTn id="61" fill="hold">
                            <p:stCondLst>
                              <p:cond delay="4000"/>
                            </p:stCondLst>
                            <p:childTnLst>
                              <p:par>
                                <p:cTn id="62" presetID="42" presetClass="entr" presetSubtype="0" fill="hold" grpId="0" nodeType="after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1000"/>
                                        <p:tgtEl>
                                          <p:spTgt spid="58"/>
                                        </p:tgtEl>
                                      </p:cBhvr>
                                    </p:animEffect>
                                    <p:anim calcmode="lin" valueType="num">
                                      <p:cBhvr>
                                        <p:cTn id="65" dur="1000" fill="hold"/>
                                        <p:tgtEl>
                                          <p:spTgt spid="58"/>
                                        </p:tgtEl>
                                        <p:attrNameLst>
                                          <p:attrName>ppt_x</p:attrName>
                                        </p:attrNameLst>
                                      </p:cBhvr>
                                      <p:tavLst>
                                        <p:tav tm="0">
                                          <p:val>
                                            <p:strVal val="#ppt_x"/>
                                          </p:val>
                                        </p:tav>
                                        <p:tav tm="100000">
                                          <p:val>
                                            <p:strVal val="#ppt_x"/>
                                          </p:val>
                                        </p:tav>
                                      </p:tavLst>
                                    </p:anim>
                                    <p:anim calcmode="lin" valueType="num">
                                      <p:cBhvr>
                                        <p:cTn id="66" dur="1000" fill="hold"/>
                                        <p:tgtEl>
                                          <p:spTgt spid="58"/>
                                        </p:tgtEl>
                                        <p:attrNameLst>
                                          <p:attrName>ppt_y</p:attrName>
                                        </p:attrNameLst>
                                      </p:cBhvr>
                                      <p:tavLst>
                                        <p:tav tm="0">
                                          <p:val>
                                            <p:strVal val="#ppt_y+.1"/>
                                          </p:val>
                                        </p:tav>
                                        <p:tav tm="100000">
                                          <p:val>
                                            <p:strVal val="#ppt_y"/>
                                          </p:val>
                                        </p:tav>
                                      </p:tavLst>
                                    </p:anim>
                                  </p:childTnLst>
                                </p:cTn>
                              </p:par>
                            </p:childTnLst>
                          </p:cTn>
                        </p:par>
                        <p:par>
                          <p:cTn id="67" fill="hold">
                            <p:stCondLst>
                              <p:cond delay="5000"/>
                            </p:stCondLst>
                            <p:childTnLst>
                              <p:par>
                                <p:cTn id="68" presetID="42" presetClass="entr" presetSubtype="0" fill="hold" grpId="0" nodeType="after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fade">
                                      <p:cBhvr>
                                        <p:cTn id="70" dur="1000"/>
                                        <p:tgtEl>
                                          <p:spTgt spid="59"/>
                                        </p:tgtEl>
                                      </p:cBhvr>
                                    </p:animEffect>
                                    <p:anim calcmode="lin" valueType="num">
                                      <p:cBhvr>
                                        <p:cTn id="71" dur="1000" fill="hold"/>
                                        <p:tgtEl>
                                          <p:spTgt spid="59"/>
                                        </p:tgtEl>
                                        <p:attrNameLst>
                                          <p:attrName>ppt_x</p:attrName>
                                        </p:attrNameLst>
                                      </p:cBhvr>
                                      <p:tavLst>
                                        <p:tav tm="0">
                                          <p:val>
                                            <p:strVal val="#ppt_x"/>
                                          </p:val>
                                        </p:tav>
                                        <p:tav tm="100000">
                                          <p:val>
                                            <p:strVal val="#ppt_x"/>
                                          </p:val>
                                        </p:tav>
                                      </p:tavLst>
                                    </p:anim>
                                    <p:anim calcmode="lin" valueType="num">
                                      <p:cBhvr>
                                        <p:cTn id="72" dur="1000" fill="hold"/>
                                        <p:tgtEl>
                                          <p:spTgt spid="59"/>
                                        </p:tgtEl>
                                        <p:attrNameLst>
                                          <p:attrName>ppt_y</p:attrName>
                                        </p:attrNameLst>
                                      </p:cBhvr>
                                      <p:tavLst>
                                        <p:tav tm="0">
                                          <p:val>
                                            <p:strVal val="#ppt_y+.1"/>
                                          </p:val>
                                        </p:tav>
                                        <p:tav tm="100000">
                                          <p:val>
                                            <p:strVal val="#ppt_y"/>
                                          </p:val>
                                        </p:tav>
                                      </p:tavLst>
                                    </p:anim>
                                  </p:childTnLst>
                                </p:cTn>
                              </p:par>
                            </p:childTnLst>
                          </p:cTn>
                        </p:par>
                        <p:par>
                          <p:cTn id="73" fill="hold">
                            <p:stCondLst>
                              <p:cond delay="6000"/>
                            </p:stCondLst>
                            <p:childTnLst>
                              <p:par>
                                <p:cTn id="74" presetID="42" presetClass="entr" presetSubtype="0" fill="hold" grpId="0" nodeType="after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fade">
                                      <p:cBhvr>
                                        <p:cTn id="76" dur="1000"/>
                                        <p:tgtEl>
                                          <p:spTgt spid="60"/>
                                        </p:tgtEl>
                                      </p:cBhvr>
                                    </p:animEffect>
                                    <p:anim calcmode="lin" valueType="num">
                                      <p:cBhvr>
                                        <p:cTn id="77" dur="1000" fill="hold"/>
                                        <p:tgtEl>
                                          <p:spTgt spid="60"/>
                                        </p:tgtEl>
                                        <p:attrNameLst>
                                          <p:attrName>ppt_x</p:attrName>
                                        </p:attrNameLst>
                                      </p:cBhvr>
                                      <p:tavLst>
                                        <p:tav tm="0">
                                          <p:val>
                                            <p:strVal val="#ppt_x"/>
                                          </p:val>
                                        </p:tav>
                                        <p:tav tm="100000">
                                          <p:val>
                                            <p:strVal val="#ppt_x"/>
                                          </p:val>
                                        </p:tav>
                                      </p:tavLst>
                                    </p:anim>
                                    <p:anim calcmode="lin" valueType="num">
                                      <p:cBhvr>
                                        <p:cTn id="78" dur="1000" fill="hold"/>
                                        <p:tgtEl>
                                          <p:spTgt spid="60"/>
                                        </p:tgtEl>
                                        <p:attrNameLst>
                                          <p:attrName>ppt_y</p:attrName>
                                        </p:attrNameLst>
                                      </p:cBhvr>
                                      <p:tavLst>
                                        <p:tav tm="0">
                                          <p:val>
                                            <p:strVal val="#ppt_y+.1"/>
                                          </p:val>
                                        </p:tav>
                                        <p:tav tm="100000">
                                          <p:val>
                                            <p:strVal val="#ppt_y"/>
                                          </p:val>
                                        </p:tav>
                                      </p:tavLst>
                                    </p:anim>
                                  </p:childTnLst>
                                </p:cTn>
                              </p:par>
                            </p:childTnLst>
                          </p:cTn>
                        </p:par>
                        <p:par>
                          <p:cTn id="79" fill="hold">
                            <p:stCondLst>
                              <p:cond delay="7000"/>
                            </p:stCondLst>
                            <p:childTnLst>
                              <p:par>
                                <p:cTn id="80" presetID="42" presetClass="entr" presetSubtype="0" fill="hold" grpId="0" nodeType="after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1000"/>
                                        <p:tgtEl>
                                          <p:spTgt spid="55"/>
                                        </p:tgtEl>
                                      </p:cBhvr>
                                    </p:animEffect>
                                    <p:anim calcmode="lin" valueType="num">
                                      <p:cBhvr>
                                        <p:cTn id="83" dur="1000" fill="hold"/>
                                        <p:tgtEl>
                                          <p:spTgt spid="55"/>
                                        </p:tgtEl>
                                        <p:attrNameLst>
                                          <p:attrName>ppt_x</p:attrName>
                                        </p:attrNameLst>
                                      </p:cBhvr>
                                      <p:tavLst>
                                        <p:tav tm="0">
                                          <p:val>
                                            <p:strVal val="#ppt_x"/>
                                          </p:val>
                                        </p:tav>
                                        <p:tav tm="100000">
                                          <p:val>
                                            <p:strVal val="#ppt_x"/>
                                          </p:val>
                                        </p:tav>
                                      </p:tavLst>
                                    </p:anim>
                                    <p:anim calcmode="lin" valueType="num">
                                      <p:cBhvr>
                                        <p:cTn id="8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46" grpId="0"/>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89078" y="583438"/>
            <a:ext cx="7765843" cy="646331"/>
          </a:xfrm>
          <a:prstGeom prst="rect">
            <a:avLst/>
          </a:prstGeom>
          <a:noFill/>
        </p:spPr>
        <p:txBody>
          <a:bodyPr wrap="square" rtlCol="0">
            <a:spAutoFit/>
          </a:bodyPr>
          <a:lstStyle/>
          <a:p>
            <a:pPr algn="ctr"/>
            <a:r>
              <a:rPr lang="en-US" sz="3600" b="1" dirty="0">
                <a:solidFill>
                  <a:srgbClr val="0000FF"/>
                </a:solidFill>
              </a:rPr>
              <a:t>Close your eyes!</a:t>
            </a:r>
          </a:p>
        </p:txBody>
      </p:sp>
      <p:sp>
        <p:nvSpPr>
          <p:cNvPr id="3" name="Oval 2"/>
          <p:cNvSpPr/>
          <p:nvPr/>
        </p:nvSpPr>
        <p:spPr>
          <a:xfrm>
            <a:off x="3505200" y="1600200"/>
            <a:ext cx="2133600" cy="2057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552700" y="4109726"/>
            <a:ext cx="1905000" cy="18228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4686300" y="4109726"/>
            <a:ext cx="1905000" cy="18228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flipH="1">
            <a:off x="3733800" y="3505200"/>
            <a:ext cx="304800" cy="6045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05400" y="3505200"/>
            <a:ext cx="400050" cy="6045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flipH="1">
            <a:off x="218094" y="2357722"/>
            <a:ext cx="2203740" cy="2586411"/>
          </a:xfrm>
          <a:prstGeom prst="rect">
            <a:avLst/>
          </a:prstGeom>
        </p:spPr>
      </p:pic>
      <p:sp>
        <p:nvSpPr>
          <p:cNvPr id="34" name="Cube 33"/>
          <p:cNvSpPr/>
          <p:nvPr/>
        </p:nvSpPr>
        <p:spPr>
          <a:xfrm>
            <a:off x="3230217" y="429986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Cube 34"/>
          <p:cNvSpPr/>
          <p:nvPr/>
        </p:nvSpPr>
        <p:spPr>
          <a:xfrm>
            <a:off x="3230217" y="458821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a:off x="3238500" y="490515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3246783" y="523555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3238500" y="553482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3602934" y="429042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Cube 39"/>
          <p:cNvSpPr/>
          <p:nvPr/>
        </p:nvSpPr>
        <p:spPr>
          <a:xfrm>
            <a:off x="3602934" y="4578785"/>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3611217" y="489571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3619500" y="522612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p:cNvSpPr/>
          <p:nvPr/>
        </p:nvSpPr>
        <p:spPr>
          <a:xfrm>
            <a:off x="3611217" y="5525398"/>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59274" y="2576382"/>
            <a:ext cx="2412840" cy="1138773"/>
          </a:xfrm>
          <a:prstGeom prst="rect">
            <a:avLst/>
          </a:prstGeom>
          <a:noFill/>
        </p:spPr>
        <p:txBody>
          <a:bodyPr wrap="none" rtlCol="0">
            <a:spAutoFit/>
          </a:bodyPr>
          <a:lstStyle/>
          <a:p>
            <a:pPr algn="ctr"/>
            <a:r>
              <a:rPr lang="en-US" b="1" dirty="0"/>
              <a:t>Help me fill in this</a:t>
            </a:r>
          </a:p>
          <a:p>
            <a:pPr algn="ctr"/>
            <a:r>
              <a:rPr lang="en-US" b="1" dirty="0"/>
              <a:t>number sentence:</a:t>
            </a:r>
          </a:p>
          <a:p>
            <a:pPr algn="ctr"/>
            <a:r>
              <a:rPr lang="en-US" sz="3200" b="1" dirty="0"/>
              <a:t>16 = ____ + 6</a:t>
            </a:r>
          </a:p>
        </p:txBody>
      </p:sp>
      <p:sp>
        <p:nvSpPr>
          <p:cNvPr id="46" name="TextBox 45"/>
          <p:cNvSpPr txBox="1"/>
          <p:nvPr/>
        </p:nvSpPr>
        <p:spPr>
          <a:xfrm>
            <a:off x="803378" y="602204"/>
            <a:ext cx="7765843" cy="646331"/>
          </a:xfrm>
          <a:prstGeom prst="rect">
            <a:avLst/>
          </a:prstGeom>
          <a:noFill/>
        </p:spPr>
        <p:txBody>
          <a:bodyPr wrap="square" rtlCol="0">
            <a:spAutoFit/>
          </a:bodyPr>
          <a:lstStyle/>
          <a:p>
            <a:pPr algn="ctr"/>
            <a:r>
              <a:rPr lang="en-US" sz="3600" b="1" dirty="0">
                <a:solidFill>
                  <a:srgbClr val="FF0000"/>
                </a:solidFill>
              </a:rPr>
              <a:t>What part is hiding?</a:t>
            </a:r>
          </a:p>
        </p:txBody>
      </p:sp>
      <p:pic>
        <p:nvPicPr>
          <p:cNvPr id="2056" name="Picture 8" descr="http://content.mycutegraphics.com/graphics/kids/girl-holding-magnifying-glas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997" y="2261910"/>
            <a:ext cx="1520825" cy="2745171"/>
          </a:xfrm>
          <a:prstGeom prst="rect">
            <a:avLst/>
          </a:prstGeom>
          <a:noFill/>
          <a:extLst>
            <a:ext uri="{909E8E84-426E-40DD-AFC4-6F175D3DCCD1}">
              <a14:hiddenFill xmlns:a14="http://schemas.microsoft.com/office/drawing/2010/main">
                <a:solidFill>
                  <a:srgbClr val="FFFFFF"/>
                </a:solidFill>
              </a14:hiddenFill>
            </a:ext>
          </a:extLst>
        </p:spPr>
      </p:pic>
      <p:sp>
        <p:nvSpPr>
          <p:cNvPr id="49" name="Cube 48"/>
          <p:cNvSpPr/>
          <p:nvPr/>
        </p:nvSpPr>
        <p:spPr>
          <a:xfrm>
            <a:off x="5769457" y="485187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p:cNvSpPr/>
          <p:nvPr/>
        </p:nvSpPr>
        <p:spPr>
          <a:xfrm>
            <a:off x="5453477" y="429986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Cube 50"/>
          <p:cNvSpPr/>
          <p:nvPr/>
        </p:nvSpPr>
        <p:spPr>
          <a:xfrm>
            <a:off x="5453477" y="458821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p:cNvSpPr/>
          <p:nvPr/>
        </p:nvSpPr>
        <p:spPr>
          <a:xfrm>
            <a:off x="5461760" y="490515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p:cNvSpPr/>
          <p:nvPr/>
        </p:nvSpPr>
        <p:spPr>
          <a:xfrm>
            <a:off x="5453477" y="523555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a:off x="5461760" y="553482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p:cNvSpPr/>
          <p:nvPr/>
        </p:nvSpPr>
        <p:spPr>
          <a:xfrm>
            <a:off x="3962400" y="1876262"/>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Cube 81"/>
          <p:cNvSpPr/>
          <p:nvPr/>
        </p:nvSpPr>
        <p:spPr>
          <a:xfrm>
            <a:off x="3962400" y="2164618"/>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p:cNvSpPr/>
          <p:nvPr/>
        </p:nvSpPr>
        <p:spPr>
          <a:xfrm>
            <a:off x="3970683" y="2481552"/>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p:cNvSpPr/>
          <p:nvPr/>
        </p:nvSpPr>
        <p:spPr>
          <a:xfrm>
            <a:off x="3978966" y="281195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p:cNvSpPr/>
          <p:nvPr/>
        </p:nvSpPr>
        <p:spPr>
          <a:xfrm>
            <a:off x="3970683" y="3111231"/>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p:cNvSpPr/>
          <p:nvPr/>
        </p:nvSpPr>
        <p:spPr>
          <a:xfrm>
            <a:off x="4335117" y="1866831"/>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Cube 86"/>
          <p:cNvSpPr/>
          <p:nvPr/>
        </p:nvSpPr>
        <p:spPr>
          <a:xfrm>
            <a:off x="4335117" y="215518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p:cNvSpPr/>
          <p:nvPr/>
        </p:nvSpPr>
        <p:spPr>
          <a:xfrm>
            <a:off x="4343400" y="2472121"/>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p:cNvSpPr/>
          <p:nvPr/>
        </p:nvSpPr>
        <p:spPr>
          <a:xfrm>
            <a:off x="4351683" y="2802528"/>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ube 89"/>
          <p:cNvSpPr/>
          <p:nvPr/>
        </p:nvSpPr>
        <p:spPr>
          <a:xfrm>
            <a:off x="4343400" y="310180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p:cNvSpPr/>
          <p:nvPr/>
        </p:nvSpPr>
        <p:spPr>
          <a:xfrm>
            <a:off x="5233160" y="241846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p:cNvSpPr/>
          <p:nvPr/>
        </p:nvSpPr>
        <p:spPr>
          <a:xfrm>
            <a:off x="4917180" y="186645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Cube 92"/>
          <p:cNvSpPr/>
          <p:nvPr/>
        </p:nvSpPr>
        <p:spPr>
          <a:xfrm>
            <a:off x="4917180" y="2154813"/>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p:cNvSpPr/>
          <p:nvPr/>
        </p:nvSpPr>
        <p:spPr>
          <a:xfrm>
            <a:off x="4925463" y="247174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p:cNvSpPr/>
          <p:nvPr/>
        </p:nvSpPr>
        <p:spPr>
          <a:xfrm>
            <a:off x="4933746" y="2802154"/>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p:cNvSpPr/>
          <p:nvPr/>
        </p:nvSpPr>
        <p:spPr>
          <a:xfrm>
            <a:off x="4925463" y="310142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ube 96"/>
          <p:cNvSpPr/>
          <p:nvPr/>
        </p:nvSpPr>
        <p:spPr>
          <a:xfrm>
            <a:off x="3221106" y="4309291"/>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Cube 97"/>
          <p:cNvSpPr/>
          <p:nvPr/>
        </p:nvSpPr>
        <p:spPr>
          <a:xfrm>
            <a:off x="3221106" y="459764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p:cNvSpPr/>
          <p:nvPr/>
        </p:nvSpPr>
        <p:spPr>
          <a:xfrm>
            <a:off x="3229389" y="4914581"/>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ube 99"/>
          <p:cNvSpPr/>
          <p:nvPr/>
        </p:nvSpPr>
        <p:spPr>
          <a:xfrm>
            <a:off x="3237672" y="5244988"/>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ube 100"/>
          <p:cNvSpPr/>
          <p:nvPr/>
        </p:nvSpPr>
        <p:spPr>
          <a:xfrm>
            <a:off x="3229389" y="554426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ube 101"/>
          <p:cNvSpPr/>
          <p:nvPr/>
        </p:nvSpPr>
        <p:spPr>
          <a:xfrm>
            <a:off x="3593823" y="429986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Cube 102"/>
          <p:cNvSpPr/>
          <p:nvPr/>
        </p:nvSpPr>
        <p:spPr>
          <a:xfrm>
            <a:off x="3593823" y="4588216"/>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ube 103"/>
          <p:cNvSpPr/>
          <p:nvPr/>
        </p:nvSpPr>
        <p:spPr>
          <a:xfrm>
            <a:off x="3602106" y="4905150"/>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ube 104"/>
          <p:cNvSpPr/>
          <p:nvPr/>
        </p:nvSpPr>
        <p:spPr>
          <a:xfrm>
            <a:off x="3610389" y="5235557"/>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ube 105"/>
          <p:cNvSpPr/>
          <p:nvPr/>
        </p:nvSpPr>
        <p:spPr>
          <a:xfrm>
            <a:off x="3602106" y="5534829"/>
            <a:ext cx="228600" cy="243185"/>
          </a:xfrm>
          <a:prstGeom prst="cub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70114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42"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animEffect transition="in" filter="fade">
                                      <p:cBhvr>
                                        <p:cTn id="9" dur="1000"/>
                                        <p:tgtEl>
                                          <p:spTgt spid="46"/>
                                        </p:tgtEl>
                                      </p:cBhvr>
                                    </p:animEffect>
                                    <p:anim calcmode="lin" valueType="num">
                                      <p:cBhvr>
                                        <p:cTn id="10" dur="1000" fill="hold"/>
                                        <p:tgtEl>
                                          <p:spTgt spid="46"/>
                                        </p:tgtEl>
                                        <p:attrNameLst>
                                          <p:attrName>ppt_x</p:attrName>
                                        </p:attrNameLst>
                                      </p:cBhvr>
                                      <p:tavLst>
                                        <p:tav tm="0">
                                          <p:val>
                                            <p:strVal val="#ppt_x"/>
                                          </p:val>
                                        </p:tav>
                                        <p:tav tm="100000">
                                          <p:val>
                                            <p:strVal val="#ppt_x"/>
                                          </p:val>
                                        </p:tav>
                                      </p:tavLst>
                                    </p:anim>
                                    <p:anim calcmode="lin" valueType="num">
                                      <p:cBhvr>
                                        <p:cTn id="11" dur="1000" fill="hold"/>
                                        <p:tgtEl>
                                          <p:spTgt spid="46"/>
                                        </p:tgtEl>
                                        <p:attrNameLst>
                                          <p:attrName>ppt_y</p:attrName>
                                        </p:attrNameLst>
                                      </p:cBhvr>
                                      <p:tavLst>
                                        <p:tav tm="0">
                                          <p:val>
                                            <p:strVal val="#ppt_y+.1"/>
                                          </p:val>
                                        </p:tav>
                                        <p:tav tm="100000">
                                          <p:val>
                                            <p:strVal val="#ppt_y"/>
                                          </p:val>
                                        </p:tav>
                                      </p:tavLst>
                                    </p:anim>
                                  </p:childTnLst>
                                </p:cTn>
                              </p:par>
                              <p:par>
                                <p:cTn id="12" presetID="1" presetClass="exit" presetSubtype="0" fill="hold" nodeType="withEffect">
                                  <p:stCondLst>
                                    <p:cond delay="0"/>
                                  </p:stCondLst>
                                  <p:childTnLst>
                                    <p:set>
                                      <p:cBhvr>
                                        <p:cTn id="13" dur="1" fill="hold">
                                          <p:stCondLst>
                                            <p:cond delay="0"/>
                                          </p:stCondLst>
                                        </p:cTn>
                                        <p:tgtEl>
                                          <p:spTgt spid="2"/>
                                        </p:tgtEl>
                                        <p:attrNameLst>
                                          <p:attrName>style.visibility</p:attrName>
                                        </p:attrNameLst>
                                      </p:cBhvr>
                                      <p:to>
                                        <p:strVal val="hidden"/>
                                      </p:to>
                                    </p:set>
                                  </p:childTnLst>
                                </p:cTn>
                              </p:par>
                              <p:par>
                                <p:cTn id="14" presetID="42" presetClass="entr" presetSubtype="0" fill="hold" nodeType="withEffect">
                                  <p:stCondLst>
                                    <p:cond delay="0"/>
                                  </p:stCondLst>
                                  <p:childTnLst>
                                    <p:set>
                                      <p:cBhvr>
                                        <p:cTn id="15" dur="1" fill="hold">
                                          <p:stCondLst>
                                            <p:cond delay="0"/>
                                          </p:stCondLst>
                                        </p:cTn>
                                        <p:tgtEl>
                                          <p:spTgt spid="2056"/>
                                        </p:tgtEl>
                                        <p:attrNameLst>
                                          <p:attrName>style.visibility</p:attrName>
                                        </p:attrNameLst>
                                      </p:cBhvr>
                                      <p:to>
                                        <p:strVal val="visible"/>
                                      </p:to>
                                    </p:set>
                                    <p:animEffect transition="in" filter="fade">
                                      <p:cBhvr>
                                        <p:cTn id="16" dur="1000"/>
                                        <p:tgtEl>
                                          <p:spTgt spid="2056"/>
                                        </p:tgtEl>
                                      </p:cBhvr>
                                    </p:animEffect>
                                    <p:anim calcmode="lin" valueType="num">
                                      <p:cBhvr>
                                        <p:cTn id="17" dur="1000" fill="hold"/>
                                        <p:tgtEl>
                                          <p:spTgt spid="2056"/>
                                        </p:tgtEl>
                                        <p:attrNameLst>
                                          <p:attrName>ppt_x</p:attrName>
                                        </p:attrNameLst>
                                      </p:cBhvr>
                                      <p:tavLst>
                                        <p:tav tm="0">
                                          <p:val>
                                            <p:strVal val="#ppt_x"/>
                                          </p:val>
                                        </p:tav>
                                        <p:tav tm="100000">
                                          <p:val>
                                            <p:strVal val="#ppt_x"/>
                                          </p:val>
                                        </p:tav>
                                      </p:tavLst>
                                    </p:anim>
                                    <p:anim calcmode="lin" valueType="num">
                                      <p:cBhvr>
                                        <p:cTn id="18" dur="1000" fill="hold"/>
                                        <p:tgtEl>
                                          <p:spTgt spid="2056"/>
                                        </p:tgtEl>
                                        <p:attrNameLst>
                                          <p:attrName>ppt_y</p:attrName>
                                        </p:attrNameLst>
                                      </p:cBhvr>
                                      <p:tavLst>
                                        <p:tav tm="0">
                                          <p:val>
                                            <p:strVal val="#ppt_y+.1"/>
                                          </p:val>
                                        </p:tav>
                                        <p:tav tm="100000">
                                          <p:val>
                                            <p:strVal val="#ppt_y"/>
                                          </p:val>
                                        </p:tav>
                                      </p:tavLst>
                                    </p:anim>
                                  </p:childTnLst>
                                </p:cTn>
                              </p:par>
                              <p:par>
                                <p:cTn id="19" presetID="1" presetClass="exit"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80">
                                          <p:stCondLst>
                                            <p:cond delay="0"/>
                                          </p:stCondLst>
                                        </p:cTn>
                                        <p:tgtEl>
                                          <p:spTgt spid="17"/>
                                        </p:tgtEl>
                                      </p:cBhvr>
                                    </p:animEffect>
                                    <p:anim calcmode="lin" valueType="num">
                                      <p:cBhvr>
                                        <p:cTn id="4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9" dur="26">
                                          <p:stCondLst>
                                            <p:cond delay="650"/>
                                          </p:stCondLst>
                                        </p:cTn>
                                        <p:tgtEl>
                                          <p:spTgt spid="17"/>
                                        </p:tgtEl>
                                      </p:cBhvr>
                                      <p:to x="100000" y="60000"/>
                                    </p:animScale>
                                    <p:animScale>
                                      <p:cBhvr>
                                        <p:cTn id="50" dur="166" decel="50000">
                                          <p:stCondLst>
                                            <p:cond delay="676"/>
                                          </p:stCondLst>
                                        </p:cTn>
                                        <p:tgtEl>
                                          <p:spTgt spid="17"/>
                                        </p:tgtEl>
                                      </p:cBhvr>
                                      <p:to x="100000" y="100000"/>
                                    </p:animScale>
                                    <p:animScale>
                                      <p:cBhvr>
                                        <p:cTn id="51" dur="26">
                                          <p:stCondLst>
                                            <p:cond delay="1312"/>
                                          </p:stCondLst>
                                        </p:cTn>
                                        <p:tgtEl>
                                          <p:spTgt spid="17"/>
                                        </p:tgtEl>
                                      </p:cBhvr>
                                      <p:to x="100000" y="80000"/>
                                    </p:animScale>
                                    <p:animScale>
                                      <p:cBhvr>
                                        <p:cTn id="52" dur="166" decel="50000">
                                          <p:stCondLst>
                                            <p:cond delay="1338"/>
                                          </p:stCondLst>
                                        </p:cTn>
                                        <p:tgtEl>
                                          <p:spTgt spid="17"/>
                                        </p:tgtEl>
                                      </p:cBhvr>
                                      <p:to x="100000" y="100000"/>
                                    </p:animScale>
                                    <p:animScale>
                                      <p:cBhvr>
                                        <p:cTn id="53" dur="26">
                                          <p:stCondLst>
                                            <p:cond delay="1642"/>
                                          </p:stCondLst>
                                        </p:cTn>
                                        <p:tgtEl>
                                          <p:spTgt spid="17"/>
                                        </p:tgtEl>
                                      </p:cBhvr>
                                      <p:to x="100000" y="90000"/>
                                    </p:animScale>
                                    <p:animScale>
                                      <p:cBhvr>
                                        <p:cTn id="54" dur="166" decel="50000">
                                          <p:stCondLst>
                                            <p:cond delay="1668"/>
                                          </p:stCondLst>
                                        </p:cTn>
                                        <p:tgtEl>
                                          <p:spTgt spid="17"/>
                                        </p:tgtEl>
                                      </p:cBhvr>
                                      <p:to x="100000" y="100000"/>
                                    </p:animScale>
                                    <p:animScale>
                                      <p:cBhvr>
                                        <p:cTn id="55" dur="26">
                                          <p:stCondLst>
                                            <p:cond delay="1808"/>
                                          </p:stCondLst>
                                        </p:cTn>
                                        <p:tgtEl>
                                          <p:spTgt spid="17"/>
                                        </p:tgtEl>
                                      </p:cBhvr>
                                      <p:to x="100000" y="95000"/>
                                    </p:animScale>
                                    <p:animScale>
                                      <p:cBhvr>
                                        <p:cTn id="56" dur="166" decel="50000">
                                          <p:stCondLst>
                                            <p:cond delay="1834"/>
                                          </p:stCondLst>
                                        </p:cTn>
                                        <p:tgtEl>
                                          <p:spTgt spid="17"/>
                                        </p:tgtEl>
                                      </p:cBhvr>
                                      <p:to x="100000" y="100000"/>
                                    </p:animScale>
                                  </p:childTnLst>
                                </p:cTn>
                              </p:par>
                            </p:childTnLst>
                          </p:cTn>
                        </p:par>
                        <p:par>
                          <p:cTn id="57" fill="hold">
                            <p:stCondLst>
                              <p:cond delay="2000"/>
                            </p:stCondLst>
                            <p:childTnLst>
                              <p:par>
                                <p:cTn id="58" presetID="42" presetClass="entr" presetSubtype="0" fill="hold" grpId="0" nodeType="afterEffect">
                                  <p:stCondLst>
                                    <p:cond delay="0"/>
                                  </p:stCondLst>
                                  <p:childTnLst>
                                    <p:set>
                                      <p:cBhvr>
                                        <p:cTn id="59" dur="1" fill="hold">
                                          <p:stCondLst>
                                            <p:cond delay="0"/>
                                          </p:stCondLst>
                                        </p:cTn>
                                        <p:tgtEl>
                                          <p:spTgt spid="97"/>
                                        </p:tgtEl>
                                        <p:attrNameLst>
                                          <p:attrName>style.visibility</p:attrName>
                                        </p:attrNameLst>
                                      </p:cBhvr>
                                      <p:to>
                                        <p:strVal val="visible"/>
                                      </p:to>
                                    </p:set>
                                    <p:animEffect transition="in" filter="fade">
                                      <p:cBhvr>
                                        <p:cTn id="60" dur="1000"/>
                                        <p:tgtEl>
                                          <p:spTgt spid="97"/>
                                        </p:tgtEl>
                                      </p:cBhvr>
                                    </p:animEffect>
                                    <p:anim calcmode="lin" valueType="num">
                                      <p:cBhvr>
                                        <p:cTn id="61" dur="1000" fill="hold"/>
                                        <p:tgtEl>
                                          <p:spTgt spid="97"/>
                                        </p:tgtEl>
                                        <p:attrNameLst>
                                          <p:attrName>ppt_x</p:attrName>
                                        </p:attrNameLst>
                                      </p:cBhvr>
                                      <p:tavLst>
                                        <p:tav tm="0">
                                          <p:val>
                                            <p:strVal val="#ppt_x"/>
                                          </p:val>
                                        </p:tav>
                                        <p:tav tm="100000">
                                          <p:val>
                                            <p:strVal val="#ppt_x"/>
                                          </p:val>
                                        </p:tav>
                                      </p:tavLst>
                                    </p:anim>
                                    <p:anim calcmode="lin" valueType="num">
                                      <p:cBhvr>
                                        <p:cTn id="62" dur="1000" fill="hold"/>
                                        <p:tgtEl>
                                          <p:spTgt spid="97"/>
                                        </p:tgtEl>
                                        <p:attrNameLst>
                                          <p:attrName>ppt_y</p:attrName>
                                        </p:attrNameLst>
                                      </p:cBhvr>
                                      <p:tavLst>
                                        <p:tav tm="0">
                                          <p:val>
                                            <p:strVal val="#ppt_y+.1"/>
                                          </p:val>
                                        </p:tav>
                                        <p:tav tm="100000">
                                          <p:val>
                                            <p:strVal val="#ppt_y"/>
                                          </p:val>
                                        </p:tav>
                                      </p:tavLst>
                                    </p:anim>
                                  </p:childTnLst>
                                </p:cTn>
                              </p:par>
                            </p:childTnLst>
                          </p:cTn>
                        </p:par>
                        <p:par>
                          <p:cTn id="63" fill="hold">
                            <p:stCondLst>
                              <p:cond delay="3000"/>
                            </p:stCondLst>
                            <p:childTnLst>
                              <p:par>
                                <p:cTn id="64" presetID="42" presetClass="entr" presetSubtype="0" fill="hold" grpId="0" nodeType="afterEffect">
                                  <p:stCondLst>
                                    <p:cond delay="0"/>
                                  </p:stCondLst>
                                  <p:childTnLst>
                                    <p:set>
                                      <p:cBhvr>
                                        <p:cTn id="65" dur="1" fill="hold">
                                          <p:stCondLst>
                                            <p:cond delay="0"/>
                                          </p:stCondLst>
                                        </p:cTn>
                                        <p:tgtEl>
                                          <p:spTgt spid="98"/>
                                        </p:tgtEl>
                                        <p:attrNameLst>
                                          <p:attrName>style.visibility</p:attrName>
                                        </p:attrNameLst>
                                      </p:cBhvr>
                                      <p:to>
                                        <p:strVal val="visible"/>
                                      </p:to>
                                    </p:set>
                                    <p:animEffect transition="in" filter="fade">
                                      <p:cBhvr>
                                        <p:cTn id="66" dur="1000"/>
                                        <p:tgtEl>
                                          <p:spTgt spid="98"/>
                                        </p:tgtEl>
                                      </p:cBhvr>
                                    </p:animEffect>
                                    <p:anim calcmode="lin" valueType="num">
                                      <p:cBhvr>
                                        <p:cTn id="67" dur="1000" fill="hold"/>
                                        <p:tgtEl>
                                          <p:spTgt spid="98"/>
                                        </p:tgtEl>
                                        <p:attrNameLst>
                                          <p:attrName>ppt_x</p:attrName>
                                        </p:attrNameLst>
                                      </p:cBhvr>
                                      <p:tavLst>
                                        <p:tav tm="0">
                                          <p:val>
                                            <p:strVal val="#ppt_x"/>
                                          </p:val>
                                        </p:tav>
                                        <p:tav tm="100000">
                                          <p:val>
                                            <p:strVal val="#ppt_x"/>
                                          </p:val>
                                        </p:tav>
                                      </p:tavLst>
                                    </p:anim>
                                    <p:anim calcmode="lin" valueType="num">
                                      <p:cBhvr>
                                        <p:cTn id="68" dur="1000" fill="hold"/>
                                        <p:tgtEl>
                                          <p:spTgt spid="98"/>
                                        </p:tgtEl>
                                        <p:attrNameLst>
                                          <p:attrName>ppt_y</p:attrName>
                                        </p:attrNameLst>
                                      </p:cBhvr>
                                      <p:tavLst>
                                        <p:tav tm="0">
                                          <p:val>
                                            <p:strVal val="#ppt_y+.1"/>
                                          </p:val>
                                        </p:tav>
                                        <p:tav tm="100000">
                                          <p:val>
                                            <p:strVal val="#ppt_y"/>
                                          </p:val>
                                        </p:tav>
                                      </p:tavLst>
                                    </p:anim>
                                  </p:childTnLst>
                                </p:cTn>
                              </p:par>
                            </p:childTnLst>
                          </p:cTn>
                        </p:par>
                        <p:par>
                          <p:cTn id="69" fill="hold">
                            <p:stCondLst>
                              <p:cond delay="4000"/>
                            </p:stCondLst>
                            <p:childTnLst>
                              <p:par>
                                <p:cTn id="70" presetID="42" presetClass="entr" presetSubtype="0" fill="hold" grpId="0" nodeType="afterEffect">
                                  <p:stCondLst>
                                    <p:cond delay="0"/>
                                  </p:stCondLst>
                                  <p:childTnLst>
                                    <p:set>
                                      <p:cBhvr>
                                        <p:cTn id="71" dur="1" fill="hold">
                                          <p:stCondLst>
                                            <p:cond delay="0"/>
                                          </p:stCondLst>
                                        </p:cTn>
                                        <p:tgtEl>
                                          <p:spTgt spid="99"/>
                                        </p:tgtEl>
                                        <p:attrNameLst>
                                          <p:attrName>style.visibility</p:attrName>
                                        </p:attrNameLst>
                                      </p:cBhvr>
                                      <p:to>
                                        <p:strVal val="visible"/>
                                      </p:to>
                                    </p:set>
                                    <p:animEffect transition="in" filter="fade">
                                      <p:cBhvr>
                                        <p:cTn id="72" dur="1000"/>
                                        <p:tgtEl>
                                          <p:spTgt spid="99"/>
                                        </p:tgtEl>
                                      </p:cBhvr>
                                    </p:animEffect>
                                    <p:anim calcmode="lin" valueType="num">
                                      <p:cBhvr>
                                        <p:cTn id="73" dur="1000" fill="hold"/>
                                        <p:tgtEl>
                                          <p:spTgt spid="99"/>
                                        </p:tgtEl>
                                        <p:attrNameLst>
                                          <p:attrName>ppt_x</p:attrName>
                                        </p:attrNameLst>
                                      </p:cBhvr>
                                      <p:tavLst>
                                        <p:tav tm="0">
                                          <p:val>
                                            <p:strVal val="#ppt_x"/>
                                          </p:val>
                                        </p:tav>
                                        <p:tav tm="100000">
                                          <p:val>
                                            <p:strVal val="#ppt_x"/>
                                          </p:val>
                                        </p:tav>
                                      </p:tavLst>
                                    </p:anim>
                                    <p:anim calcmode="lin" valueType="num">
                                      <p:cBhvr>
                                        <p:cTn id="74" dur="1000" fill="hold"/>
                                        <p:tgtEl>
                                          <p:spTgt spid="99"/>
                                        </p:tgtEl>
                                        <p:attrNameLst>
                                          <p:attrName>ppt_y</p:attrName>
                                        </p:attrNameLst>
                                      </p:cBhvr>
                                      <p:tavLst>
                                        <p:tav tm="0">
                                          <p:val>
                                            <p:strVal val="#ppt_y+.1"/>
                                          </p:val>
                                        </p:tav>
                                        <p:tav tm="100000">
                                          <p:val>
                                            <p:strVal val="#ppt_y"/>
                                          </p:val>
                                        </p:tav>
                                      </p:tavLst>
                                    </p:anim>
                                  </p:childTnLst>
                                </p:cTn>
                              </p:par>
                            </p:childTnLst>
                          </p:cTn>
                        </p:par>
                        <p:par>
                          <p:cTn id="75" fill="hold">
                            <p:stCondLst>
                              <p:cond delay="5000"/>
                            </p:stCondLst>
                            <p:childTnLst>
                              <p:par>
                                <p:cTn id="76" presetID="42" presetClass="entr" presetSubtype="0" fill="hold" grpId="0" nodeType="afterEffect">
                                  <p:stCondLst>
                                    <p:cond delay="0"/>
                                  </p:stCondLst>
                                  <p:childTnLst>
                                    <p:set>
                                      <p:cBhvr>
                                        <p:cTn id="77" dur="1" fill="hold">
                                          <p:stCondLst>
                                            <p:cond delay="0"/>
                                          </p:stCondLst>
                                        </p:cTn>
                                        <p:tgtEl>
                                          <p:spTgt spid="100"/>
                                        </p:tgtEl>
                                        <p:attrNameLst>
                                          <p:attrName>style.visibility</p:attrName>
                                        </p:attrNameLst>
                                      </p:cBhvr>
                                      <p:to>
                                        <p:strVal val="visible"/>
                                      </p:to>
                                    </p:set>
                                    <p:animEffect transition="in" filter="fade">
                                      <p:cBhvr>
                                        <p:cTn id="78" dur="1000"/>
                                        <p:tgtEl>
                                          <p:spTgt spid="100"/>
                                        </p:tgtEl>
                                      </p:cBhvr>
                                    </p:animEffect>
                                    <p:anim calcmode="lin" valueType="num">
                                      <p:cBhvr>
                                        <p:cTn id="79" dur="1000" fill="hold"/>
                                        <p:tgtEl>
                                          <p:spTgt spid="100"/>
                                        </p:tgtEl>
                                        <p:attrNameLst>
                                          <p:attrName>ppt_x</p:attrName>
                                        </p:attrNameLst>
                                      </p:cBhvr>
                                      <p:tavLst>
                                        <p:tav tm="0">
                                          <p:val>
                                            <p:strVal val="#ppt_x"/>
                                          </p:val>
                                        </p:tav>
                                        <p:tav tm="100000">
                                          <p:val>
                                            <p:strVal val="#ppt_x"/>
                                          </p:val>
                                        </p:tav>
                                      </p:tavLst>
                                    </p:anim>
                                    <p:anim calcmode="lin" valueType="num">
                                      <p:cBhvr>
                                        <p:cTn id="80" dur="1000" fill="hold"/>
                                        <p:tgtEl>
                                          <p:spTgt spid="100"/>
                                        </p:tgtEl>
                                        <p:attrNameLst>
                                          <p:attrName>ppt_y</p:attrName>
                                        </p:attrNameLst>
                                      </p:cBhvr>
                                      <p:tavLst>
                                        <p:tav tm="0">
                                          <p:val>
                                            <p:strVal val="#ppt_y+.1"/>
                                          </p:val>
                                        </p:tav>
                                        <p:tav tm="100000">
                                          <p:val>
                                            <p:strVal val="#ppt_y"/>
                                          </p:val>
                                        </p:tav>
                                      </p:tavLst>
                                    </p:anim>
                                  </p:childTnLst>
                                </p:cTn>
                              </p:par>
                            </p:childTnLst>
                          </p:cTn>
                        </p:par>
                        <p:par>
                          <p:cTn id="81" fill="hold">
                            <p:stCondLst>
                              <p:cond delay="6000"/>
                            </p:stCondLst>
                            <p:childTnLst>
                              <p:par>
                                <p:cTn id="82" presetID="42" presetClass="entr" presetSubtype="0" fill="hold" grpId="0" nodeType="afterEffect">
                                  <p:stCondLst>
                                    <p:cond delay="0"/>
                                  </p:stCondLst>
                                  <p:childTnLst>
                                    <p:set>
                                      <p:cBhvr>
                                        <p:cTn id="83" dur="1" fill="hold">
                                          <p:stCondLst>
                                            <p:cond delay="0"/>
                                          </p:stCondLst>
                                        </p:cTn>
                                        <p:tgtEl>
                                          <p:spTgt spid="101"/>
                                        </p:tgtEl>
                                        <p:attrNameLst>
                                          <p:attrName>style.visibility</p:attrName>
                                        </p:attrNameLst>
                                      </p:cBhvr>
                                      <p:to>
                                        <p:strVal val="visible"/>
                                      </p:to>
                                    </p:set>
                                    <p:animEffect transition="in" filter="fade">
                                      <p:cBhvr>
                                        <p:cTn id="84" dur="1000"/>
                                        <p:tgtEl>
                                          <p:spTgt spid="101"/>
                                        </p:tgtEl>
                                      </p:cBhvr>
                                    </p:animEffect>
                                    <p:anim calcmode="lin" valueType="num">
                                      <p:cBhvr>
                                        <p:cTn id="85" dur="1000" fill="hold"/>
                                        <p:tgtEl>
                                          <p:spTgt spid="101"/>
                                        </p:tgtEl>
                                        <p:attrNameLst>
                                          <p:attrName>ppt_x</p:attrName>
                                        </p:attrNameLst>
                                      </p:cBhvr>
                                      <p:tavLst>
                                        <p:tav tm="0">
                                          <p:val>
                                            <p:strVal val="#ppt_x"/>
                                          </p:val>
                                        </p:tav>
                                        <p:tav tm="100000">
                                          <p:val>
                                            <p:strVal val="#ppt_x"/>
                                          </p:val>
                                        </p:tav>
                                      </p:tavLst>
                                    </p:anim>
                                    <p:anim calcmode="lin" valueType="num">
                                      <p:cBhvr>
                                        <p:cTn id="86" dur="1000" fill="hold"/>
                                        <p:tgtEl>
                                          <p:spTgt spid="101"/>
                                        </p:tgtEl>
                                        <p:attrNameLst>
                                          <p:attrName>ppt_y</p:attrName>
                                        </p:attrNameLst>
                                      </p:cBhvr>
                                      <p:tavLst>
                                        <p:tav tm="0">
                                          <p:val>
                                            <p:strVal val="#ppt_y+.1"/>
                                          </p:val>
                                        </p:tav>
                                        <p:tav tm="100000">
                                          <p:val>
                                            <p:strVal val="#ppt_y"/>
                                          </p:val>
                                        </p:tav>
                                      </p:tavLst>
                                    </p:anim>
                                  </p:childTnLst>
                                </p:cTn>
                              </p:par>
                            </p:childTnLst>
                          </p:cTn>
                        </p:par>
                        <p:par>
                          <p:cTn id="87" fill="hold">
                            <p:stCondLst>
                              <p:cond delay="7000"/>
                            </p:stCondLst>
                            <p:childTnLst>
                              <p:par>
                                <p:cTn id="88" presetID="42" presetClass="entr" presetSubtype="0" fill="hold" grpId="0" nodeType="afterEffect">
                                  <p:stCondLst>
                                    <p:cond delay="0"/>
                                  </p:stCondLst>
                                  <p:childTnLst>
                                    <p:set>
                                      <p:cBhvr>
                                        <p:cTn id="89" dur="1" fill="hold">
                                          <p:stCondLst>
                                            <p:cond delay="0"/>
                                          </p:stCondLst>
                                        </p:cTn>
                                        <p:tgtEl>
                                          <p:spTgt spid="102"/>
                                        </p:tgtEl>
                                        <p:attrNameLst>
                                          <p:attrName>style.visibility</p:attrName>
                                        </p:attrNameLst>
                                      </p:cBhvr>
                                      <p:to>
                                        <p:strVal val="visible"/>
                                      </p:to>
                                    </p:set>
                                    <p:animEffect transition="in" filter="fade">
                                      <p:cBhvr>
                                        <p:cTn id="90" dur="1000"/>
                                        <p:tgtEl>
                                          <p:spTgt spid="102"/>
                                        </p:tgtEl>
                                      </p:cBhvr>
                                    </p:animEffect>
                                    <p:anim calcmode="lin" valueType="num">
                                      <p:cBhvr>
                                        <p:cTn id="91" dur="1000" fill="hold"/>
                                        <p:tgtEl>
                                          <p:spTgt spid="102"/>
                                        </p:tgtEl>
                                        <p:attrNameLst>
                                          <p:attrName>ppt_x</p:attrName>
                                        </p:attrNameLst>
                                      </p:cBhvr>
                                      <p:tavLst>
                                        <p:tav tm="0">
                                          <p:val>
                                            <p:strVal val="#ppt_x"/>
                                          </p:val>
                                        </p:tav>
                                        <p:tav tm="100000">
                                          <p:val>
                                            <p:strVal val="#ppt_x"/>
                                          </p:val>
                                        </p:tav>
                                      </p:tavLst>
                                    </p:anim>
                                    <p:anim calcmode="lin" valueType="num">
                                      <p:cBhvr>
                                        <p:cTn id="92" dur="1000" fill="hold"/>
                                        <p:tgtEl>
                                          <p:spTgt spid="102"/>
                                        </p:tgtEl>
                                        <p:attrNameLst>
                                          <p:attrName>ppt_y</p:attrName>
                                        </p:attrNameLst>
                                      </p:cBhvr>
                                      <p:tavLst>
                                        <p:tav tm="0">
                                          <p:val>
                                            <p:strVal val="#ppt_y+.1"/>
                                          </p:val>
                                        </p:tav>
                                        <p:tav tm="100000">
                                          <p:val>
                                            <p:strVal val="#ppt_y"/>
                                          </p:val>
                                        </p:tav>
                                      </p:tavLst>
                                    </p:anim>
                                  </p:childTnLst>
                                </p:cTn>
                              </p:par>
                            </p:childTnLst>
                          </p:cTn>
                        </p:par>
                        <p:par>
                          <p:cTn id="93" fill="hold">
                            <p:stCondLst>
                              <p:cond delay="8000"/>
                            </p:stCondLst>
                            <p:childTnLst>
                              <p:par>
                                <p:cTn id="94" presetID="42" presetClass="entr" presetSubtype="0" fill="hold" grpId="0" nodeType="afterEffect">
                                  <p:stCondLst>
                                    <p:cond delay="0"/>
                                  </p:stCondLst>
                                  <p:childTnLst>
                                    <p:set>
                                      <p:cBhvr>
                                        <p:cTn id="95" dur="1" fill="hold">
                                          <p:stCondLst>
                                            <p:cond delay="0"/>
                                          </p:stCondLst>
                                        </p:cTn>
                                        <p:tgtEl>
                                          <p:spTgt spid="103"/>
                                        </p:tgtEl>
                                        <p:attrNameLst>
                                          <p:attrName>style.visibility</p:attrName>
                                        </p:attrNameLst>
                                      </p:cBhvr>
                                      <p:to>
                                        <p:strVal val="visible"/>
                                      </p:to>
                                    </p:set>
                                    <p:animEffect transition="in" filter="fade">
                                      <p:cBhvr>
                                        <p:cTn id="96" dur="1000"/>
                                        <p:tgtEl>
                                          <p:spTgt spid="103"/>
                                        </p:tgtEl>
                                      </p:cBhvr>
                                    </p:animEffect>
                                    <p:anim calcmode="lin" valueType="num">
                                      <p:cBhvr>
                                        <p:cTn id="97" dur="1000" fill="hold"/>
                                        <p:tgtEl>
                                          <p:spTgt spid="103"/>
                                        </p:tgtEl>
                                        <p:attrNameLst>
                                          <p:attrName>ppt_x</p:attrName>
                                        </p:attrNameLst>
                                      </p:cBhvr>
                                      <p:tavLst>
                                        <p:tav tm="0">
                                          <p:val>
                                            <p:strVal val="#ppt_x"/>
                                          </p:val>
                                        </p:tav>
                                        <p:tav tm="100000">
                                          <p:val>
                                            <p:strVal val="#ppt_x"/>
                                          </p:val>
                                        </p:tav>
                                      </p:tavLst>
                                    </p:anim>
                                    <p:anim calcmode="lin" valueType="num">
                                      <p:cBhvr>
                                        <p:cTn id="98" dur="1000" fill="hold"/>
                                        <p:tgtEl>
                                          <p:spTgt spid="103"/>
                                        </p:tgtEl>
                                        <p:attrNameLst>
                                          <p:attrName>ppt_y</p:attrName>
                                        </p:attrNameLst>
                                      </p:cBhvr>
                                      <p:tavLst>
                                        <p:tav tm="0">
                                          <p:val>
                                            <p:strVal val="#ppt_y+.1"/>
                                          </p:val>
                                        </p:tav>
                                        <p:tav tm="100000">
                                          <p:val>
                                            <p:strVal val="#ppt_y"/>
                                          </p:val>
                                        </p:tav>
                                      </p:tavLst>
                                    </p:anim>
                                  </p:childTnLst>
                                </p:cTn>
                              </p:par>
                            </p:childTnLst>
                          </p:cTn>
                        </p:par>
                        <p:par>
                          <p:cTn id="99" fill="hold">
                            <p:stCondLst>
                              <p:cond delay="9000"/>
                            </p:stCondLst>
                            <p:childTnLst>
                              <p:par>
                                <p:cTn id="100" presetID="42" presetClass="entr" presetSubtype="0" fill="hold" grpId="0" nodeType="afterEffect">
                                  <p:stCondLst>
                                    <p:cond delay="0"/>
                                  </p:stCondLst>
                                  <p:childTnLst>
                                    <p:set>
                                      <p:cBhvr>
                                        <p:cTn id="101" dur="1" fill="hold">
                                          <p:stCondLst>
                                            <p:cond delay="0"/>
                                          </p:stCondLst>
                                        </p:cTn>
                                        <p:tgtEl>
                                          <p:spTgt spid="104"/>
                                        </p:tgtEl>
                                        <p:attrNameLst>
                                          <p:attrName>style.visibility</p:attrName>
                                        </p:attrNameLst>
                                      </p:cBhvr>
                                      <p:to>
                                        <p:strVal val="visible"/>
                                      </p:to>
                                    </p:set>
                                    <p:animEffect transition="in" filter="fade">
                                      <p:cBhvr>
                                        <p:cTn id="102" dur="1000"/>
                                        <p:tgtEl>
                                          <p:spTgt spid="104"/>
                                        </p:tgtEl>
                                      </p:cBhvr>
                                    </p:animEffect>
                                    <p:anim calcmode="lin" valueType="num">
                                      <p:cBhvr>
                                        <p:cTn id="103" dur="1000" fill="hold"/>
                                        <p:tgtEl>
                                          <p:spTgt spid="104"/>
                                        </p:tgtEl>
                                        <p:attrNameLst>
                                          <p:attrName>ppt_x</p:attrName>
                                        </p:attrNameLst>
                                      </p:cBhvr>
                                      <p:tavLst>
                                        <p:tav tm="0">
                                          <p:val>
                                            <p:strVal val="#ppt_x"/>
                                          </p:val>
                                        </p:tav>
                                        <p:tav tm="100000">
                                          <p:val>
                                            <p:strVal val="#ppt_x"/>
                                          </p:val>
                                        </p:tav>
                                      </p:tavLst>
                                    </p:anim>
                                    <p:anim calcmode="lin" valueType="num">
                                      <p:cBhvr>
                                        <p:cTn id="104" dur="1000" fill="hold"/>
                                        <p:tgtEl>
                                          <p:spTgt spid="104"/>
                                        </p:tgtEl>
                                        <p:attrNameLst>
                                          <p:attrName>ppt_y</p:attrName>
                                        </p:attrNameLst>
                                      </p:cBhvr>
                                      <p:tavLst>
                                        <p:tav tm="0">
                                          <p:val>
                                            <p:strVal val="#ppt_y+.1"/>
                                          </p:val>
                                        </p:tav>
                                        <p:tav tm="100000">
                                          <p:val>
                                            <p:strVal val="#ppt_y"/>
                                          </p:val>
                                        </p:tav>
                                      </p:tavLst>
                                    </p:anim>
                                  </p:childTnLst>
                                </p:cTn>
                              </p:par>
                            </p:childTnLst>
                          </p:cTn>
                        </p:par>
                        <p:par>
                          <p:cTn id="105" fill="hold">
                            <p:stCondLst>
                              <p:cond delay="10000"/>
                            </p:stCondLst>
                            <p:childTnLst>
                              <p:par>
                                <p:cTn id="106" presetID="42" presetClass="entr" presetSubtype="0" fill="hold" grpId="0" nodeType="afterEffect">
                                  <p:stCondLst>
                                    <p:cond delay="0"/>
                                  </p:stCondLst>
                                  <p:childTnLst>
                                    <p:set>
                                      <p:cBhvr>
                                        <p:cTn id="107" dur="1" fill="hold">
                                          <p:stCondLst>
                                            <p:cond delay="0"/>
                                          </p:stCondLst>
                                        </p:cTn>
                                        <p:tgtEl>
                                          <p:spTgt spid="105"/>
                                        </p:tgtEl>
                                        <p:attrNameLst>
                                          <p:attrName>style.visibility</p:attrName>
                                        </p:attrNameLst>
                                      </p:cBhvr>
                                      <p:to>
                                        <p:strVal val="visible"/>
                                      </p:to>
                                    </p:set>
                                    <p:animEffect transition="in" filter="fade">
                                      <p:cBhvr>
                                        <p:cTn id="108" dur="1000"/>
                                        <p:tgtEl>
                                          <p:spTgt spid="105"/>
                                        </p:tgtEl>
                                      </p:cBhvr>
                                    </p:animEffect>
                                    <p:anim calcmode="lin" valueType="num">
                                      <p:cBhvr>
                                        <p:cTn id="109" dur="1000" fill="hold"/>
                                        <p:tgtEl>
                                          <p:spTgt spid="105"/>
                                        </p:tgtEl>
                                        <p:attrNameLst>
                                          <p:attrName>ppt_x</p:attrName>
                                        </p:attrNameLst>
                                      </p:cBhvr>
                                      <p:tavLst>
                                        <p:tav tm="0">
                                          <p:val>
                                            <p:strVal val="#ppt_x"/>
                                          </p:val>
                                        </p:tav>
                                        <p:tav tm="100000">
                                          <p:val>
                                            <p:strVal val="#ppt_x"/>
                                          </p:val>
                                        </p:tav>
                                      </p:tavLst>
                                    </p:anim>
                                    <p:anim calcmode="lin" valueType="num">
                                      <p:cBhvr>
                                        <p:cTn id="110" dur="1000" fill="hold"/>
                                        <p:tgtEl>
                                          <p:spTgt spid="105"/>
                                        </p:tgtEl>
                                        <p:attrNameLst>
                                          <p:attrName>ppt_y</p:attrName>
                                        </p:attrNameLst>
                                      </p:cBhvr>
                                      <p:tavLst>
                                        <p:tav tm="0">
                                          <p:val>
                                            <p:strVal val="#ppt_y+.1"/>
                                          </p:val>
                                        </p:tav>
                                        <p:tav tm="100000">
                                          <p:val>
                                            <p:strVal val="#ppt_y"/>
                                          </p:val>
                                        </p:tav>
                                      </p:tavLst>
                                    </p:anim>
                                  </p:childTnLst>
                                </p:cTn>
                              </p:par>
                            </p:childTnLst>
                          </p:cTn>
                        </p:par>
                        <p:par>
                          <p:cTn id="111" fill="hold">
                            <p:stCondLst>
                              <p:cond delay="11000"/>
                            </p:stCondLst>
                            <p:childTnLst>
                              <p:par>
                                <p:cTn id="112" presetID="42" presetClass="entr" presetSubtype="0" fill="hold" grpId="0" nodeType="afterEffect">
                                  <p:stCondLst>
                                    <p:cond delay="0"/>
                                  </p:stCondLst>
                                  <p:childTnLst>
                                    <p:set>
                                      <p:cBhvr>
                                        <p:cTn id="113" dur="1" fill="hold">
                                          <p:stCondLst>
                                            <p:cond delay="0"/>
                                          </p:stCondLst>
                                        </p:cTn>
                                        <p:tgtEl>
                                          <p:spTgt spid="106"/>
                                        </p:tgtEl>
                                        <p:attrNameLst>
                                          <p:attrName>style.visibility</p:attrName>
                                        </p:attrNameLst>
                                      </p:cBhvr>
                                      <p:to>
                                        <p:strVal val="visible"/>
                                      </p:to>
                                    </p:set>
                                    <p:animEffect transition="in" filter="fade">
                                      <p:cBhvr>
                                        <p:cTn id="114" dur="1000"/>
                                        <p:tgtEl>
                                          <p:spTgt spid="106"/>
                                        </p:tgtEl>
                                      </p:cBhvr>
                                    </p:animEffect>
                                    <p:anim calcmode="lin" valueType="num">
                                      <p:cBhvr>
                                        <p:cTn id="115" dur="1000" fill="hold"/>
                                        <p:tgtEl>
                                          <p:spTgt spid="106"/>
                                        </p:tgtEl>
                                        <p:attrNameLst>
                                          <p:attrName>ppt_x</p:attrName>
                                        </p:attrNameLst>
                                      </p:cBhvr>
                                      <p:tavLst>
                                        <p:tav tm="0">
                                          <p:val>
                                            <p:strVal val="#ppt_x"/>
                                          </p:val>
                                        </p:tav>
                                        <p:tav tm="100000">
                                          <p:val>
                                            <p:strVal val="#ppt_x"/>
                                          </p:val>
                                        </p:tav>
                                      </p:tavLst>
                                    </p:anim>
                                    <p:anim calcmode="lin" valueType="num">
                                      <p:cBhvr>
                                        <p:cTn id="116"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17" grpId="0"/>
      <p:bldP spid="46" grpId="0"/>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21615"/>
            <a:ext cx="7772400" cy="1470025"/>
          </a:xfrm>
        </p:spPr>
        <p:txBody>
          <a:bodyPr>
            <a:normAutofit fontScale="90000"/>
          </a:bodyPr>
          <a:lstStyle/>
          <a:p>
            <a:r>
              <a:rPr lang="en-US" sz="4800" dirty="0">
                <a:latin typeface="Kristen ITC" panose="03050502040202030202" pitchFamily="66" charset="0"/>
              </a:rPr>
              <a:t>Lesson Links</a:t>
            </a:r>
            <a:br>
              <a:rPr lang="en-US" sz="4800" dirty="0">
                <a:latin typeface="Kristen ITC" panose="03050502040202030202" pitchFamily="66" charset="0"/>
              </a:rPr>
            </a:br>
            <a:r>
              <a:rPr lang="en-US" sz="2400" b="1" dirty="0">
                <a:latin typeface="Kristen ITC" panose="03050502040202030202" pitchFamily="66" charset="0"/>
              </a:rPr>
              <a:t>Click on the lesson you want to go to! </a:t>
            </a:r>
            <a:br>
              <a:rPr lang="en-US" sz="2400" b="1" dirty="0">
                <a:latin typeface="Kristen ITC" panose="03050502040202030202" pitchFamily="66" charset="0"/>
              </a:rPr>
            </a:br>
            <a:r>
              <a:rPr lang="en-US" sz="2200" dirty="0">
                <a:latin typeface="Kristen ITC" panose="03050502040202030202" pitchFamily="66" charset="0"/>
              </a:rPr>
              <a:t>(You must be in Slide Show/Presentation Mode.)</a:t>
            </a:r>
            <a:endParaRPr lang="en-US" sz="4800" dirty="0">
              <a:latin typeface="Kristen ITC" panose="03050502040202030202" pitchFamily="66" charset="0"/>
            </a:endParaRPr>
          </a:p>
        </p:txBody>
      </p:sp>
      <p:sp>
        <p:nvSpPr>
          <p:cNvPr id="3" name="Subtitle 2"/>
          <p:cNvSpPr>
            <a:spLocks noGrp="1"/>
          </p:cNvSpPr>
          <p:nvPr>
            <p:ph type="subTitle" idx="1"/>
          </p:nvPr>
        </p:nvSpPr>
        <p:spPr>
          <a:xfrm>
            <a:off x="1219200" y="2286000"/>
            <a:ext cx="7010400" cy="1752600"/>
          </a:xfrm>
          <a:ln>
            <a:noFill/>
          </a:ln>
        </p:spPr>
        <p:txBody>
          <a:bodyPr>
            <a:noAutofit/>
          </a:bodyPr>
          <a:lstStyle/>
          <a:p>
            <a:pPr algn="l"/>
            <a:r>
              <a:rPr lang="en-US" sz="2400" dirty="0">
                <a:solidFill>
                  <a:srgbClr val="0033CC"/>
                </a:solidFill>
                <a:latin typeface="Kristen ITC" panose="03050502040202030202" pitchFamily="66" charset="0"/>
              </a:rPr>
              <a:t>	</a:t>
            </a:r>
            <a:r>
              <a:rPr lang="en-US" sz="2800" dirty="0">
                <a:solidFill>
                  <a:srgbClr val="0033CC"/>
                </a:solidFill>
                <a:latin typeface="Kristen ITC" panose="03050502040202030202" pitchFamily="66" charset="0"/>
                <a:hlinkClick r:id="rId3" action="ppaction://hlinksldjump"/>
              </a:rPr>
              <a:t>Lesson 15</a:t>
            </a:r>
            <a:r>
              <a:rPr lang="en-US" sz="2800" dirty="0">
                <a:solidFill>
                  <a:srgbClr val="0033CC"/>
                </a:solidFill>
                <a:latin typeface="Kristen ITC" panose="03050502040202030202" pitchFamily="66" charset="0"/>
              </a:rPr>
              <a:t>		</a:t>
            </a:r>
            <a:r>
              <a:rPr lang="en-US" sz="2800" dirty="0">
                <a:solidFill>
                  <a:srgbClr val="0033CC"/>
                </a:solidFill>
                <a:latin typeface="Kristen ITC" panose="03050502040202030202" pitchFamily="66" charset="0"/>
                <a:hlinkClick r:id="rId4" action="ppaction://hlinksldjump"/>
              </a:rPr>
              <a:t>Lesson 20</a:t>
            </a:r>
            <a:r>
              <a:rPr lang="en-US" sz="2800" dirty="0">
                <a:solidFill>
                  <a:srgbClr val="0033CC"/>
                </a:solidFill>
                <a:latin typeface="Kristen ITC" panose="03050502040202030202" pitchFamily="66" charset="0"/>
              </a:rPr>
              <a:t>			</a:t>
            </a:r>
            <a:r>
              <a:rPr lang="en-US" sz="2800" dirty="0">
                <a:solidFill>
                  <a:srgbClr val="0033CC"/>
                </a:solidFill>
                <a:latin typeface="Kristen ITC" panose="03050502040202030202" pitchFamily="66" charset="0"/>
                <a:hlinkClick r:id="rId5" action="ppaction://hlinksldjump"/>
              </a:rPr>
              <a:t>Lesson 16</a:t>
            </a:r>
            <a:r>
              <a:rPr lang="en-US" sz="2800" dirty="0">
                <a:solidFill>
                  <a:srgbClr val="0033CC"/>
                </a:solidFill>
                <a:latin typeface="Kristen ITC" panose="03050502040202030202" pitchFamily="66" charset="0"/>
              </a:rPr>
              <a:t>		</a:t>
            </a:r>
            <a:r>
              <a:rPr lang="en-US" sz="2800" dirty="0">
                <a:solidFill>
                  <a:srgbClr val="0033CC"/>
                </a:solidFill>
                <a:latin typeface="Kristen ITC" panose="03050502040202030202" pitchFamily="66" charset="0"/>
                <a:hlinkClick r:id="rId6" action="ppaction://hlinksldjump"/>
              </a:rPr>
              <a:t>Lesson 21</a:t>
            </a:r>
            <a:r>
              <a:rPr lang="en-US" sz="2800" dirty="0">
                <a:solidFill>
                  <a:srgbClr val="0033CC"/>
                </a:solidFill>
                <a:latin typeface="Kristen ITC" panose="03050502040202030202" pitchFamily="66" charset="0"/>
              </a:rPr>
              <a:t>			</a:t>
            </a:r>
            <a:r>
              <a:rPr lang="en-US" sz="2800" dirty="0">
                <a:solidFill>
                  <a:srgbClr val="0033CC"/>
                </a:solidFill>
                <a:latin typeface="Kristen ITC" panose="03050502040202030202" pitchFamily="66" charset="0"/>
                <a:hlinkClick r:id="rId7" action="ppaction://hlinksldjump"/>
              </a:rPr>
              <a:t>Lesson 17</a:t>
            </a:r>
            <a:r>
              <a:rPr lang="en-US" sz="2800" dirty="0">
                <a:solidFill>
                  <a:srgbClr val="0033CC"/>
                </a:solidFill>
                <a:latin typeface="Kristen ITC" panose="03050502040202030202" pitchFamily="66" charset="0"/>
              </a:rPr>
              <a:t>		</a:t>
            </a:r>
            <a:r>
              <a:rPr lang="en-US" sz="2800" dirty="0">
                <a:solidFill>
                  <a:srgbClr val="0033CC"/>
                </a:solidFill>
                <a:latin typeface="Kristen ITC" panose="03050502040202030202" pitchFamily="66" charset="0"/>
                <a:hlinkClick r:id="rId8" action="ppaction://hlinksldjump"/>
              </a:rPr>
              <a:t>Lesson 22</a:t>
            </a:r>
            <a:r>
              <a:rPr lang="en-US" sz="2800" dirty="0">
                <a:solidFill>
                  <a:srgbClr val="0033CC"/>
                </a:solidFill>
                <a:latin typeface="Kristen ITC" panose="03050502040202030202" pitchFamily="66" charset="0"/>
              </a:rPr>
              <a:t>		</a:t>
            </a:r>
            <a:r>
              <a:rPr lang="en-US" sz="2800" dirty="0">
                <a:solidFill>
                  <a:srgbClr val="0033CC"/>
                </a:solidFill>
                <a:latin typeface="Kristen ITC" panose="03050502040202030202" pitchFamily="66" charset="0"/>
                <a:hlinkClick r:id="rId9" action="ppaction://hlinksldjump"/>
              </a:rPr>
              <a:t>Lesson 18</a:t>
            </a:r>
            <a:r>
              <a:rPr lang="en-US" sz="2800" dirty="0">
                <a:solidFill>
                  <a:srgbClr val="0033CC"/>
                </a:solidFill>
                <a:latin typeface="Kristen ITC" panose="03050502040202030202" pitchFamily="66" charset="0"/>
              </a:rPr>
              <a:t>		</a:t>
            </a:r>
            <a:r>
              <a:rPr lang="en-US" sz="2800" dirty="0">
                <a:solidFill>
                  <a:srgbClr val="0033CC"/>
                </a:solidFill>
                <a:latin typeface="Kristen ITC" panose="03050502040202030202" pitchFamily="66" charset="0"/>
                <a:hlinkClick r:id="rId10" action="ppaction://hlinksldjump"/>
              </a:rPr>
              <a:t>Lesson 23</a:t>
            </a:r>
            <a:r>
              <a:rPr lang="en-US" sz="2800" dirty="0">
                <a:solidFill>
                  <a:srgbClr val="0033CC"/>
                </a:solidFill>
                <a:latin typeface="Kristen ITC" panose="03050502040202030202" pitchFamily="66" charset="0"/>
              </a:rPr>
              <a:t>			</a:t>
            </a:r>
            <a:r>
              <a:rPr lang="en-US" sz="2800" dirty="0">
                <a:solidFill>
                  <a:srgbClr val="0033CC"/>
                </a:solidFill>
                <a:latin typeface="Kristen ITC" panose="03050502040202030202" pitchFamily="66" charset="0"/>
                <a:hlinkClick r:id="rId11" action="ppaction://hlinksldjump"/>
              </a:rPr>
              <a:t>Lesson 19</a:t>
            </a:r>
            <a:r>
              <a:rPr lang="en-US" sz="2800" dirty="0">
                <a:solidFill>
                  <a:srgbClr val="0033CC"/>
                </a:solidFill>
                <a:latin typeface="Kristen ITC" panose="03050502040202030202" pitchFamily="66" charset="0"/>
              </a:rPr>
              <a:t>		</a:t>
            </a:r>
            <a:r>
              <a:rPr lang="en-US" sz="2800" dirty="0">
                <a:solidFill>
                  <a:srgbClr val="0033CC"/>
                </a:solidFill>
                <a:latin typeface="Kristen ITC" panose="03050502040202030202" pitchFamily="66" charset="0"/>
                <a:hlinkClick r:id="rId12" action="ppaction://hlinksldjump"/>
              </a:rPr>
              <a:t>Lesson 24</a:t>
            </a:r>
            <a:r>
              <a:rPr lang="en-US" sz="2800" dirty="0">
                <a:solidFill>
                  <a:srgbClr val="0033CC"/>
                </a:solidFill>
                <a:latin typeface="Kristen ITC" panose="03050502040202030202" pitchFamily="66" charset="0"/>
              </a:rPr>
              <a:t>     		</a:t>
            </a:r>
            <a:endParaRPr lang="en-US" sz="2400" dirty="0">
              <a:solidFill>
                <a:srgbClr val="0033CC"/>
              </a:solidFill>
              <a:latin typeface="Kristen ITC" panose="03050502040202030202" pitchFamily="66" charset="0"/>
            </a:endParaRPr>
          </a:p>
        </p:txBody>
      </p:sp>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Rounded Rectangle 17"/>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9587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15</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557225" y="764977"/>
            <a:ext cx="6029550" cy="1569660"/>
          </a:xfrm>
          <a:prstGeom prst="rect">
            <a:avLst/>
          </a:prstGeom>
          <a:noFill/>
        </p:spPr>
        <p:txBody>
          <a:bodyPr wrap="square" rtlCol="0">
            <a:spAutoFit/>
          </a:bodyPr>
          <a:lstStyle/>
          <a:p>
            <a:pPr algn="ctr"/>
            <a:r>
              <a:rPr lang="en-US" sz="3600" b="1" dirty="0">
                <a:solidFill>
                  <a:srgbClr val="FF0000"/>
                </a:solidFill>
              </a:rPr>
              <a:t>Lay your 10-frame cards out on your desk like mine!</a:t>
            </a:r>
            <a:endParaRPr lang="en-US" sz="3600" b="1" dirty="0">
              <a:solidFill>
                <a:srgbClr val="009900"/>
              </a:solidFill>
            </a:endParaRPr>
          </a:p>
          <a:p>
            <a:pPr algn="ctr"/>
            <a:endParaRPr lang="en-US" sz="2400" b="1" dirty="0">
              <a:solidFill>
                <a:srgbClr val="0000FF"/>
              </a:solidFill>
            </a:endParaRPr>
          </a:p>
        </p:txBody>
      </p:sp>
      <p:sp>
        <p:nvSpPr>
          <p:cNvPr id="8" name="TextBox 7"/>
          <p:cNvSpPr txBox="1"/>
          <p:nvPr/>
        </p:nvSpPr>
        <p:spPr>
          <a:xfrm rot="683749">
            <a:off x="6603028" y="5130200"/>
            <a:ext cx="1967495" cy="1200329"/>
          </a:xfrm>
          <a:prstGeom prst="rect">
            <a:avLst/>
          </a:prstGeom>
          <a:noFill/>
        </p:spPr>
        <p:txBody>
          <a:bodyPr wrap="square" rtlCol="0">
            <a:spAutoFit/>
          </a:bodyPr>
          <a:lstStyle/>
          <a:p>
            <a:pPr algn="ctr"/>
            <a:r>
              <a:rPr lang="en-US" b="1" dirty="0">
                <a:solidFill>
                  <a:srgbClr val="0000FF"/>
                </a:solidFill>
              </a:rPr>
              <a:t>Let’s count them</a:t>
            </a:r>
          </a:p>
          <a:p>
            <a:pPr algn="ctr"/>
            <a:r>
              <a:rPr lang="en-US" b="1" dirty="0">
                <a:solidFill>
                  <a:srgbClr val="0000FF"/>
                </a:solidFill>
              </a:rPr>
              <a:t>the Say Ten way and then the regular way</a:t>
            </a:r>
            <a:r>
              <a:rPr lang="en-US" b="1" dirty="0"/>
              <a:t>!</a:t>
            </a:r>
          </a:p>
        </p:txBody>
      </p:sp>
      <p:pic>
        <p:nvPicPr>
          <p:cNvPr id="9" name="Picture 8"/>
          <p:cNvPicPr>
            <a:picLocks noChangeAspect="1"/>
          </p:cNvPicPr>
          <p:nvPr/>
        </p:nvPicPr>
        <p:blipFill>
          <a:blip r:embed="rId3"/>
          <a:stretch>
            <a:fillRect/>
          </a:stretch>
        </p:blipFill>
        <p:spPr>
          <a:xfrm>
            <a:off x="283139" y="2493663"/>
            <a:ext cx="1713051" cy="892590"/>
          </a:xfrm>
          <a:prstGeom prst="rect">
            <a:avLst/>
          </a:prstGeom>
        </p:spPr>
      </p:pic>
      <p:pic>
        <p:nvPicPr>
          <p:cNvPr id="25" name="Picture 24"/>
          <p:cNvPicPr>
            <a:picLocks noChangeAspect="1"/>
          </p:cNvPicPr>
          <p:nvPr/>
        </p:nvPicPr>
        <p:blipFill>
          <a:blip r:embed="rId3"/>
          <a:stretch>
            <a:fillRect/>
          </a:stretch>
        </p:blipFill>
        <p:spPr>
          <a:xfrm>
            <a:off x="1986251" y="2487037"/>
            <a:ext cx="1713051" cy="892590"/>
          </a:xfrm>
          <a:prstGeom prst="rect">
            <a:avLst/>
          </a:prstGeom>
        </p:spPr>
      </p:pic>
      <p:pic>
        <p:nvPicPr>
          <p:cNvPr id="26" name="Picture 25"/>
          <p:cNvPicPr>
            <a:picLocks noChangeAspect="1"/>
          </p:cNvPicPr>
          <p:nvPr/>
        </p:nvPicPr>
        <p:blipFill>
          <a:blip r:embed="rId3"/>
          <a:stretch>
            <a:fillRect/>
          </a:stretch>
        </p:blipFill>
        <p:spPr>
          <a:xfrm>
            <a:off x="3689363" y="2513488"/>
            <a:ext cx="1713051" cy="892590"/>
          </a:xfrm>
          <a:prstGeom prst="rect">
            <a:avLst/>
          </a:prstGeom>
        </p:spPr>
      </p:pic>
      <p:pic>
        <p:nvPicPr>
          <p:cNvPr id="27" name="Picture 26"/>
          <p:cNvPicPr>
            <a:picLocks noChangeAspect="1"/>
          </p:cNvPicPr>
          <p:nvPr/>
        </p:nvPicPr>
        <p:blipFill>
          <a:blip r:embed="rId3"/>
          <a:stretch>
            <a:fillRect/>
          </a:stretch>
        </p:blipFill>
        <p:spPr>
          <a:xfrm>
            <a:off x="5417219" y="2513488"/>
            <a:ext cx="1713051" cy="892590"/>
          </a:xfrm>
          <a:prstGeom prst="rect">
            <a:avLst/>
          </a:prstGeom>
        </p:spPr>
      </p:pic>
      <p:pic>
        <p:nvPicPr>
          <p:cNvPr id="28" name="Picture 27"/>
          <p:cNvPicPr>
            <a:picLocks noChangeAspect="1"/>
          </p:cNvPicPr>
          <p:nvPr/>
        </p:nvPicPr>
        <p:blipFill>
          <a:blip r:embed="rId3"/>
          <a:stretch>
            <a:fillRect/>
          </a:stretch>
        </p:blipFill>
        <p:spPr>
          <a:xfrm>
            <a:off x="7128093" y="2513488"/>
            <a:ext cx="1713051" cy="892590"/>
          </a:xfrm>
          <a:prstGeom prst="rect">
            <a:avLst/>
          </a:prstGeom>
        </p:spPr>
      </p:pic>
      <p:pic>
        <p:nvPicPr>
          <p:cNvPr id="29" name="Picture 28"/>
          <p:cNvPicPr>
            <a:picLocks noChangeAspect="1"/>
          </p:cNvPicPr>
          <p:nvPr/>
        </p:nvPicPr>
        <p:blipFill>
          <a:blip r:embed="rId3"/>
          <a:stretch>
            <a:fillRect/>
          </a:stretch>
        </p:blipFill>
        <p:spPr>
          <a:xfrm>
            <a:off x="273200" y="3495168"/>
            <a:ext cx="1713051" cy="892590"/>
          </a:xfrm>
          <a:prstGeom prst="rect">
            <a:avLst/>
          </a:prstGeom>
        </p:spPr>
      </p:pic>
      <p:pic>
        <p:nvPicPr>
          <p:cNvPr id="30" name="Picture 29"/>
          <p:cNvPicPr>
            <a:picLocks noChangeAspect="1"/>
          </p:cNvPicPr>
          <p:nvPr/>
        </p:nvPicPr>
        <p:blipFill>
          <a:blip r:embed="rId3"/>
          <a:stretch>
            <a:fillRect/>
          </a:stretch>
        </p:blipFill>
        <p:spPr>
          <a:xfrm>
            <a:off x="1976312" y="3488542"/>
            <a:ext cx="1713051" cy="892590"/>
          </a:xfrm>
          <a:prstGeom prst="rect">
            <a:avLst/>
          </a:prstGeom>
        </p:spPr>
      </p:pic>
      <p:pic>
        <p:nvPicPr>
          <p:cNvPr id="31" name="Picture 30"/>
          <p:cNvPicPr>
            <a:picLocks noChangeAspect="1"/>
          </p:cNvPicPr>
          <p:nvPr/>
        </p:nvPicPr>
        <p:blipFill>
          <a:blip r:embed="rId3"/>
          <a:stretch>
            <a:fillRect/>
          </a:stretch>
        </p:blipFill>
        <p:spPr>
          <a:xfrm>
            <a:off x="3679424" y="3514993"/>
            <a:ext cx="1713051" cy="892590"/>
          </a:xfrm>
          <a:prstGeom prst="rect">
            <a:avLst/>
          </a:prstGeom>
        </p:spPr>
      </p:pic>
      <p:pic>
        <p:nvPicPr>
          <p:cNvPr id="32" name="Picture 31"/>
          <p:cNvPicPr>
            <a:picLocks noChangeAspect="1"/>
          </p:cNvPicPr>
          <p:nvPr/>
        </p:nvPicPr>
        <p:blipFill>
          <a:blip r:embed="rId3"/>
          <a:stretch>
            <a:fillRect/>
          </a:stretch>
        </p:blipFill>
        <p:spPr>
          <a:xfrm>
            <a:off x="5407280" y="3514993"/>
            <a:ext cx="1713051" cy="892590"/>
          </a:xfrm>
          <a:prstGeom prst="rect">
            <a:avLst/>
          </a:prstGeom>
        </p:spPr>
      </p:pic>
      <p:pic>
        <p:nvPicPr>
          <p:cNvPr id="33" name="Picture 32"/>
          <p:cNvPicPr>
            <a:picLocks noChangeAspect="1"/>
          </p:cNvPicPr>
          <p:nvPr/>
        </p:nvPicPr>
        <p:blipFill>
          <a:blip r:embed="rId3"/>
          <a:stretch>
            <a:fillRect/>
          </a:stretch>
        </p:blipFill>
        <p:spPr>
          <a:xfrm>
            <a:off x="7118154" y="3514993"/>
            <a:ext cx="1713051" cy="892590"/>
          </a:xfrm>
          <a:prstGeom prst="rect">
            <a:avLst/>
          </a:prstGeom>
        </p:spPr>
      </p:pic>
      <p:pic>
        <p:nvPicPr>
          <p:cNvPr id="4098" name="Picture 2" descr="http://3.bp.blogspot.com/-Soep7BrGooo/U5qWPmKSYaI/AAAAAAAAJCU/64009hKF_Vw/s1600/thumb-up-smil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04" y="4814741"/>
            <a:ext cx="2607929" cy="182555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19807295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49457" y="909440"/>
            <a:ext cx="8445086" cy="3416320"/>
          </a:xfrm>
          <a:prstGeom prst="rect">
            <a:avLst/>
          </a:prstGeom>
          <a:noFill/>
        </p:spPr>
        <p:txBody>
          <a:bodyPr wrap="square" rtlCol="0">
            <a:spAutoFit/>
          </a:bodyPr>
          <a:lstStyle/>
          <a:p>
            <a:pPr algn="ctr"/>
            <a:r>
              <a:rPr lang="en-US" sz="3200" b="1" dirty="0">
                <a:solidFill>
                  <a:srgbClr val="0000FF"/>
                </a:solidFill>
              </a:rPr>
              <a:t>Let’s play “Hide and Say the Hidden Part!”</a:t>
            </a:r>
          </a:p>
          <a:p>
            <a:pPr algn="ctr"/>
            <a:endParaRPr lang="en-US" sz="3200" b="1" dirty="0"/>
          </a:p>
          <a:p>
            <a:pPr marL="571500" indent="-571500">
              <a:buFont typeface="Arial" panose="020B0604020202020204" pitchFamily="34" charset="0"/>
              <a:buChar char="•"/>
            </a:pPr>
            <a:r>
              <a:rPr lang="en-US" sz="2400" b="1" dirty="0"/>
              <a:t>Partner A builds a teen number in the place for the total or whole.</a:t>
            </a:r>
          </a:p>
          <a:p>
            <a:pPr marL="571500" indent="-571500">
              <a:buFont typeface="Arial" panose="020B0604020202020204" pitchFamily="34" charset="0"/>
              <a:buChar char="•"/>
            </a:pPr>
            <a:r>
              <a:rPr lang="en-US" sz="2400" b="1" dirty="0"/>
              <a:t>Partner B models the number as two parts.</a:t>
            </a:r>
          </a:p>
          <a:p>
            <a:pPr marL="571500" indent="-571500">
              <a:buFont typeface="Arial" panose="020B0604020202020204" pitchFamily="34" charset="0"/>
              <a:buChar char="•"/>
            </a:pPr>
            <a:r>
              <a:rPr lang="en-US" sz="2400" b="1" dirty="0"/>
              <a:t>Partner A closes her eyes while Partner B hides one part.</a:t>
            </a:r>
          </a:p>
          <a:p>
            <a:pPr marL="571500" indent="-571500">
              <a:buFont typeface="Arial" panose="020B0604020202020204" pitchFamily="34" charset="0"/>
              <a:buChar char="•"/>
            </a:pPr>
            <a:r>
              <a:rPr lang="en-US" sz="2400" b="1" dirty="0"/>
              <a:t>Partner A writes the complete number sentence.</a:t>
            </a:r>
          </a:p>
          <a:p>
            <a:pPr marL="571500" indent="-571500">
              <a:buFont typeface="Arial" panose="020B0604020202020204" pitchFamily="34" charset="0"/>
              <a:buChar char="•"/>
            </a:pPr>
            <a:r>
              <a:rPr lang="en-US" sz="2400" b="1" dirty="0"/>
              <a:t>Switch roles.</a:t>
            </a:r>
          </a:p>
        </p:txBody>
      </p:sp>
      <p:pic>
        <p:nvPicPr>
          <p:cNvPr id="2" name="Picture 1"/>
          <p:cNvPicPr>
            <a:picLocks noChangeAspect="1"/>
          </p:cNvPicPr>
          <p:nvPr/>
        </p:nvPicPr>
        <p:blipFill>
          <a:blip r:embed="rId3"/>
          <a:stretch>
            <a:fillRect/>
          </a:stretch>
        </p:blipFill>
        <p:spPr>
          <a:xfrm>
            <a:off x="7086600" y="4114800"/>
            <a:ext cx="1764483" cy="2478679"/>
          </a:xfrm>
          <a:prstGeom prst="rect">
            <a:avLst/>
          </a:prstGeom>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47278750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2" name="Picture 1"/>
          <p:cNvPicPr>
            <a:picLocks noChangeAspect="1"/>
          </p:cNvPicPr>
          <p:nvPr/>
        </p:nvPicPr>
        <p:blipFill>
          <a:blip r:embed="rId3"/>
          <a:stretch>
            <a:fillRect/>
          </a:stretch>
        </p:blipFill>
        <p:spPr>
          <a:xfrm>
            <a:off x="273978" y="234554"/>
            <a:ext cx="8641422" cy="469926"/>
          </a:xfrm>
          <a:prstGeom prst="rect">
            <a:avLst/>
          </a:prstGeom>
        </p:spPr>
      </p:pic>
      <p:pic>
        <p:nvPicPr>
          <p:cNvPr id="3" name="Picture 2">
            <a:extLst>
              <a:ext uri="{FF2B5EF4-FFF2-40B4-BE49-F238E27FC236}">
                <a16:creationId xmlns:a16="http://schemas.microsoft.com/office/drawing/2014/main" id="{DE20D307-0B24-4D30-9749-7AE6843D4B52}"/>
              </a:ext>
            </a:extLst>
          </p:cNvPr>
          <p:cNvPicPr>
            <a:picLocks noChangeAspect="1"/>
          </p:cNvPicPr>
          <p:nvPr/>
        </p:nvPicPr>
        <p:blipFill>
          <a:blip r:embed="rId4"/>
          <a:stretch>
            <a:fillRect/>
          </a:stretch>
        </p:blipFill>
        <p:spPr>
          <a:xfrm>
            <a:off x="432944" y="984778"/>
            <a:ext cx="8278111" cy="4027857"/>
          </a:xfrm>
          <a:prstGeom prst="rect">
            <a:avLst/>
          </a:prstGeom>
        </p:spPr>
      </p:pic>
    </p:spTree>
    <p:extLst>
      <p:ext uri="{BB962C8B-B14F-4D97-AF65-F5344CB8AC3E}">
        <p14:creationId xmlns:p14="http://schemas.microsoft.com/office/powerpoint/2010/main" val="212401376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535781" y="1025698"/>
            <a:ext cx="8072437" cy="4809783"/>
          </a:xfrm>
          <a:prstGeom prst="rect">
            <a:avLst/>
          </a:prstGeom>
        </p:spPr>
      </p:pic>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10" name="Picture 9"/>
          <p:cNvPicPr>
            <a:picLocks noChangeAspect="1"/>
          </p:cNvPicPr>
          <p:nvPr/>
        </p:nvPicPr>
        <p:blipFill>
          <a:blip r:embed="rId4"/>
          <a:stretch>
            <a:fillRect/>
          </a:stretch>
        </p:blipFill>
        <p:spPr>
          <a:xfrm>
            <a:off x="273978" y="234554"/>
            <a:ext cx="8641422" cy="469926"/>
          </a:xfrm>
          <a:prstGeom prst="rect">
            <a:avLst/>
          </a:prstGeom>
        </p:spPr>
      </p:pic>
    </p:spTree>
    <p:extLst>
      <p:ext uri="{BB962C8B-B14F-4D97-AF65-F5344CB8AC3E}">
        <p14:creationId xmlns:p14="http://schemas.microsoft.com/office/powerpoint/2010/main" val="378509063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781442" y="1354015"/>
            <a:ext cx="3286233" cy="2131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a:stretch>
            <a:fillRect/>
          </a:stretch>
        </p:blipFill>
        <p:spPr>
          <a:xfrm>
            <a:off x="979962" y="1774902"/>
            <a:ext cx="3321787" cy="489098"/>
          </a:xfrm>
          <a:prstGeom prst="rect">
            <a:avLst/>
          </a:prstGeom>
        </p:spPr>
      </p:pic>
      <p:pic>
        <p:nvPicPr>
          <p:cNvPr id="9" name="Picture 8"/>
          <p:cNvPicPr>
            <a:picLocks noChangeAspect="1"/>
          </p:cNvPicPr>
          <p:nvPr/>
        </p:nvPicPr>
        <p:blipFill>
          <a:blip r:embed="rId5"/>
          <a:stretch>
            <a:fillRect/>
          </a:stretch>
        </p:blipFill>
        <p:spPr>
          <a:xfrm>
            <a:off x="979962" y="2334151"/>
            <a:ext cx="7010400" cy="754026"/>
          </a:xfrm>
          <a:prstGeom prst="rect">
            <a:avLst/>
          </a:prstGeom>
        </p:spPr>
      </p:pic>
    </p:spTree>
    <p:extLst>
      <p:ext uri="{BB962C8B-B14F-4D97-AF65-F5344CB8AC3E}">
        <p14:creationId xmlns:p14="http://schemas.microsoft.com/office/powerpoint/2010/main" val="412264427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801314"/>
          </a:xfrm>
          <a:prstGeom prst="rect">
            <a:avLst/>
          </a:prstGeom>
          <a:noFill/>
        </p:spPr>
        <p:txBody>
          <a:bodyPr wrap="square" rtlCol="0">
            <a:spAutoFit/>
          </a:bodyPr>
          <a:lstStyle/>
          <a:p>
            <a:pPr algn="ctr"/>
            <a:r>
              <a:rPr lang="en-US" sz="4800" b="1" dirty="0">
                <a:latin typeface="Kristen ITC" panose="03050502040202030202" pitchFamily="66" charset="0"/>
              </a:rPr>
              <a:t>Lesson 22</a:t>
            </a:r>
          </a:p>
          <a:p>
            <a:pPr algn="ctr"/>
            <a:endParaRPr lang="en-US" sz="3600" dirty="0">
              <a:latin typeface="Kristen ITC" panose="03050502040202030202" pitchFamily="66" charset="0"/>
            </a:endParaRPr>
          </a:p>
          <a:p>
            <a:pPr algn="ctr"/>
            <a:endParaRPr lang="en-US" sz="1600" dirty="0">
              <a:latin typeface="Kristen ITC" panose="03050502040202030202" pitchFamily="66" charset="0"/>
            </a:endParaRPr>
          </a:p>
          <a:p>
            <a:pPr algn="ctr"/>
            <a:r>
              <a:rPr lang="en-US" sz="3600" dirty="0">
                <a:latin typeface="Kristen ITC" panose="03050502040202030202" pitchFamily="66" charset="0"/>
              </a:rPr>
              <a:t>I can break apart teen numbers as 10 ones and some ones.  I can compare teen numbers.</a:t>
            </a:r>
            <a:endParaRPr lang="en-US" sz="2800" dirty="0">
              <a:latin typeface="Kristen ITC" panose="03050502040202030202" pitchFamily="66" charset="0"/>
            </a:endParaRPr>
          </a:p>
          <a:p>
            <a:pPr algn="ctr"/>
            <a:endParaRPr lang="en-US" sz="3200" dirty="0">
              <a:latin typeface="Kristen ITC" panose="03050502040202030202" pitchFamily="66" charset="0"/>
            </a:endParaRPr>
          </a:p>
          <a:p>
            <a:pPr algn="ctr"/>
            <a:endParaRPr lang="en-US" sz="2800" dirty="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86964756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cliparthut.com/clip-arts/41/hand-clip-art-413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86727">
            <a:off x="397192" y="3841320"/>
            <a:ext cx="2447418" cy="2841573"/>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58888" y="186842"/>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dirty="0"/>
              <a:t>Module 5, Lesson 22</a:t>
            </a:r>
          </a:p>
        </p:txBody>
      </p:sp>
      <p:sp>
        <p:nvSpPr>
          <p:cNvPr id="16" name="TextBox 15"/>
          <p:cNvSpPr txBox="1"/>
          <p:nvPr/>
        </p:nvSpPr>
        <p:spPr>
          <a:xfrm>
            <a:off x="460374" y="914400"/>
            <a:ext cx="8150225" cy="1569660"/>
          </a:xfrm>
          <a:prstGeom prst="rect">
            <a:avLst/>
          </a:prstGeom>
          <a:noFill/>
        </p:spPr>
        <p:txBody>
          <a:bodyPr wrap="square" rtlCol="0">
            <a:spAutoFit/>
          </a:bodyPr>
          <a:lstStyle/>
          <a:p>
            <a:pPr algn="ctr"/>
            <a:r>
              <a:rPr lang="en-US" sz="2400" b="1" dirty="0"/>
              <a:t>Lisa has 5 pennies in her hand and 2 in her pocket.  Matt has     6 pennies in his hand and 2 in his pocket.  Who has fewer pennies, Lisa or Matt?  Who has more pennies?  How do       you know?</a:t>
            </a:r>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dirty="0">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20" name="Picture 4" descr="https://upload.wikimedia.org/wikipedia/commons/b/b8/2005-Penny-Uncirculated-Obverse-cropp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4201" y="4876800"/>
            <a:ext cx="533400" cy="5472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upload.wikimedia.org/wikipedia/commons/b/b8/2005-Penny-Uncirculated-Obverse-cropp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601" y="5029200"/>
            <a:ext cx="533400" cy="5472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upload.wikimedia.org/wikipedia/commons/b/b8/2005-Penny-Uncirculated-Obverse-cropp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1280" y="5125896"/>
            <a:ext cx="533400" cy="5472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s://upload.wikimedia.org/wikipedia/commons/b/b8/2005-Penny-Uncirculated-Obverse-cropp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9001" y="5181600"/>
            <a:ext cx="533400" cy="5472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s://upload.wikimedia.org/wikipedia/commons/b/b8/2005-Penny-Uncirculated-Obverse-cropp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1467" y="5302842"/>
            <a:ext cx="533400" cy="5472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upload.wikimedia.org/wikipedia/commons/b/b8/2005-Penny-Uncirculated-Obverse-cropp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8167" y="5358546"/>
            <a:ext cx="533400" cy="547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48446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dirty="0"/>
              <a:t>Dot Cards of Eight</a:t>
            </a:r>
            <a:endParaRPr lang="en-US" sz="8000" b="1" dirty="0"/>
          </a:p>
        </p:txBody>
      </p:sp>
      <p:sp>
        <p:nvSpPr>
          <p:cNvPr id="13" name="TextBox 12"/>
          <p:cNvSpPr txBox="1"/>
          <p:nvPr/>
        </p:nvSpPr>
        <p:spPr>
          <a:xfrm>
            <a:off x="1050436" y="1109609"/>
            <a:ext cx="7255363" cy="923330"/>
          </a:xfrm>
          <a:prstGeom prst="rect">
            <a:avLst/>
          </a:prstGeom>
          <a:noFill/>
        </p:spPr>
        <p:txBody>
          <a:bodyPr wrap="square" rtlCol="0">
            <a:spAutoFit/>
          </a:bodyPr>
          <a:lstStyle/>
          <a:p>
            <a:pPr algn="ctr"/>
            <a:r>
              <a:rPr lang="en-US" b="1" dirty="0">
                <a:solidFill>
                  <a:srgbClr val="C00000"/>
                </a:solidFill>
              </a:rPr>
              <a:t>How many dots do you count?  Wait for the signal to tell me.  How can you see them in two parts?  Say the number sentence.  Flip it.  Who sees 8 in two different parts?  Say the number sentence.  Flip it.</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543300" y="2331898"/>
            <a:ext cx="2057400" cy="4010025"/>
          </a:xfrm>
          <a:prstGeom prst="rect">
            <a:avLst/>
          </a:prstGeom>
        </p:spPr>
      </p:pic>
    </p:spTree>
    <p:extLst>
      <p:ext uri="{BB962C8B-B14F-4D97-AF65-F5344CB8AC3E}">
        <p14:creationId xmlns:p14="http://schemas.microsoft.com/office/powerpoint/2010/main" val="366498328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790825" y="2524125"/>
            <a:ext cx="3562350" cy="1809750"/>
          </a:xfrm>
          <a:prstGeom prst="rect">
            <a:avLst/>
          </a:prstGeom>
        </p:spPr>
      </p:pic>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Dot Cards of Eight</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21" name="TextBox 20"/>
          <p:cNvSpPr txBox="1"/>
          <p:nvPr/>
        </p:nvSpPr>
        <p:spPr>
          <a:xfrm>
            <a:off x="1050436" y="1109609"/>
            <a:ext cx="7255363" cy="923330"/>
          </a:xfrm>
          <a:prstGeom prst="rect">
            <a:avLst/>
          </a:prstGeom>
          <a:noFill/>
        </p:spPr>
        <p:txBody>
          <a:bodyPr wrap="square" rtlCol="0">
            <a:spAutoFit/>
          </a:bodyPr>
          <a:lstStyle/>
          <a:p>
            <a:pPr algn="ctr"/>
            <a:r>
              <a:rPr lang="en-US" b="1" dirty="0">
                <a:solidFill>
                  <a:srgbClr val="C00000"/>
                </a:solidFill>
              </a:rPr>
              <a:t>How many dots do you count?  Wait for the signal to tell me.  How can you see them in two parts?  Say the number sentence.  Flip it.  Who sees 8 in two different parts?  Say the number sentence.  Flip it.</a:t>
            </a:r>
          </a:p>
        </p:txBody>
      </p:sp>
    </p:spTree>
    <p:extLst>
      <p:ext uri="{BB962C8B-B14F-4D97-AF65-F5344CB8AC3E}">
        <p14:creationId xmlns:p14="http://schemas.microsoft.com/office/powerpoint/2010/main" val="410996948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750468" y="2200615"/>
            <a:ext cx="1643063" cy="4073585"/>
          </a:xfrm>
          <a:prstGeom prst="rect">
            <a:avLst/>
          </a:prstGeom>
        </p:spPr>
      </p:pic>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Dot Cards of Eight</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21" name="TextBox 20"/>
          <p:cNvSpPr txBox="1"/>
          <p:nvPr/>
        </p:nvSpPr>
        <p:spPr>
          <a:xfrm>
            <a:off x="1050436" y="1109609"/>
            <a:ext cx="7255363" cy="923330"/>
          </a:xfrm>
          <a:prstGeom prst="rect">
            <a:avLst/>
          </a:prstGeom>
          <a:noFill/>
        </p:spPr>
        <p:txBody>
          <a:bodyPr wrap="square" rtlCol="0">
            <a:spAutoFit/>
          </a:bodyPr>
          <a:lstStyle/>
          <a:p>
            <a:pPr algn="ctr"/>
            <a:r>
              <a:rPr lang="en-US" b="1" dirty="0">
                <a:solidFill>
                  <a:srgbClr val="C00000"/>
                </a:solidFill>
              </a:rPr>
              <a:t>How many dots do you count?  Wait for the signal to tell me.  How can you see them in two parts?  Say the number sentence.  Flip it.  Who sees 8 in two different parts?  Say the number sentence.  Flip it.</a:t>
            </a:r>
          </a:p>
        </p:txBody>
      </p:sp>
    </p:spTree>
    <p:extLst>
      <p:ext uri="{BB962C8B-B14F-4D97-AF65-F5344CB8AC3E}">
        <p14:creationId xmlns:p14="http://schemas.microsoft.com/office/powerpoint/2010/main" val="190996827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429000" y="2250533"/>
            <a:ext cx="2275166" cy="3973749"/>
          </a:xfrm>
          <a:prstGeom prst="rect">
            <a:avLst/>
          </a:prstGeom>
        </p:spPr>
      </p:pic>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Dot Cards of Eight</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21" name="TextBox 20"/>
          <p:cNvSpPr txBox="1"/>
          <p:nvPr/>
        </p:nvSpPr>
        <p:spPr>
          <a:xfrm>
            <a:off x="1050436" y="1109609"/>
            <a:ext cx="7255363" cy="923330"/>
          </a:xfrm>
          <a:prstGeom prst="rect">
            <a:avLst/>
          </a:prstGeom>
          <a:noFill/>
        </p:spPr>
        <p:txBody>
          <a:bodyPr wrap="square" rtlCol="0">
            <a:spAutoFit/>
          </a:bodyPr>
          <a:lstStyle/>
          <a:p>
            <a:pPr algn="ctr"/>
            <a:r>
              <a:rPr lang="en-US" b="1" dirty="0">
                <a:solidFill>
                  <a:srgbClr val="C00000"/>
                </a:solidFill>
              </a:rPr>
              <a:t>How many dots do you count?  Wait for the signal to tell me.  How can you see them in two parts?  Say the number sentence.  Flip it.  Who sees 8 in two different parts?  Say the number sentence.  Flip it.</a:t>
            </a:r>
          </a:p>
        </p:txBody>
      </p:sp>
    </p:spTree>
    <p:extLst>
      <p:ext uri="{BB962C8B-B14F-4D97-AF65-F5344CB8AC3E}">
        <p14:creationId xmlns:p14="http://schemas.microsoft.com/office/powerpoint/2010/main" val="1770776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15</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9212" y="669843"/>
            <a:ext cx="8365573" cy="1569660"/>
          </a:xfrm>
          <a:prstGeom prst="rect">
            <a:avLst/>
          </a:prstGeom>
          <a:noFill/>
        </p:spPr>
        <p:txBody>
          <a:bodyPr wrap="square" rtlCol="0">
            <a:spAutoFit/>
          </a:bodyPr>
          <a:lstStyle/>
          <a:p>
            <a:pPr algn="ctr"/>
            <a:r>
              <a:rPr lang="en-US" sz="3600" b="1" dirty="0">
                <a:solidFill>
                  <a:srgbClr val="FF0000"/>
                </a:solidFill>
              </a:rPr>
              <a:t>I’m will say a number the Say Ten way.  Pull down that many cards in front of you.</a:t>
            </a:r>
            <a:endParaRPr lang="en-US" sz="3600" b="1" dirty="0">
              <a:solidFill>
                <a:srgbClr val="009900"/>
              </a:solidFill>
            </a:endParaRPr>
          </a:p>
          <a:p>
            <a:pPr algn="ctr"/>
            <a:endParaRPr lang="en-US" sz="2400" b="1" dirty="0">
              <a:solidFill>
                <a:srgbClr val="0000FF"/>
              </a:solidFill>
            </a:endParaRPr>
          </a:p>
        </p:txBody>
      </p:sp>
      <p:sp>
        <p:nvSpPr>
          <p:cNvPr id="8" name="TextBox 7"/>
          <p:cNvSpPr txBox="1"/>
          <p:nvPr/>
        </p:nvSpPr>
        <p:spPr>
          <a:xfrm>
            <a:off x="2830892" y="2533053"/>
            <a:ext cx="3482211" cy="1015663"/>
          </a:xfrm>
          <a:prstGeom prst="rect">
            <a:avLst/>
          </a:prstGeom>
          <a:noFill/>
        </p:spPr>
        <p:txBody>
          <a:bodyPr wrap="square" rtlCol="0">
            <a:spAutoFit/>
          </a:bodyPr>
          <a:lstStyle/>
          <a:p>
            <a:pPr algn="ctr"/>
            <a:r>
              <a:rPr lang="en-US" sz="6000" b="1" dirty="0">
                <a:solidFill>
                  <a:srgbClr val="0000FF"/>
                </a:solidFill>
              </a:rPr>
              <a:t>3 tens!</a:t>
            </a:r>
            <a:endParaRPr lang="en-US" sz="6000" b="1" dirty="0"/>
          </a:p>
        </p:txBody>
      </p:sp>
      <p:pic>
        <p:nvPicPr>
          <p:cNvPr id="3074" name="Picture 2" descr="http://clipartion.com/wp-content/uploads/2015/10/kindergarten-graduation-clipart-free-clipart-images.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1967731"/>
            <a:ext cx="1603485" cy="15233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a:stretch>
            <a:fillRect/>
          </a:stretch>
        </p:blipFill>
        <p:spPr>
          <a:xfrm>
            <a:off x="1505674" y="4026256"/>
            <a:ext cx="1713051" cy="892590"/>
          </a:xfrm>
          <a:prstGeom prst="rect">
            <a:avLst/>
          </a:prstGeom>
        </p:spPr>
      </p:pic>
      <p:pic>
        <p:nvPicPr>
          <p:cNvPr id="21" name="Picture 20"/>
          <p:cNvPicPr>
            <a:picLocks noChangeAspect="1"/>
          </p:cNvPicPr>
          <p:nvPr/>
        </p:nvPicPr>
        <p:blipFill>
          <a:blip r:embed="rId4"/>
          <a:stretch>
            <a:fillRect/>
          </a:stretch>
        </p:blipFill>
        <p:spPr>
          <a:xfrm>
            <a:off x="3715471" y="4026256"/>
            <a:ext cx="1713051" cy="892590"/>
          </a:xfrm>
          <a:prstGeom prst="rect">
            <a:avLst/>
          </a:prstGeom>
        </p:spPr>
      </p:pic>
      <p:pic>
        <p:nvPicPr>
          <p:cNvPr id="22" name="Picture 21"/>
          <p:cNvPicPr>
            <a:picLocks noChangeAspect="1"/>
          </p:cNvPicPr>
          <p:nvPr/>
        </p:nvPicPr>
        <p:blipFill>
          <a:blip r:embed="rId4"/>
          <a:stretch>
            <a:fillRect/>
          </a:stretch>
        </p:blipFill>
        <p:spPr>
          <a:xfrm>
            <a:off x="5925268" y="4026256"/>
            <a:ext cx="1713051" cy="892590"/>
          </a:xfrm>
          <a:prstGeom prst="rect">
            <a:avLst/>
          </a:prstGeom>
        </p:spPr>
      </p:pic>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38883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933700" y="2160809"/>
            <a:ext cx="3276600" cy="4029075"/>
          </a:xfrm>
          <a:prstGeom prst="rect">
            <a:avLst/>
          </a:prstGeom>
        </p:spPr>
      </p:pic>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Dot Cards of Eight</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21" name="TextBox 20"/>
          <p:cNvSpPr txBox="1"/>
          <p:nvPr/>
        </p:nvSpPr>
        <p:spPr>
          <a:xfrm>
            <a:off x="1050436" y="1109609"/>
            <a:ext cx="7255363" cy="923330"/>
          </a:xfrm>
          <a:prstGeom prst="rect">
            <a:avLst/>
          </a:prstGeom>
          <a:noFill/>
        </p:spPr>
        <p:txBody>
          <a:bodyPr wrap="square" rtlCol="0">
            <a:spAutoFit/>
          </a:bodyPr>
          <a:lstStyle/>
          <a:p>
            <a:pPr algn="ctr"/>
            <a:r>
              <a:rPr lang="en-US" b="1" dirty="0">
                <a:solidFill>
                  <a:srgbClr val="C00000"/>
                </a:solidFill>
              </a:rPr>
              <a:t>How many dots do you count?  Wait for the signal to tell me.  How can you see them in two parts?  Say the number sentence.  Flip it.  Who sees 8 in two different parts?  Say the number sentence.  Flip it.</a:t>
            </a:r>
          </a:p>
        </p:txBody>
      </p:sp>
    </p:spTree>
    <p:extLst>
      <p:ext uri="{BB962C8B-B14F-4D97-AF65-F5344CB8AC3E}">
        <p14:creationId xmlns:p14="http://schemas.microsoft.com/office/powerpoint/2010/main" val="290163924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097074" y="2461397"/>
            <a:ext cx="2943225" cy="2733675"/>
          </a:xfrm>
          <a:prstGeom prst="rect">
            <a:avLst/>
          </a:prstGeom>
        </p:spPr>
      </p:pic>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Dot Cards of Eight</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21" name="TextBox 20"/>
          <p:cNvSpPr txBox="1"/>
          <p:nvPr/>
        </p:nvSpPr>
        <p:spPr>
          <a:xfrm>
            <a:off x="1050436" y="1109609"/>
            <a:ext cx="7255363" cy="923330"/>
          </a:xfrm>
          <a:prstGeom prst="rect">
            <a:avLst/>
          </a:prstGeom>
          <a:noFill/>
        </p:spPr>
        <p:txBody>
          <a:bodyPr wrap="square" rtlCol="0">
            <a:spAutoFit/>
          </a:bodyPr>
          <a:lstStyle/>
          <a:p>
            <a:pPr algn="ctr"/>
            <a:r>
              <a:rPr lang="en-US" b="1" dirty="0">
                <a:solidFill>
                  <a:srgbClr val="C00000"/>
                </a:solidFill>
              </a:rPr>
              <a:t>How many dots do you count?  Wait for the signal to tell me.  How can you see them in two parts?  Say the number sentence.  Flip it.  Who sees 8 in two different parts?  Say the number sentence.  Flip it.</a:t>
            </a:r>
          </a:p>
        </p:txBody>
      </p:sp>
    </p:spTree>
    <p:extLst>
      <p:ext uri="{BB962C8B-B14F-4D97-AF65-F5344CB8AC3E}">
        <p14:creationId xmlns:p14="http://schemas.microsoft.com/office/powerpoint/2010/main" val="97264690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104110" y="2177400"/>
            <a:ext cx="3148013" cy="4189578"/>
          </a:xfrm>
          <a:prstGeom prst="rect">
            <a:avLst/>
          </a:prstGeom>
        </p:spPr>
      </p:pic>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Dot Cards of Eight</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21" name="TextBox 20"/>
          <p:cNvSpPr txBox="1"/>
          <p:nvPr/>
        </p:nvSpPr>
        <p:spPr>
          <a:xfrm>
            <a:off x="1050436" y="1109609"/>
            <a:ext cx="7255363" cy="923330"/>
          </a:xfrm>
          <a:prstGeom prst="rect">
            <a:avLst/>
          </a:prstGeom>
          <a:noFill/>
        </p:spPr>
        <p:txBody>
          <a:bodyPr wrap="square" rtlCol="0">
            <a:spAutoFit/>
          </a:bodyPr>
          <a:lstStyle/>
          <a:p>
            <a:pPr algn="ctr"/>
            <a:r>
              <a:rPr lang="en-US" b="1" dirty="0">
                <a:solidFill>
                  <a:srgbClr val="C00000"/>
                </a:solidFill>
              </a:rPr>
              <a:t>How many dots do you count?  Wait for the signal to tell me.  How can you see them in two parts?  Say the number sentence.  Flip it.  Who sees 8 in two different parts?  Say the number sentence.  Flip it.</a:t>
            </a:r>
          </a:p>
        </p:txBody>
      </p:sp>
    </p:spTree>
    <p:extLst>
      <p:ext uri="{BB962C8B-B14F-4D97-AF65-F5344CB8AC3E}">
        <p14:creationId xmlns:p14="http://schemas.microsoft.com/office/powerpoint/2010/main" val="70232779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100387" y="2390347"/>
            <a:ext cx="2943225" cy="3505200"/>
          </a:xfrm>
          <a:prstGeom prst="rect">
            <a:avLst/>
          </a:prstGeom>
        </p:spPr>
      </p:pic>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Dot Cards of Eight</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21" name="TextBox 20"/>
          <p:cNvSpPr txBox="1"/>
          <p:nvPr/>
        </p:nvSpPr>
        <p:spPr>
          <a:xfrm>
            <a:off x="1050436" y="1109609"/>
            <a:ext cx="7255363" cy="923330"/>
          </a:xfrm>
          <a:prstGeom prst="rect">
            <a:avLst/>
          </a:prstGeom>
          <a:noFill/>
        </p:spPr>
        <p:txBody>
          <a:bodyPr wrap="square" rtlCol="0">
            <a:spAutoFit/>
          </a:bodyPr>
          <a:lstStyle/>
          <a:p>
            <a:pPr algn="ctr"/>
            <a:r>
              <a:rPr lang="en-US" b="1" dirty="0">
                <a:solidFill>
                  <a:srgbClr val="C00000"/>
                </a:solidFill>
              </a:rPr>
              <a:t>How many dots do you count?  Wait for the signal to tell me.  How can you see them in two parts?  Say the number sentence.  Flip it.  Who sees 8 in two different parts?  Say the number sentence.  Flip it.</a:t>
            </a:r>
          </a:p>
        </p:txBody>
      </p:sp>
    </p:spTree>
    <p:extLst>
      <p:ext uri="{BB962C8B-B14F-4D97-AF65-F5344CB8AC3E}">
        <p14:creationId xmlns:p14="http://schemas.microsoft.com/office/powerpoint/2010/main" val="316118862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600450" y="2225425"/>
            <a:ext cx="1943100" cy="4084108"/>
          </a:xfrm>
          <a:prstGeom prst="rect">
            <a:avLst/>
          </a:prstGeom>
        </p:spPr>
      </p:pic>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Dot Cards of Eight</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21" name="TextBox 20"/>
          <p:cNvSpPr txBox="1"/>
          <p:nvPr/>
        </p:nvSpPr>
        <p:spPr>
          <a:xfrm>
            <a:off x="1050436" y="1109609"/>
            <a:ext cx="7255363" cy="923330"/>
          </a:xfrm>
          <a:prstGeom prst="rect">
            <a:avLst/>
          </a:prstGeom>
          <a:noFill/>
        </p:spPr>
        <p:txBody>
          <a:bodyPr wrap="square" rtlCol="0">
            <a:spAutoFit/>
          </a:bodyPr>
          <a:lstStyle/>
          <a:p>
            <a:pPr algn="ctr"/>
            <a:r>
              <a:rPr lang="en-US" b="1" dirty="0">
                <a:solidFill>
                  <a:srgbClr val="C00000"/>
                </a:solidFill>
              </a:rPr>
              <a:t>How many dots do you count?  Wait for the signal to tell me.  How can you see them in two parts?  Say the number sentence.  Flip it.  Who sees 8 in two different parts?  Say the number sentence.  Flip it.</a:t>
            </a:r>
          </a:p>
        </p:txBody>
      </p:sp>
    </p:spTree>
    <p:extLst>
      <p:ext uri="{BB962C8B-B14F-4D97-AF65-F5344CB8AC3E}">
        <p14:creationId xmlns:p14="http://schemas.microsoft.com/office/powerpoint/2010/main" val="220723347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Count Teen Numbers</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3554" name="Picture 2" descr="http://www.firoozbaby.com/wp-content/uploads/2015/11/nTExoenT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553594"/>
            <a:ext cx="3708929" cy="3828573"/>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00286" y="1901759"/>
            <a:ext cx="2576536" cy="1200329"/>
          </a:xfrm>
          <a:prstGeom prst="rect">
            <a:avLst/>
          </a:prstGeom>
          <a:noFill/>
        </p:spPr>
        <p:txBody>
          <a:bodyPr wrap="square" rtlCol="0">
            <a:spAutoFit/>
          </a:bodyPr>
          <a:lstStyle/>
          <a:p>
            <a:pPr algn="ctr"/>
            <a:r>
              <a:rPr lang="en-US" sz="2400" b="1" dirty="0"/>
              <a:t>Count from 11 to 20 and back to 11 the Say Ten Way.</a:t>
            </a:r>
          </a:p>
        </p:txBody>
      </p:sp>
    </p:spTree>
    <p:extLst>
      <p:ext uri="{BB962C8B-B14F-4D97-AF65-F5344CB8AC3E}">
        <p14:creationId xmlns:p14="http://schemas.microsoft.com/office/powerpoint/2010/main" val="294190499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Count Teen Numbers</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3554" name="Picture 2" descr="http://www.firoozbaby.com/wp-content/uploads/2015/11/nTExoenT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553594"/>
            <a:ext cx="3708929" cy="3828573"/>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00286" y="1901759"/>
            <a:ext cx="2576536" cy="1200329"/>
          </a:xfrm>
          <a:prstGeom prst="rect">
            <a:avLst/>
          </a:prstGeom>
          <a:noFill/>
        </p:spPr>
        <p:txBody>
          <a:bodyPr wrap="square" rtlCol="0">
            <a:spAutoFit/>
          </a:bodyPr>
          <a:lstStyle/>
          <a:p>
            <a:pPr algn="ctr"/>
            <a:r>
              <a:rPr lang="en-US" sz="2400" b="1" dirty="0"/>
              <a:t>Count from 11 to 20 and back to 11 the regular way.</a:t>
            </a:r>
          </a:p>
        </p:txBody>
      </p:sp>
    </p:spTree>
    <p:extLst>
      <p:ext uri="{BB962C8B-B14F-4D97-AF65-F5344CB8AC3E}">
        <p14:creationId xmlns:p14="http://schemas.microsoft.com/office/powerpoint/2010/main" val="66478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p:cTn id="12" dur="500" fill="hold"/>
                                        <p:tgtEl>
                                          <p:spTgt spid="23556"/>
                                        </p:tgtEl>
                                        <p:attrNameLst>
                                          <p:attrName>ppt_w</p:attrName>
                                        </p:attrNameLst>
                                      </p:cBhvr>
                                      <p:tavLst>
                                        <p:tav tm="0">
                                          <p:val>
                                            <p:fltVal val="0"/>
                                          </p:val>
                                        </p:tav>
                                        <p:tav tm="100000">
                                          <p:val>
                                            <p:strVal val="#ppt_w"/>
                                          </p:val>
                                        </p:tav>
                                      </p:tavLst>
                                    </p:anim>
                                    <p:anim calcmode="lin" valueType="num">
                                      <p:cBhvr>
                                        <p:cTn id="13" dur="500" fill="hold"/>
                                        <p:tgtEl>
                                          <p:spTgt spid="23556"/>
                                        </p:tgtEl>
                                        <p:attrNameLst>
                                          <p:attrName>ppt_h</p:attrName>
                                        </p:attrNameLst>
                                      </p:cBhvr>
                                      <p:tavLst>
                                        <p:tav tm="0">
                                          <p:val>
                                            <p:fltVal val="0"/>
                                          </p:val>
                                        </p:tav>
                                        <p:tav tm="100000">
                                          <p:val>
                                            <p:strVal val="#ppt_h"/>
                                          </p:val>
                                        </p:tav>
                                      </p:tavLst>
                                    </p:anim>
                                    <p:animEffect transition="in" filter="fade">
                                      <p:cBhvr>
                                        <p:cTn id="14"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Count Teen Numbers</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3554" name="Picture 2" descr="http://www.firoozbaby.com/wp-content/uploads/2015/11/nTExoenT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553594"/>
            <a:ext cx="3708929" cy="3828573"/>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52497" y="1813205"/>
            <a:ext cx="2672114" cy="1631216"/>
          </a:xfrm>
          <a:prstGeom prst="rect">
            <a:avLst/>
          </a:prstGeom>
          <a:noFill/>
        </p:spPr>
        <p:txBody>
          <a:bodyPr wrap="square" rtlCol="0">
            <a:spAutoFit/>
          </a:bodyPr>
          <a:lstStyle/>
          <a:p>
            <a:pPr algn="ctr"/>
            <a:r>
              <a:rPr lang="en-US" sz="2000" b="1" dirty="0"/>
              <a:t>Now, change the way you count each time.  Listen to my example.  11, ten 2, 13, ten 4, 15, ten 6.  Your turn!  </a:t>
            </a:r>
          </a:p>
        </p:txBody>
      </p:sp>
    </p:spTree>
    <p:extLst>
      <p:ext uri="{BB962C8B-B14F-4D97-AF65-F5344CB8AC3E}">
        <p14:creationId xmlns:p14="http://schemas.microsoft.com/office/powerpoint/2010/main" val="43688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p:cTn id="12" dur="500" fill="hold"/>
                                        <p:tgtEl>
                                          <p:spTgt spid="23556"/>
                                        </p:tgtEl>
                                        <p:attrNameLst>
                                          <p:attrName>ppt_w</p:attrName>
                                        </p:attrNameLst>
                                      </p:cBhvr>
                                      <p:tavLst>
                                        <p:tav tm="0">
                                          <p:val>
                                            <p:fltVal val="0"/>
                                          </p:val>
                                        </p:tav>
                                        <p:tav tm="100000">
                                          <p:val>
                                            <p:strVal val="#ppt_w"/>
                                          </p:val>
                                        </p:tav>
                                      </p:tavLst>
                                    </p:anim>
                                    <p:anim calcmode="lin" valueType="num">
                                      <p:cBhvr>
                                        <p:cTn id="13" dur="500" fill="hold"/>
                                        <p:tgtEl>
                                          <p:spTgt spid="23556"/>
                                        </p:tgtEl>
                                        <p:attrNameLst>
                                          <p:attrName>ppt_h</p:attrName>
                                        </p:attrNameLst>
                                      </p:cBhvr>
                                      <p:tavLst>
                                        <p:tav tm="0">
                                          <p:val>
                                            <p:fltVal val="0"/>
                                          </p:val>
                                        </p:tav>
                                        <p:tav tm="100000">
                                          <p:val>
                                            <p:strVal val="#ppt_h"/>
                                          </p:val>
                                        </p:tav>
                                      </p:tavLst>
                                    </p:anim>
                                    <p:animEffect transition="in" filter="fade">
                                      <p:cBhvr>
                                        <p:cTn id="14"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Count Teen Numbers</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3554" name="Picture 2" descr="http://www.firoozbaby.com/wp-content/uploads/2015/11/nTExoenT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553594"/>
            <a:ext cx="3708929" cy="3828573"/>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52497" y="2045762"/>
            <a:ext cx="2672114" cy="1015663"/>
          </a:xfrm>
          <a:prstGeom prst="rect">
            <a:avLst/>
          </a:prstGeom>
          <a:noFill/>
        </p:spPr>
        <p:txBody>
          <a:bodyPr wrap="square" rtlCol="0">
            <a:spAutoFit/>
          </a:bodyPr>
          <a:lstStyle/>
          <a:p>
            <a:pPr algn="ctr"/>
            <a:r>
              <a:rPr lang="en-US" sz="2000" b="1" dirty="0"/>
              <a:t>Count back from 20 to 11, starting with the regular way.</a:t>
            </a:r>
          </a:p>
        </p:txBody>
      </p:sp>
    </p:spTree>
    <p:extLst>
      <p:ext uri="{BB962C8B-B14F-4D97-AF65-F5344CB8AC3E}">
        <p14:creationId xmlns:p14="http://schemas.microsoft.com/office/powerpoint/2010/main" val="203526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p:cTn id="12" dur="500" fill="hold"/>
                                        <p:tgtEl>
                                          <p:spTgt spid="23556"/>
                                        </p:tgtEl>
                                        <p:attrNameLst>
                                          <p:attrName>ppt_w</p:attrName>
                                        </p:attrNameLst>
                                      </p:cBhvr>
                                      <p:tavLst>
                                        <p:tav tm="0">
                                          <p:val>
                                            <p:fltVal val="0"/>
                                          </p:val>
                                        </p:tav>
                                        <p:tav tm="100000">
                                          <p:val>
                                            <p:strVal val="#ppt_w"/>
                                          </p:val>
                                        </p:tav>
                                      </p:tavLst>
                                    </p:anim>
                                    <p:anim calcmode="lin" valueType="num">
                                      <p:cBhvr>
                                        <p:cTn id="13" dur="500" fill="hold"/>
                                        <p:tgtEl>
                                          <p:spTgt spid="23556"/>
                                        </p:tgtEl>
                                        <p:attrNameLst>
                                          <p:attrName>ppt_h</p:attrName>
                                        </p:attrNameLst>
                                      </p:cBhvr>
                                      <p:tavLst>
                                        <p:tav tm="0">
                                          <p:val>
                                            <p:fltVal val="0"/>
                                          </p:val>
                                        </p:tav>
                                        <p:tav tm="100000">
                                          <p:val>
                                            <p:strVal val="#ppt_h"/>
                                          </p:val>
                                        </p:tav>
                                      </p:tavLst>
                                    </p:anim>
                                    <p:animEffect transition="in" filter="fade">
                                      <p:cBhvr>
                                        <p:cTn id="14"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Teen Numbers on the </a:t>
            </a:r>
            <a:r>
              <a:rPr lang="en-US" sz="2800" b="1" dirty="0" err="1"/>
              <a:t>Rekenrek</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4578" name="Picture 2" descr="http://www.churchhouseclipart.com/resources/Lion%20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917" y="2150812"/>
            <a:ext cx="3984269" cy="398427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38430" y="1813205"/>
            <a:ext cx="2491303" cy="1631216"/>
          </a:xfrm>
          <a:prstGeom prst="rect">
            <a:avLst/>
          </a:prstGeom>
          <a:noFill/>
        </p:spPr>
        <p:txBody>
          <a:bodyPr wrap="square" rtlCol="0">
            <a:spAutoFit/>
          </a:bodyPr>
          <a:lstStyle/>
          <a:p>
            <a:pPr algn="ctr"/>
            <a:r>
              <a:rPr lang="en-US" sz="2000" b="1" dirty="0"/>
              <a:t>Show me the number 12 in two parts on your </a:t>
            </a:r>
            <a:r>
              <a:rPr lang="en-US" sz="2000" b="1" dirty="0" err="1"/>
              <a:t>Rekenrek</a:t>
            </a:r>
            <a:r>
              <a:rPr lang="en-US" sz="2000" b="1" dirty="0"/>
              <a:t> with one part 10 ones on your top row.</a:t>
            </a:r>
          </a:p>
        </p:txBody>
      </p:sp>
    </p:spTree>
    <p:extLst>
      <p:ext uri="{BB962C8B-B14F-4D97-AF65-F5344CB8AC3E}">
        <p14:creationId xmlns:p14="http://schemas.microsoft.com/office/powerpoint/2010/main" val="3885682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15</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30894" y="682141"/>
            <a:ext cx="3482211" cy="1015663"/>
          </a:xfrm>
          <a:prstGeom prst="rect">
            <a:avLst/>
          </a:prstGeom>
          <a:noFill/>
        </p:spPr>
        <p:txBody>
          <a:bodyPr wrap="square" rtlCol="0">
            <a:spAutoFit/>
          </a:bodyPr>
          <a:lstStyle/>
          <a:p>
            <a:pPr algn="ctr"/>
            <a:r>
              <a:rPr lang="en-US" sz="6000" b="1" dirty="0">
                <a:solidFill>
                  <a:srgbClr val="0000FF"/>
                </a:solidFill>
              </a:rPr>
              <a:t>8 tens!</a:t>
            </a:r>
            <a:endParaRPr lang="en-US" sz="6000" b="1" dirty="0"/>
          </a:p>
        </p:txBody>
      </p:sp>
      <p:pic>
        <p:nvPicPr>
          <p:cNvPr id="5122" name="Picture 2" descr="http://clipartsign.com/upload/2015/12/05/school-nurse-clip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811" y="4724400"/>
            <a:ext cx="2953333" cy="18310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4"/>
          <a:stretch>
            <a:fillRect/>
          </a:stretch>
        </p:blipFill>
        <p:spPr>
          <a:xfrm>
            <a:off x="283139" y="2493663"/>
            <a:ext cx="1713051" cy="892590"/>
          </a:xfrm>
          <a:prstGeom prst="rect">
            <a:avLst/>
          </a:prstGeom>
        </p:spPr>
      </p:pic>
      <p:pic>
        <p:nvPicPr>
          <p:cNvPr id="25" name="Picture 24"/>
          <p:cNvPicPr>
            <a:picLocks noChangeAspect="1"/>
          </p:cNvPicPr>
          <p:nvPr/>
        </p:nvPicPr>
        <p:blipFill>
          <a:blip r:embed="rId4"/>
          <a:stretch>
            <a:fillRect/>
          </a:stretch>
        </p:blipFill>
        <p:spPr>
          <a:xfrm>
            <a:off x="1986251" y="2487037"/>
            <a:ext cx="1713051" cy="892590"/>
          </a:xfrm>
          <a:prstGeom prst="rect">
            <a:avLst/>
          </a:prstGeom>
        </p:spPr>
      </p:pic>
      <p:pic>
        <p:nvPicPr>
          <p:cNvPr id="26" name="Picture 25"/>
          <p:cNvPicPr>
            <a:picLocks noChangeAspect="1"/>
          </p:cNvPicPr>
          <p:nvPr/>
        </p:nvPicPr>
        <p:blipFill>
          <a:blip r:embed="rId4"/>
          <a:stretch>
            <a:fillRect/>
          </a:stretch>
        </p:blipFill>
        <p:spPr>
          <a:xfrm>
            <a:off x="3689363" y="2513488"/>
            <a:ext cx="1713051" cy="892590"/>
          </a:xfrm>
          <a:prstGeom prst="rect">
            <a:avLst/>
          </a:prstGeom>
        </p:spPr>
      </p:pic>
      <p:pic>
        <p:nvPicPr>
          <p:cNvPr id="27" name="Picture 26"/>
          <p:cNvPicPr>
            <a:picLocks noChangeAspect="1"/>
          </p:cNvPicPr>
          <p:nvPr/>
        </p:nvPicPr>
        <p:blipFill>
          <a:blip r:embed="rId4"/>
          <a:stretch>
            <a:fillRect/>
          </a:stretch>
        </p:blipFill>
        <p:spPr>
          <a:xfrm>
            <a:off x="5417219" y="2513488"/>
            <a:ext cx="1713051" cy="892590"/>
          </a:xfrm>
          <a:prstGeom prst="rect">
            <a:avLst/>
          </a:prstGeom>
        </p:spPr>
      </p:pic>
      <p:pic>
        <p:nvPicPr>
          <p:cNvPr id="28" name="Picture 27"/>
          <p:cNvPicPr>
            <a:picLocks noChangeAspect="1"/>
          </p:cNvPicPr>
          <p:nvPr/>
        </p:nvPicPr>
        <p:blipFill>
          <a:blip r:embed="rId4"/>
          <a:stretch>
            <a:fillRect/>
          </a:stretch>
        </p:blipFill>
        <p:spPr>
          <a:xfrm>
            <a:off x="7128093" y="2513488"/>
            <a:ext cx="1713051" cy="892590"/>
          </a:xfrm>
          <a:prstGeom prst="rect">
            <a:avLst/>
          </a:prstGeom>
        </p:spPr>
      </p:pic>
      <p:pic>
        <p:nvPicPr>
          <p:cNvPr id="29" name="Picture 28"/>
          <p:cNvPicPr>
            <a:picLocks noChangeAspect="1"/>
          </p:cNvPicPr>
          <p:nvPr/>
        </p:nvPicPr>
        <p:blipFill>
          <a:blip r:embed="rId4"/>
          <a:stretch>
            <a:fillRect/>
          </a:stretch>
        </p:blipFill>
        <p:spPr>
          <a:xfrm>
            <a:off x="273200" y="3495168"/>
            <a:ext cx="1713051" cy="892590"/>
          </a:xfrm>
          <a:prstGeom prst="rect">
            <a:avLst/>
          </a:prstGeom>
        </p:spPr>
      </p:pic>
      <p:pic>
        <p:nvPicPr>
          <p:cNvPr id="30" name="Picture 29"/>
          <p:cNvPicPr>
            <a:picLocks noChangeAspect="1"/>
          </p:cNvPicPr>
          <p:nvPr/>
        </p:nvPicPr>
        <p:blipFill>
          <a:blip r:embed="rId4"/>
          <a:stretch>
            <a:fillRect/>
          </a:stretch>
        </p:blipFill>
        <p:spPr>
          <a:xfrm>
            <a:off x="1976312" y="3488542"/>
            <a:ext cx="1713051" cy="892590"/>
          </a:xfrm>
          <a:prstGeom prst="rect">
            <a:avLst/>
          </a:prstGeom>
        </p:spPr>
      </p:pic>
      <p:pic>
        <p:nvPicPr>
          <p:cNvPr id="31" name="Picture 30"/>
          <p:cNvPicPr>
            <a:picLocks noChangeAspect="1"/>
          </p:cNvPicPr>
          <p:nvPr/>
        </p:nvPicPr>
        <p:blipFill>
          <a:blip r:embed="rId4"/>
          <a:stretch>
            <a:fillRect/>
          </a:stretch>
        </p:blipFill>
        <p:spPr>
          <a:xfrm>
            <a:off x="3679424" y="3514993"/>
            <a:ext cx="1713051" cy="892590"/>
          </a:xfrm>
          <a:prstGeom prst="rect">
            <a:avLst/>
          </a:prstGeom>
        </p:spPr>
      </p:pic>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28732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ppt_x"/>
                                          </p:val>
                                        </p:tav>
                                        <p:tav tm="100000">
                                          <p:val>
                                            <p:strVal val="#ppt_x"/>
                                          </p:val>
                                        </p:tav>
                                      </p:tavLst>
                                    </p:anim>
                                    <p:anim calcmode="lin" valueType="num">
                                      <p:cBhvr additive="base">
                                        <p:cTn id="6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Teen Numbers on the </a:t>
            </a:r>
            <a:r>
              <a:rPr lang="en-US" sz="2800" b="1" dirty="0" err="1"/>
              <a:t>Rekenrek</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4578" name="Picture 2" descr="http://www.churchhouseclipart.com/resources/Lion%20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917" y="2150812"/>
            <a:ext cx="3984269" cy="398427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42902" y="1907643"/>
            <a:ext cx="2491303" cy="1323439"/>
          </a:xfrm>
          <a:prstGeom prst="rect">
            <a:avLst/>
          </a:prstGeom>
          <a:noFill/>
        </p:spPr>
        <p:txBody>
          <a:bodyPr wrap="square" rtlCol="0">
            <a:spAutoFit/>
          </a:bodyPr>
          <a:lstStyle/>
          <a:p>
            <a:pPr algn="ctr"/>
            <a:r>
              <a:rPr lang="en-US" sz="2000" b="1" dirty="0"/>
              <a:t>Now, show me 12 again, but this time, with 10 ones that are all red. </a:t>
            </a:r>
          </a:p>
        </p:txBody>
      </p:sp>
    </p:spTree>
    <p:extLst>
      <p:ext uri="{BB962C8B-B14F-4D97-AF65-F5344CB8AC3E}">
        <p14:creationId xmlns:p14="http://schemas.microsoft.com/office/powerpoint/2010/main" val="188280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p:cTn id="12" dur="500" fill="hold"/>
                                        <p:tgtEl>
                                          <p:spTgt spid="23556"/>
                                        </p:tgtEl>
                                        <p:attrNameLst>
                                          <p:attrName>ppt_w</p:attrName>
                                        </p:attrNameLst>
                                      </p:cBhvr>
                                      <p:tavLst>
                                        <p:tav tm="0">
                                          <p:val>
                                            <p:fltVal val="0"/>
                                          </p:val>
                                        </p:tav>
                                        <p:tav tm="100000">
                                          <p:val>
                                            <p:strVal val="#ppt_w"/>
                                          </p:val>
                                        </p:tav>
                                      </p:tavLst>
                                    </p:anim>
                                    <p:anim calcmode="lin" valueType="num">
                                      <p:cBhvr>
                                        <p:cTn id="13" dur="500" fill="hold"/>
                                        <p:tgtEl>
                                          <p:spTgt spid="23556"/>
                                        </p:tgtEl>
                                        <p:attrNameLst>
                                          <p:attrName>ppt_h</p:attrName>
                                        </p:attrNameLst>
                                      </p:cBhvr>
                                      <p:tavLst>
                                        <p:tav tm="0">
                                          <p:val>
                                            <p:fltVal val="0"/>
                                          </p:val>
                                        </p:tav>
                                        <p:tav tm="100000">
                                          <p:val>
                                            <p:strVal val="#ppt_h"/>
                                          </p:val>
                                        </p:tav>
                                      </p:tavLst>
                                    </p:anim>
                                    <p:animEffect transition="in" filter="fade">
                                      <p:cBhvr>
                                        <p:cTn id="14"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Teen Numbers on the </a:t>
            </a:r>
            <a:r>
              <a:rPr lang="en-US" sz="2800" b="1" dirty="0" err="1"/>
              <a:t>Rekenrek</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4578" name="Picture 2" descr="http://www.churchhouseclipart.com/resources/Lion%20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917" y="2150812"/>
            <a:ext cx="3984269" cy="398427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42902" y="1907643"/>
            <a:ext cx="2491303" cy="1323439"/>
          </a:xfrm>
          <a:prstGeom prst="rect">
            <a:avLst/>
          </a:prstGeom>
          <a:noFill/>
        </p:spPr>
        <p:txBody>
          <a:bodyPr wrap="square" rtlCol="0">
            <a:spAutoFit/>
          </a:bodyPr>
          <a:lstStyle/>
          <a:p>
            <a:pPr algn="ctr"/>
            <a:r>
              <a:rPr lang="en-US" sz="2000" b="1" dirty="0"/>
              <a:t>Now, show me 12 again, but this time, with 10 ones that are all white. </a:t>
            </a:r>
          </a:p>
        </p:txBody>
      </p:sp>
    </p:spTree>
    <p:extLst>
      <p:ext uri="{BB962C8B-B14F-4D97-AF65-F5344CB8AC3E}">
        <p14:creationId xmlns:p14="http://schemas.microsoft.com/office/powerpoint/2010/main" val="111663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p:cTn id="12" dur="500" fill="hold"/>
                                        <p:tgtEl>
                                          <p:spTgt spid="23556"/>
                                        </p:tgtEl>
                                        <p:attrNameLst>
                                          <p:attrName>ppt_w</p:attrName>
                                        </p:attrNameLst>
                                      </p:cBhvr>
                                      <p:tavLst>
                                        <p:tav tm="0">
                                          <p:val>
                                            <p:fltVal val="0"/>
                                          </p:val>
                                        </p:tav>
                                        <p:tav tm="100000">
                                          <p:val>
                                            <p:strVal val="#ppt_w"/>
                                          </p:val>
                                        </p:tav>
                                      </p:tavLst>
                                    </p:anim>
                                    <p:anim calcmode="lin" valueType="num">
                                      <p:cBhvr>
                                        <p:cTn id="13" dur="500" fill="hold"/>
                                        <p:tgtEl>
                                          <p:spTgt spid="23556"/>
                                        </p:tgtEl>
                                        <p:attrNameLst>
                                          <p:attrName>ppt_h</p:attrName>
                                        </p:attrNameLst>
                                      </p:cBhvr>
                                      <p:tavLst>
                                        <p:tav tm="0">
                                          <p:val>
                                            <p:fltVal val="0"/>
                                          </p:val>
                                        </p:tav>
                                        <p:tav tm="100000">
                                          <p:val>
                                            <p:strVal val="#ppt_h"/>
                                          </p:val>
                                        </p:tav>
                                      </p:tavLst>
                                    </p:anim>
                                    <p:animEffect transition="in" filter="fade">
                                      <p:cBhvr>
                                        <p:cTn id="14"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Teen Numbers on the </a:t>
            </a:r>
            <a:r>
              <a:rPr lang="en-US" sz="2800" b="1" dirty="0" err="1"/>
              <a:t>Rekenrek</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4578" name="Picture 2" descr="http://www.churchhouseclipart.com/resources/Lion%20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917" y="2150812"/>
            <a:ext cx="3984269" cy="398427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38430" y="1813205"/>
            <a:ext cx="2491303" cy="1631216"/>
          </a:xfrm>
          <a:prstGeom prst="rect">
            <a:avLst/>
          </a:prstGeom>
          <a:noFill/>
        </p:spPr>
        <p:txBody>
          <a:bodyPr wrap="square" rtlCol="0">
            <a:spAutoFit/>
          </a:bodyPr>
          <a:lstStyle/>
          <a:p>
            <a:pPr algn="ctr"/>
            <a:r>
              <a:rPr lang="en-US" sz="2000" b="1" dirty="0"/>
              <a:t>Show me the number 17 in two parts on your </a:t>
            </a:r>
            <a:r>
              <a:rPr lang="en-US" sz="2000" b="1" dirty="0" err="1"/>
              <a:t>Rekenrek</a:t>
            </a:r>
            <a:r>
              <a:rPr lang="en-US" sz="2000" b="1" dirty="0"/>
              <a:t> with one part 10 ones on your top row.</a:t>
            </a:r>
          </a:p>
        </p:txBody>
      </p:sp>
    </p:spTree>
    <p:extLst>
      <p:ext uri="{BB962C8B-B14F-4D97-AF65-F5344CB8AC3E}">
        <p14:creationId xmlns:p14="http://schemas.microsoft.com/office/powerpoint/2010/main" val="369107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p:cTn id="12" dur="500" fill="hold"/>
                                        <p:tgtEl>
                                          <p:spTgt spid="23556"/>
                                        </p:tgtEl>
                                        <p:attrNameLst>
                                          <p:attrName>ppt_w</p:attrName>
                                        </p:attrNameLst>
                                      </p:cBhvr>
                                      <p:tavLst>
                                        <p:tav tm="0">
                                          <p:val>
                                            <p:fltVal val="0"/>
                                          </p:val>
                                        </p:tav>
                                        <p:tav tm="100000">
                                          <p:val>
                                            <p:strVal val="#ppt_w"/>
                                          </p:val>
                                        </p:tav>
                                      </p:tavLst>
                                    </p:anim>
                                    <p:anim calcmode="lin" valueType="num">
                                      <p:cBhvr>
                                        <p:cTn id="13" dur="500" fill="hold"/>
                                        <p:tgtEl>
                                          <p:spTgt spid="23556"/>
                                        </p:tgtEl>
                                        <p:attrNameLst>
                                          <p:attrName>ppt_h</p:attrName>
                                        </p:attrNameLst>
                                      </p:cBhvr>
                                      <p:tavLst>
                                        <p:tav tm="0">
                                          <p:val>
                                            <p:fltVal val="0"/>
                                          </p:val>
                                        </p:tav>
                                        <p:tav tm="100000">
                                          <p:val>
                                            <p:strVal val="#ppt_h"/>
                                          </p:val>
                                        </p:tav>
                                      </p:tavLst>
                                    </p:anim>
                                    <p:animEffect transition="in" filter="fade">
                                      <p:cBhvr>
                                        <p:cTn id="14"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Teen Numbers on the </a:t>
            </a:r>
            <a:r>
              <a:rPr lang="en-US" sz="2800" b="1" dirty="0" err="1"/>
              <a:t>Rekenrek</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4578" name="Picture 2" descr="http://www.churchhouseclipart.com/resources/Lion%20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917" y="2150812"/>
            <a:ext cx="3984269" cy="398427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42902" y="1907643"/>
            <a:ext cx="2491303" cy="1323439"/>
          </a:xfrm>
          <a:prstGeom prst="rect">
            <a:avLst/>
          </a:prstGeom>
          <a:noFill/>
        </p:spPr>
        <p:txBody>
          <a:bodyPr wrap="square" rtlCol="0">
            <a:spAutoFit/>
          </a:bodyPr>
          <a:lstStyle/>
          <a:p>
            <a:pPr algn="ctr"/>
            <a:r>
              <a:rPr lang="en-US" sz="2000" b="1" dirty="0"/>
              <a:t>Now, show me 17 again, but this time, with 10 ones that are all red. </a:t>
            </a:r>
          </a:p>
        </p:txBody>
      </p:sp>
    </p:spTree>
    <p:extLst>
      <p:ext uri="{BB962C8B-B14F-4D97-AF65-F5344CB8AC3E}">
        <p14:creationId xmlns:p14="http://schemas.microsoft.com/office/powerpoint/2010/main" val="223019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p:cTn id="12" dur="500" fill="hold"/>
                                        <p:tgtEl>
                                          <p:spTgt spid="23556"/>
                                        </p:tgtEl>
                                        <p:attrNameLst>
                                          <p:attrName>ppt_w</p:attrName>
                                        </p:attrNameLst>
                                      </p:cBhvr>
                                      <p:tavLst>
                                        <p:tav tm="0">
                                          <p:val>
                                            <p:fltVal val="0"/>
                                          </p:val>
                                        </p:tav>
                                        <p:tav tm="100000">
                                          <p:val>
                                            <p:strVal val="#ppt_w"/>
                                          </p:val>
                                        </p:tav>
                                      </p:tavLst>
                                    </p:anim>
                                    <p:anim calcmode="lin" valueType="num">
                                      <p:cBhvr>
                                        <p:cTn id="13" dur="500" fill="hold"/>
                                        <p:tgtEl>
                                          <p:spTgt spid="23556"/>
                                        </p:tgtEl>
                                        <p:attrNameLst>
                                          <p:attrName>ppt_h</p:attrName>
                                        </p:attrNameLst>
                                      </p:cBhvr>
                                      <p:tavLst>
                                        <p:tav tm="0">
                                          <p:val>
                                            <p:fltVal val="0"/>
                                          </p:val>
                                        </p:tav>
                                        <p:tav tm="100000">
                                          <p:val>
                                            <p:strVal val="#ppt_h"/>
                                          </p:val>
                                        </p:tav>
                                      </p:tavLst>
                                    </p:anim>
                                    <p:animEffect transition="in" filter="fade">
                                      <p:cBhvr>
                                        <p:cTn id="14"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Teen Numbers on the </a:t>
            </a:r>
            <a:r>
              <a:rPr lang="en-US" sz="2800" b="1" dirty="0" err="1"/>
              <a:t>Rekenrek</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4578" name="Picture 2" descr="http://www.churchhouseclipart.com/resources/Lion%20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917" y="2150812"/>
            <a:ext cx="3984269" cy="398427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42902" y="1907643"/>
            <a:ext cx="2491303" cy="1323439"/>
          </a:xfrm>
          <a:prstGeom prst="rect">
            <a:avLst/>
          </a:prstGeom>
          <a:noFill/>
        </p:spPr>
        <p:txBody>
          <a:bodyPr wrap="square" rtlCol="0">
            <a:spAutoFit/>
          </a:bodyPr>
          <a:lstStyle/>
          <a:p>
            <a:pPr algn="ctr"/>
            <a:r>
              <a:rPr lang="en-US" sz="2000" b="1" dirty="0"/>
              <a:t>Now, show me 17 again, but this time, with 10 ones that are all white. </a:t>
            </a:r>
          </a:p>
        </p:txBody>
      </p:sp>
    </p:spTree>
    <p:extLst>
      <p:ext uri="{BB962C8B-B14F-4D97-AF65-F5344CB8AC3E}">
        <p14:creationId xmlns:p14="http://schemas.microsoft.com/office/powerpoint/2010/main" val="296920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p:cTn id="12" dur="500" fill="hold"/>
                                        <p:tgtEl>
                                          <p:spTgt spid="23556"/>
                                        </p:tgtEl>
                                        <p:attrNameLst>
                                          <p:attrName>ppt_w</p:attrName>
                                        </p:attrNameLst>
                                      </p:cBhvr>
                                      <p:tavLst>
                                        <p:tav tm="0">
                                          <p:val>
                                            <p:fltVal val="0"/>
                                          </p:val>
                                        </p:tav>
                                        <p:tav tm="100000">
                                          <p:val>
                                            <p:strVal val="#ppt_w"/>
                                          </p:val>
                                        </p:tav>
                                      </p:tavLst>
                                    </p:anim>
                                    <p:anim calcmode="lin" valueType="num">
                                      <p:cBhvr>
                                        <p:cTn id="13" dur="500" fill="hold"/>
                                        <p:tgtEl>
                                          <p:spTgt spid="23556"/>
                                        </p:tgtEl>
                                        <p:attrNameLst>
                                          <p:attrName>ppt_h</p:attrName>
                                        </p:attrNameLst>
                                      </p:cBhvr>
                                      <p:tavLst>
                                        <p:tav tm="0">
                                          <p:val>
                                            <p:fltVal val="0"/>
                                          </p:val>
                                        </p:tav>
                                        <p:tav tm="100000">
                                          <p:val>
                                            <p:strVal val="#ppt_h"/>
                                          </p:val>
                                        </p:tav>
                                      </p:tavLst>
                                    </p:anim>
                                    <p:animEffect transition="in" filter="fade">
                                      <p:cBhvr>
                                        <p:cTn id="14"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Teen Numbers on the </a:t>
            </a:r>
            <a:r>
              <a:rPr lang="en-US" sz="2800" b="1" dirty="0" err="1"/>
              <a:t>Rekenrek</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4578" name="Picture 2" descr="http://www.churchhouseclipart.com/resources/Lion%20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917" y="2150812"/>
            <a:ext cx="3984269" cy="398427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38430" y="1813205"/>
            <a:ext cx="2491303" cy="1631216"/>
          </a:xfrm>
          <a:prstGeom prst="rect">
            <a:avLst/>
          </a:prstGeom>
          <a:noFill/>
        </p:spPr>
        <p:txBody>
          <a:bodyPr wrap="square" rtlCol="0">
            <a:spAutoFit/>
          </a:bodyPr>
          <a:lstStyle/>
          <a:p>
            <a:pPr algn="ctr"/>
            <a:r>
              <a:rPr lang="en-US" sz="2000" b="1" dirty="0"/>
              <a:t>Show me the number 14 in two parts on your </a:t>
            </a:r>
            <a:r>
              <a:rPr lang="en-US" sz="2000" b="1" dirty="0" err="1"/>
              <a:t>Rekenrek</a:t>
            </a:r>
            <a:r>
              <a:rPr lang="en-US" sz="2000" b="1" dirty="0"/>
              <a:t> with one part 10 ones on your top row.</a:t>
            </a:r>
          </a:p>
        </p:txBody>
      </p:sp>
    </p:spTree>
    <p:extLst>
      <p:ext uri="{BB962C8B-B14F-4D97-AF65-F5344CB8AC3E}">
        <p14:creationId xmlns:p14="http://schemas.microsoft.com/office/powerpoint/2010/main" val="271085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p:cTn id="12" dur="500" fill="hold"/>
                                        <p:tgtEl>
                                          <p:spTgt spid="23556"/>
                                        </p:tgtEl>
                                        <p:attrNameLst>
                                          <p:attrName>ppt_w</p:attrName>
                                        </p:attrNameLst>
                                      </p:cBhvr>
                                      <p:tavLst>
                                        <p:tav tm="0">
                                          <p:val>
                                            <p:fltVal val="0"/>
                                          </p:val>
                                        </p:tav>
                                        <p:tav tm="100000">
                                          <p:val>
                                            <p:strVal val="#ppt_w"/>
                                          </p:val>
                                        </p:tav>
                                      </p:tavLst>
                                    </p:anim>
                                    <p:anim calcmode="lin" valueType="num">
                                      <p:cBhvr>
                                        <p:cTn id="13" dur="500" fill="hold"/>
                                        <p:tgtEl>
                                          <p:spTgt spid="23556"/>
                                        </p:tgtEl>
                                        <p:attrNameLst>
                                          <p:attrName>ppt_h</p:attrName>
                                        </p:attrNameLst>
                                      </p:cBhvr>
                                      <p:tavLst>
                                        <p:tav tm="0">
                                          <p:val>
                                            <p:fltVal val="0"/>
                                          </p:val>
                                        </p:tav>
                                        <p:tav tm="100000">
                                          <p:val>
                                            <p:strVal val="#ppt_h"/>
                                          </p:val>
                                        </p:tav>
                                      </p:tavLst>
                                    </p:anim>
                                    <p:animEffect transition="in" filter="fade">
                                      <p:cBhvr>
                                        <p:cTn id="14"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Teen Numbers on the </a:t>
            </a:r>
            <a:r>
              <a:rPr lang="en-US" sz="2800" b="1" dirty="0" err="1"/>
              <a:t>Rekenrek</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4578" name="Picture 2" descr="http://www.churchhouseclipart.com/resources/Lion%20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917" y="2150812"/>
            <a:ext cx="3984269" cy="398427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42902" y="1907643"/>
            <a:ext cx="2491303" cy="1323439"/>
          </a:xfrm>
          <a:prstGeom prst="rect">
            <a:avLst/>
          </a:prstGeom>
          <a:noFill/>
        </p:spPr>
        <p:txBody>
          <a:bodyPr wrap="square" rtlCol="0">
            <a:spAutoFit/>
          </a:bodyPr>
          <a:lstStyle/>
          <a:p>
            <a:pPr algn="ctr"/>
            <a:r>
              <a:rPr lang="en-US" sz="2000" b="1" dirty="0"/>
              <a:t>Now, show me 14 again, but this time, with 10 ones that are all red. </a:t>
            </a:r>
          </a:p>
        </p:txBody>
      </p:sp>
    </p:spTree>
    <p:extLst>
      <p:ext uri="{BB962C8B-B14F-4D97-AF65-F5344CB8AC3E}">
        <p14:creationId xmlns:p14="http://schemas.microsoft.com/office/powerpoint/2010/main" val="45095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p:cTn id="12" dur="500" fill="hold"/>
                                        <p:tgtEl>
                                          <p:spTgt spid="23556"/>
                                        </p:tgtEl>
                                        <p:attrNameLst>
                                          <p:attrName>ppt_w</p:attrName>
                                        </p:attrNameLst>
                                      </p:cBhvr>
                                      <p:tavLst>
                                        <p:tav tm="0">
                                          <p:val>
                                            <p:fltVal val="0"/>
                                          </p:val>
                                        </p:tav>
                                        <p:tav tm="100000">
                                          <p:val>
                                            <p:strVal val="#ppt_w"/>
                                          </p:val>
                                        </p:tav>
                                      </p:tavLst>
                                    </p:anim>
                                    <p:anim calcmode="lin" valueType="num">
                                      <p:cBhvr>
                                        <p:cTn id="13" dur="500" fill="hold"/>
                                        <p:tgtEl>
                                          <p:spTgt spid="23556"/>
                                        </p:tgtEl>
                                        <p:attrNameLst>
                                          <p:attrName>ppt_h</p:attrName>
                                        </p:attrNameLst>
                                      </p:cBhvr>
                                      <p:tavLst>
                                        <p:tav tm="0">
                                          <p:val>
                                            <p:fltVal val="0"/>
                                          </p:val>
                                        </p:tav>
                                        <p:tav tm="100000">
                                          <p:val>
                                            <p:strVal val="#ppt_h"/>
                                          </p:val>
                                        </p:tav>
                                      </p:tavLst>
                                    </p:anim>
                                    <p:animEffect transition="in" filter="fade">
                                      <p:cBhvr>
                                        <p:cTn id="14"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Teen Numbers on the </a:t>
            </a:r>
            <a:r>
              <a:rPr lang="en-US" sz="2800" b="1" dirty="0" err="1"/>
              <a:t>Rekenrek</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4578" name="Picture 2" descr="http://www.churchhouseclipart.com/resources/Lion%20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917" y="2150812"/>
            <a:ext cx="3984269" cy="398427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42902" y="1907643"/>
            <a:ext cx="2491303" cy="1323439"/>
          </a:xfrm>
          <a:prstGeom prst="rect">
            <a:avLst/>
          </a:prstGeom>
          <a:noFill/>
        </p:spPr>
        <p:txBody>
          <a:bodyPr wrap="square" rtlCol="0">
            <a:spAutoFit/>
          </a:bodyPr>
          <a:lstStyle/>
          <a:p>
            <a:pPr algn="ctr"/>
            <a:r>
              <a:rPr lang="en-US" sz="2000" b="1" dirty="0"/>
              <a:t>Now, show me 14 again, but this time, with 10 ones that are all white. </a:t>
            </a:r>
          </a:p>
        </p:txBody>
      </p:sp>
    </p:spTree>
    <p:extLst>
      <p:ext uri="{BB962C8B-B14F-4D97-AF65-F5344CB8AC3E}">
        <p14:creationId xmlns:p14="http://schemas.microsoft.com/office/powerpoint/2010/main" val="215516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p:cTn id="12" dur="500" fill="hold"/>
                                        <p:tgtEl>
                                          <p:spTgt spid="23556"/>
                                        </p:tgtEl>
                                        <p:attrNameLst>
                                          <p:attrName>ppt_w</p:attrName>
                                        </p:attrNameLst>
                                      </p:cBhvr>
                                      <p:tavLst>
                                        <p:tav tm="0">
                                          <p:val>
                                            <p:fltVal val="0"/>
                                          </p:val>
                                        </p:tav>
                                        <p:tav tm="100000">
                                          <p:val>
                                            <p:strVal val="#ppt_w"/>
                                          </p:val>
                                        </p:tav>
                                      </p:tavLst>
                                    </p:anim>
                                    <p:anim calcmode="lin" valueType="num">
                                      <p:cBhvr>
                                        <p:cTn id="13" dur="500" fill="hold"/>
                                        <p:tgtEl>
                                          <p:spTgt spid="23556"/>
                                        </p:tgtEl>
                                        <p:attrNameLst>
                                          <p:attrName>ppt_h</p:attrName>
                                        </p:attrNameLst>
                                      </p:cBhvr>
                                      <p:tavLst>
                                        <p:tav tm="0">
                                          <p:val>
                                            <p:fltVal val="0"/>
                                          </p:val>
                                        </p:tav>
                                        <p:tav tm="100000">
                                          <p:val>
                                            <p:strVal val="#ppt_h"/>
                                          </p:val>
                                        </p:tav>
                                      </p:tavLst>
                                    </p:anim>
                                    <p:animEffect transition="in" filter="fade">
                                      <p:cBhvr>
                                        <p:cTn id="14"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Teen Numbers on the </a:t>
            </a:r>
            <a:r>
              <a:rPr lang="en-US" sz="2800" b="1" dirty="0" err="1"/>
              <a:t>Rekenrek</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4578" name="Picture 2" descr="http://www.churchhouseclipart.com/resources/Lion%20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917" y="2150812"/>
            <a:ext cx="3984269" cy="398427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38430" y="1813205"/>
            <a:ext cx="2491303" cy="1631216"/>
          </a:xfrm>
          <a:prstGeom prst="rect">
            <a:avLst/>
          </a:prstGeom>
          <a:noFill/>
        </p:spPr>
        <p:txBody>
          <a:bodyPr wrap="square" rtlCol="0">
            <a:spAutoFit/>
          </a:bodyPr>
          <a:lstStyle/>
          <a:p>
            <a:pPr algn="ctr"/>
            <a:r>
              <a:rPr lang="en-US" sz="2000" b="1" dirty="0"/>
              <a:t>Show me the number 19 in two parts on your </a:t>
            </a:r>
            <a:r>
              <a:rPr lang="en-US" sz="2000" b="1" dirty="0" err="1"/>
              <a:t>Rekenrek</a:t>
            </a:r>
            <a:r>
              <a:rPr lang="en-US" sz="2000" b="1" dirty="0"/>
              <a:t> with one part 10 ones on your top row.</a:t>
            </a:r>
          </a:p>
        </p:txBody>
      </p:sp>
    </p:spTree>
    <p:extLst>
      <p:ext uri="{BB962C8B-B14F-4D97-AF65-F5344CB8AC3E}">
        <p14:creationId xmlns:p14="http://schemas.microsoft.com/office/powerpoint/2010/main" val="97701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p:cTn id="12" dur="500" fill="hold"/>
                                        <p:tgtEl>
                                          <p:spTgt spid="23556"/>
                                        </p:tgtEl>
                                        <p:attrNameLst>
                                          <p:attrName>ppt_w</p:attrName>
                                        </p:attrNameLst>
                                      </p:cBhvr>
                                      <p:tavLst>
                                        <p:tav tm="0">
                                          <p:val>
                                            <p:fltVal val="0"/>
                                          </p:val>
                                        </p:tav>
                                        <p:tav tm="100000">
                                          <p:val>
                                            <p:strVal val="#ppt_w"/>
                                          </p:val>
                                        </p:tav>
                                      </p:tavLst>
                                    </p:anim>
                                    <p:anim calcmode="lin" valueType="num">
                                      <p:cBhvr>
                                        <p:cTn id="13" dur="500" fill="hold"/>
                                        <p:tgtEl>
                                          <p:spTgt spid="23556"/>
                                        </p:tgtEl>
                                        <p:attrNameLst>
                                          <p:attrName>ppt_h</p:attrName>
                                        </p:attrNameLst>
                                      </p:cBhvr>
                                      <p:tavLst>
                                        <p:tav tm="0">
                                          <p:val>
                                            <p:fltVal val="0"/>
                                          </p:val>
                                        </p:tav>
                                        <p:tav tm="100000">
                                          <p:val>
                                            <p:strVal val="#ppt_h"/>
                                          </p:val>
                                        </p:tav>
                                      </p:tavLst>
                                    </p:anim>
                                    <p:animEffect transition="in" filter="fade">
                                      <p:cBhvr>
                                        <p:cTn id="14"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Teen Numbers on the </a:t>
            </a:r>
            <a:r>
              <a:rPr lang="en-US" sz="2800" b="1" dirty="0" err="1"/>
              <a:t>Rekenrek</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4578" name="Picture 2" descr="http://www.churchhouseclipart.com/resources/Lion%20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917" y="2150812"/>
            <a:ext cx="3984269" cy="398427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42902" y="1907643"/>
            <a:ext cx="2491303" cy="1323439"/>
          </a:xfrm>
          <a:prstGeom prst="rect">
            <a:avLst/>
          </a:prstGeom>
          <a:noFill/>
        </p:spPr>
        <p:txBody>
          <a:bodyPr wrap="square" rtlCol="0">
            <a:spAutoFit/>
          </a:bodyPr>
          <a:lstStyle/>
          <a:p>
            <a:pPr algn="ctr"/>
            <a:r>
              <a:rPr lang="en-US" sz="2000" b="1" dirty="0"/>
              <a:t>Now, show me 19 again, but this time, with 10 ones that are all red. </a:t>
            </a:r>
          </a:p>
        </p:txBody>
      </p:sp>
    </p:spTree>
    <p:extLst>
      <p:ext uri="{BB962C8B-B14F-4D97-AF65-F5344CB8AC3E}">
        <p14:creationId xmlns:p14="http://schemas.microsoft.com/office/powerpoint/2010/main" val="63780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p:cTn id="12" dur="500" fill="hold"/>
                                        <p:tgtEl>
                                          <p:spTgt spid="23556"/>
                                        </p:tgtEl>
                                        <p:attrNameLst>
                                          <p:attrName>ppt_w</p:attrName>
                                        </p:attrNameLst>
                                      </p:cBhvr>
                                      <p:tavLst>
                                        <p:tav tm="0">
                                          <p:val>
                                            <p:fltVal val="0"/>
                                          </p:val>
                                        </p:tav>
                                        <p:tav tm="100000">
                                          <p:val>
                                            <p:strVal val="#ppt_w"/>
                                          </p:val>
                                        </p:tav>
                                      </p:tavLst>
                                    </p:anim>
                                    <p:anim calcmode="lin" valueType="num">
                                      <p:cBhvr>
                                        <p:cTn id="13" dur="500" fill="hold"/>
                                        <p:tgtEl>
                                          <p:spTgt spid="23556"/>
                                        </p:tgtEl>
                                        <p:attrNameLst>
                                          <p:attrName>ppt_h</p:attrName>
                                        </p:attrNameLst>
                                      </p:cBhvr>
                                      <p:tavLst>
                                        <p:tav tm="0">
                                          <p:val>
                                            <p:fltVal val="0"/>
                                          </p:val>
                                        </p:tav>
                                        <p:tav tm="100000">
                                          <p:val>
                                            <p:strVal val="#ppt_h"/>
                                          </p:val>
                                        </p:tav>
                                      </p:tavLst>
                                    </p:anim>
                                    <p:animEffect transition="in" filter="fade">
                                      <p:cBhvr>
                                        <p:cTn id="14"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15</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30894" y="682141"/>
            <a:ext cx="3482211" cy="1015663"/>
          </a:xfrm>
          <a:prstGeom prst="rect">
            <a:avLst/>
          </a:prstGeom>
          <a:noFill/>
        </p:spPr>
        <p:txBody>
          <a:bodyPr wrap="square" rtlCol="0">
            <a:spAutoFit/>
          </a:bodyPr>
          <a:lstStyle/>
          <a:p>
            <a:pPr algn="ctr"/>
            <a:r>
              <a:rPr lang="en-US" sz="6000" b="1" dirty="0">
                <a:solidFill>
                  <a:srgbClr val="0000FF"/>
                </a:solidFill>
              </a:rPr>
              <a:t>6 tens!</a:t>
            </a:r>
            <a:endParaRPr lang="en-US" sz="6000" b="1" dirty="0"/>
          </a:p>
        </p:txBody>
      </p:sp>
      <p:pic>
        <p:nvPicPr>
          <p:cNvPr id="6146" name="Picture 2" descr="http://cliparts.co/cliparts/8Tz/rbr/8TzrbrAn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171" y="4754012"/>
            <a:ext cx="2193775" cy="182960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image.spreadshirtmedia.com/image-server/v1/designs/12727201,width=178,height=178,version=1398282677/I-love-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168" y="5008448"/>
            <a:ext cx="1695450" cy="16954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5"/>
          <a:stretch>
            <a:fillRect/>
          </a:stretch>
        </p:blipFill>
        <p:spPr>
          <a:xfrm>
            <a:off x="283139" y="2493663"/>
            <a:ext cx="1713051" cy="892590"/>
          </a:xfrm>
          <a:prstGeom prst="rect">
            <a:avLst/>
          </a:prstGeom>
        </p:spPr>
      </p:pic>
      <p:pic>
        <p:nvPicPr>
          <p:cNvPr id="25" name="Picture 24"/>
          <p:cNvPicPr>
            <a:picLocks noChangeAspect="1"/>
          </p:cNvPicPr>
          <p:nvPr/>
        </p:nvPicPr>
        <p:blipFill>
          <a:blip r:embed="rId5"/>
          <a:stretch>
            <a:fillRect/>
          </a:stretch>
        </p:blipFill>
        <p:spPr>
          <a:xfrm>
            <a:off x="1986251" y="2487037"/>
            <a:ext cx="1713051" cy="892590"/>
          </a:xfrm>
          <a:prstGeom prst="rect">
            <a:avLst/>
          </a:prstGeom>
        </p:spPr>
      </p:pic>
      <p:pic>
        <p:nvPicPr>
          <p:cNvPr id="26" name="Picture 25"/>
          <p:cNvPicPr>
            <a:picLocks noChangeAspect="1"/>
          </p:cNvPicPr>
          <p:nvPr/>
        </p:nvPicPr>
        <p:blipFill>
          <a:blip r:embed="rId5"/>
          <a:stretch>
            <a:fillRect/>
          </a:stretch>
        </p:blipFill>
        <p:spPr>
          <a:xfrm>
            <a:off x="3689363" y="2513488"/>
            <a:ext cx="1713051" cy="892590"/>
          </a:xfrm>
          <a:prstGeom prst="rect">
            <a:avLst/>
          </a:prstGeom>
        </p:spPr>
      </p:pic>
      <p:pic>
        <p:nvPicPr>
          <p:cNvPr id="27" name="Picture 26"/>
          <p:cNvPicPr>
            <a:picLocks noChangeAspect="1"/>
          </p:cNvPicPr>
          <p:nvPr/>
        </p:nvPicPr>
        <p:blipFill>
          <a:blip r:embed="rId5"/>
          <a:stretch>
            <a:fillRect/>
          </a:stretch>
        </p:blipFill>
        <p:spPr>
          <a:xfrm>
            <a:off x="5417219" y="2513488"/>
            <a:ext cx="1713051" cy="892590"/>
          </a:xfrm>
          <a:prstGeom prst="rect">
            <a:avLst/>
          </a:prstGeom>
        </p:spPr>
      </p:pic>
      <p:pic>
        <p:nvPicPr>
          <p:cNvPr id="28" name="Picture 27"/>
          <p:cNvPicPr>
            <a:picLocks noChangeAspect="1"/>
          </p:cNvPicPr>
          <p:nvPr/>
        </p:nvPicPr>
        <p:blipFill>
          <a:blip r:embed="rId5"/>
          <a:stretch>
            <a:fillRect/>
          </a:stretch>
        </p:blipFill>
        <p:spPr>
          <a:xfrm>
            <a:off x="7128093" y="2513488"/>
            <a:ext cx="1713051" cy="892590"/>
          </a:xfrm>
          <a:prstGeom prst="rect">
            <a:avLst/>
          </a:prstGeom>
        </p:spPr>
      </p:pic>
      <p:pic>
        <p:nvPicPr>
          <p:cNvPr id="29" name="Picture 28"/>
          <p:cNvPicPr>
            <a:picLocks noChangeAspect="1"/>
          </p:cNvPicPr>
          <p:nvPr/>
        </p:nvPicPr>
        <p:blipFill>
          <a:blip r:embed="rId5"/>
          <a:stretch>
            <a:fillRect/>
          </a:stretch>
        </p:blipFill>
        <p:spPr>
          <a:xfrm>
            <a:off x="273200" y="3495168"/>
            <a:ext cx="1713051" cy="892590"/>
          </a:xfrm>
          <a:prstGeom prst="rect">
            <a:avLst/>
          </a:prstGeom>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04009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22</a:t>
            </a:r>
          </a:p>
          <a:p>
            <a:pPr algn="ctr"/>
            <a:r>
              <a:rPr lang="en-US" sz="1400" dirty="0"/>
              <a:t>Fluency</a:t>
            </a:r>
          </a:p>
        </p:txBody>
      </p:sp>
      <p:sp>
        <p:nvSpPr>
          <p:cNvPr id="14" name="TextBox 13"/>
          <p:cNvSpPr txBox="1"/>
          <p:nvPr/>
        </p:nvSpPr>
        <p:spPr>
          <a:xfrm>
            <a:off x="887658" y="414320"/>
            <a:ext cx="7467598" cy="523220"/>
          </a:xfrm>
          <a:prstGeom prst="rect">
            <a:avLst/>
          </a:prstGeom>
          <a:noFill/>
        </p:spPr>
        <p:txBody>
          <a:bodyPr wrap="square" rtlCol="0">
            <a:spAutoFit/>
          </a:bodyPr>
          <a:lstStyle/>
          <a:p>
            <a:pPr algn="ctr"/>
            <a:r>
              <a:rPr lang="en-US" sz="2800" b="1" dirty="0"/>
              <a:t>Teen Numbers on the </a:t>
            </a:r>
            <a:r>
              <a:rPr lang="en-US" sz="2800" b="1" dirty="0" err="1"/>
              <a:t>Rekenrek</a:t>
            </a:r>
            <a:endParaRPr lang="en-US" sz="8000" b="1" dirty="0"/>
          </a:p>
        </p:txBody>
      </p:sp>
      <p:sp>
        <p:nvSpPr>
          <p:cNvPr id="16" name="TextBox 15"/>
          <p:cNvSpPr txBox="1"/>
          <p:nvPr/>
        </p:nvSpPr>
        <p:spPr>
          <a:xfrm>
            <a:off x="917575" y="876348"/>
            <a:ext cx="7407764" cy="461665"/>
          </a:xfrm>
          <a:prstGeom prst="rect">
            <a:avLst/>
          </a:prstGeom>
          <a:noFill/>
        </p:spPr>
        <p:txBody>
          <a:bodyPr wrap="square" rtlCol="0">
            <a:spAutoFit/>
          </a:bodyPr>
          <a:lstStyle/>
          <a:p>
            <a:pPr algn="ctr"/>
            <a:r>
              <a:rPr lang="en-US" sz="2400" b="1" dirty="0">
                <a:solidFill>
                  <a:srgbClr val="0000FF"/>
                </a:solidFill>
              </a:rPr>
              <a:t>Listen carefully!</a:t>
            </a:r>
          </a:p>
        </p:txBody>
      </p:sp>
      <p:pic>
        <p:nvPicPr>
          <p:cNvPr id="24578" name="Picture 2" descr="http://www.churchhouseclipart.com/resources/Lion%20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917" y="2150812"/>
            <a:ext cx="3984269" cy="398427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duncanpierce.org/files/images/spe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281" y="1338013"/>
            <a:ext cx="3382547" cy="3382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42902" y="1907643"/>
            <a:ext cx="2491303" cy="1323439"/>
          </a:xfrm>
          <a:prstGeom prst="rect">
            <a:avLst/>
          </a:prstGeom>
          <a:noFill/>
        </p:spPr>
        <p:txBody>
          <a:bodyPr wrap="square" rtlCol="0">
            <a:spAutoFit/>
          </a:bodyPr>
          <a:lstStyle/>
          <a:p>
            <a:pPr algn="ctr"/>
            <a:r>
              <a:rPr lang="en-US" sz="2000" b="1" dirty="0"/>
              <a:t>Now, show me 19 again, but this time, with 10 ones that are all white. </a:t>
            </a:r>
          </a:p>
        </p:txBody>
      </p:sp>
    </p:spTree>
    <p:extLst>
      <p:ext uri="{BB962C8B-B14F-4D97-AF65-F5344CB8AC3E}">
        <p14:creationId xmlns:p14="http://schemas.microsoft.com/office/powerpoint/2010/main" val="30490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p:cTn id="12" dur="500" fill="hold"/>
                                        <p:tgtEl>
                                          <p:spTgt spid="23556"/>
                                        </p:tgtEl>
                                        <p:attrNameLst>
                                          <p:attrName>ppt_w</p:attrName>
                                        </p:attrNameLst>
                                      </p:cBhvr>
                                      <p:tavLst>
                                        <p:tav tm="0">
                                          <p:val>
                                            <p:fltVal val="0"/>
                                          </p:val>
                                        </p:tav>
                                        <p:tav tm="100000">
                                          <p:val>
                                            <p:strVal val="#ppt_w"/>
                                          </p:val>
                                        </p:tav>
                                      </p:tavLst>
                                    </p:anim>
                                    <p:anim calcmode="lin" valueType="num">
                                      <p:cBhvr>
                                        <p:cTn id="13" dur="500" fill="hold"/>
                                        <p:tgtEl>
                                          <p:spTgt spid="23556"/>
                                        </p:tgtEl>
                                        <p:attrNameLst>
                                          <p:attrName>ppt_h</p:attrName>
                                        </p:attrNameLst>
                                      </p:cBhvr>
                                      <p:tavLst>
                                        <p:tav tm="0">
                                          <p:val>
                                            <p:fltVal val="0"/>
                                          </p:val>
                                        </p:tav>
                                        <p:tav tm="100000">
                                          <p:val>
                                            <p:strVal val="#ppt_h"/>
                                          </p:val>
                                        </p:tav>
                                      </p:tavLst>
                                    </p:anim>
                                    <p:animEffect transition="in" filter="fade">
                                      <p:cBhvr>
                                        <p:cTn id="14"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49457" y="762000"/>
            <a:ext cx="8445086" cy="2431435"/>
          </a:xfrm>
          <a:prstGeom prst="rect">
            <a:avLst/>
          </a:prstGeom>
          <a:noFill/>
        </p:spPr>
        <p:txBody>
          <a:bodyPr wrap="square" rtlCol="0">
            <a:spAutoFit/>
          </a:bodyPr>
          <a:lstStyle/>
          <a:p>
            <a:pPr algn="ctr"/>
            <a:r>
              <a:rPr lang="en-US" sz="2400" b="1" dirty="0">
                <a:solidFill>
                  <a:srgbClr val="0000FF"/>
                </a:solidFill>
              </a:rPr>
              <a:t>Partner A, count out 13 cubes on your mat.  </a:t>
            </a:r>
          </a:p>
          <a:p>
            <a:pPr algn="ctr"/>
            <a:r>
              <a:rPr lang="en-US" sz="2400" b="1" dirty="0">
                <a:solidFill>
                  <a:srgbClr val="0000FF"/>
                </a:solidFill>
              </a:rPr>
              <a:t>Partner B, count out 15 cubes on your mat.</a:t>
            </a:r>
          </a:p>
          <a:p>
            <a:pPr algn="ctr"/>
            <a:endParaRPr lang="en-US" sz="2400" b="1" dirty="0">
              <a:solidFill>
                <a:srgbClr val="FF0000"/>
              </a:solidFill>
            </a:endParaRPr>
          </a:p>
          <a:p>
            <a:pPr algn="ctr"/>
            <a:r>
              <a:rPr lang="en-US" sz="2400" b="1" dirty="0">
                <a:solidFill>
                  <a:srgbClr val="FF0000"/>
                </a:solidFill>
              </a:rPr>
              <a:t>Each of you move your cubes to show the </a:t>
            </a:r>
          </a:p>
          <a:p>
            <a:pPr algn="ctr"/>
            <a:r>
              <a:rPr lang="en-US" sz="2400" b="1" dirty="0">
                <a:solidFill>
                  <a:srgbClr val="FF0000"/>
                </a:solidFill>
              </a:rPr>
              <a:t>number the Say Ten way.</a:t>
            </a:r>
          </a:p>
          <a:p>
            <a:pPr algn="ctr"/>
            <a:endParaRPr lang="en-US" sz="3200" b="1" dirty="0"/>
          </a:p>
        </p:txBody>
      </p:sp>
      <p:pic>
        <p:nvPicPr>
          <p:cNvPr id="10242" name="Picture 2" descr="http://images.clipartpanda.com/thumbs-up-clipart-canstock140848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104469"/>
            <a:ext cx="2362200" cy="316366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24507223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49457" y="605132"/>
            <a:ext cx="8445086" cy="1323439"/>
          </a:xfrm>
          <a:prstGeom prst="rect">
            <a:avLst/>
          </a:prstGeom>
          <a:noFill/>
        </p:spPr>
        <p:txBody>
          <a:bodyPr wrap="square" rtlCol="0">
            <a:spAutoFit/>
          </a:bodyPr>
          <a:lstStyle/>
          <a:p>
            <a:pPr algn="ctr"/>
            <a:r>
              <a:rPr lang="en-US" sz="2400" b="1" dirty="0">
                <a:solidFill>
                  <a:srgbClr val="FF0000"/>
                </a:solidFill>
              </a:rPr>
              <a:t>Partner A, tell me your number the</a:t>
            </a:r>
          </a:p>
          <a:p>
            <a:pPr algn="ctr"/>
            <a:r>
              <a:rPr lang="en-US" sz="2400" b="1" dirty="0">
                <a:solidFill>
                  <a:srgbClr val="FF0000"/>
                </a:solidFill>
              </a:rPr>
              <a:t>Say Ten way.</a:t>
            </a:r>
          </a:p>
          <a:p>
            <a:pPr algn="ctr"/>
            <a:endParaRPr lang="en-US" sz="3200" b="1" dirty="0"/>
          </a:p>
        </p:txBody>
      </p:sp>
      <p:pic>
        <p:nvPicPr>
          <p:cNvPr id="9" name="Picture 4" descr="https://lessonpix.com/drawings/27620/100x100/Counting+Cube.png"/>
          <p:cNvPicPr>
            <a:picLocks noChangeAspect="1" noChangeArrowheads="1"/>
          </p:cNvPicPr>
          <p:nvPr/>
        </p:nvPicPr>
        <p:blipFill>
          <a:blip r:embed="rId3" cstate="print"/>
          <a:srcRect/>
          <a:stretch>
            <a:fillRect/>
          </a:stretch>
        </p:blipFill>
        <p:spPr bwMode="auto">
          <a:xfrm>
            <a:off x="3497236" y="2636932"/>
            <a:ext cx="404860" cy="404860"/>
          </a:xfrm>
          <a:prstGeom prst="rect">
            <a:avLst/>
          </a:prstGeom>
          <a:noFill/>
        </p:spPr>
      </p:pic>
      <p:pic>
        <p:nvPicPr>
          <p:cNvPr id="10" name="Picture 4" descr="https://lessonpix.com/drawings/27620/100x100/Counting+Cube.png"/>
          <p:cNvPicPr>
            <a:picLocks noChangeAspect="1" noChangeArrowheads="1"/>
          </p:cNvPicPr>
          <p:nvPr/>
        </p:nvPicPr>
        <p:blipFill>
          <a:blip r:embed="rId3" cstate="print"/>
          <a:srcRect/>
          <a:stretch>
            <a:fillRect/>
          </a:stretch>
        </p:blipFill>
        <p:spPr bwMode="auto">
          <a:xfrm>
            <a:off x="3497236" y="3063224"/>
            <a:ext cx="404860" cy="404860"/>
          </a:xfrm>
          <a:prstGeom prst="rect">
            <a:avLst/>
          </a:prstGeom>
          <a:noFill/>
        </p:spPr>
      </p:pic>
      <p:pic>
        <p:nvPicPr>
          <p:cNvPr id="11" name="Picture 4" descr="https://lessonpix.com/drawings/27620/100x100/Counting+Cube.png"/>
          <p:cNvPicPr>
            <a:picLocks noChangeAspect="1" noChangeArrowheads="1"/>
          </p:cNvPicPr>
          <p:nvPr/>
        </p:nvPicPr>
        <p:blipFill>
          <a:blip r:embed="rId3" cstate="print"/>
          <a:srcRect/>
          <a:stretch>
            <a:fillRect/>
          </a:stretch>
        </p:blipFill>
        <p:spPr bwMode="auto">
          <a:xfrm>
            <a:off x="3497236" y="3528518"/>
            <a:ext cx="404860" cy="404860"/>
          </a:xfrm>
          <a:prstGeom prst="rect">
            <a:avLst/>
          </a:prstGeom>
          <a:noFill/>
        </p:spPr>
      </p:pic>
      <p:pic>
        <p:nvPicPr>
          <p:cNvPr id="15" name="Picture 4" descr="https://lessonpix.com/drawings/27620/100x100/Counting+Cube.png"/>
          <p:cNvPicPr>
            <a:picLocks noChangeAspect="1" noChangeArrowheads="1"/>
          </p:cNvPicPr>
          <p:nvPr/>
        </p:nvPicPr>
        <p:blipFill>
          <a:blip r:embed="rId3" cstate="print"/>
          <a:srcRect/>
          <a:stretch>
            <a:fillRect/>
          </a:stretch>
        </p:blipFill>
        <p:spPr bwMode="auto">
          <a:xfrm>
            <a:off x="3497236" y="2168233"/>
            <a:ext cx="404860" cy="404860"/>
          </a:xfrm>
          <a:prstGeom prst="rect">
            <a:avLst/>
          </a:prstGeom>
          <a:noFill/>
        </p:spPr>
      </p:pic>
      <p:pic>
        <p:nvPicPr>
          <p:cNvPr id="16" name="Picture 4" descr="https://lessonpix.com/drawings/27620/100x100/Counting+Cube.png"/>
          <p:cNvPicPr>
            <a:picLocks noChangeAspect="1" noChangeArrowheads="1"/>
          </p:cNvPicPr>
          <p:nvPr/>
        </p:nvPicPr>
        <p:blipFill>
          <a:blip r:embed="rId3" cstate="print"/>
          <a:srcRect/>
          <a:stretch>
            <a:fillRect/>
          </a:stretch>
        </p:blipFill>
        <p:spPr bwMode="auto">
          <a:xfrm>
            <a:off x="3497236" y="4027811"/>
            <a:ext cx="404860" cy="404860"/>
          </a:xfrm>
          <a:prstGeom prst="rect">
            <a:avLst/>
          </a:prstGeom>
          <a:noFill/>
        </p:spPr>
      </p:pic>
      <p:pic>
        <p:nvPicPr>
          <p:cNvPr id="17" name="Picture 4" descr="https://lessonpix.com/drawings/27620/100x100/Counting+Cube.png"/>
          <p:cNvPicPr>
            <a:picLocks noChangeAspect="1" noChangeArrowheads="1"/>
          </p:cNvPicPr>
          <p:nvPr/>
        </p:nvPicPr>
        <p:blipFill>
          <a:blip r:embed="rId3" cstate="print"/>
          <a:srcRect/>
          <a:stretch>
            <a:fillRect/>
          </a:stretch>
        </p:blipFill>
        <p:spPr bwMode="auto">
          <a:xfrm>
            <a:off x="3497236" y="4526086"/>
            <a:ext cx="404860" cy="404860"/>
          </a:xfrm>
          <a:prstGeom prst="rect">
            <a:avLst/>
          </a:prstGeom>
          <a:noFill/>
        </p:spPr>
      </p:pic>
      <p:pic>
        <p:nvPicPr>
          <p:cNvPr id="18" name="Picture 4" descr="https://lessonpix.com/drawings/27620/100x100/Counting+Cube.png"/>
          <p:cNvPicPr>
            <a:picLocks noChangeAspect="1" noChangeArrowheads="1"/>
          </p:cNvPicPr>
          <p:nvPr/>
        </p:nvPicPr>
        <p:blipFill>
          <a:blip r:embed="rId3" cstate="print"/>
          <a:srcRect/>
          <a:stretch>
            <a:fillRect/>
          </a:stretch>
        </p:blipFill>
        <p:spPr bwMode="auto">
          <a:xfrm>
            <a:off x="3501218" y="4978672"/>
            <a:ext cx="404860" cy="404860"/>
          </a:xfrm>
          <a:prstGeom prst="rect">
            <a:avLst/>
          </a:prstGeom>
          <a:noFill/>
        </p:spPr>
      </p:pic>
      <p:pic>
        <p:nvPicPr>
          <p:cNvPr id="20" name="Picture 4" descr="https://lessonpix.com/drawings/27620/100x100/Counting+Cube.png"/>
          <p:cNvPicPr>
            <a:picLocks noChangeAspect="1" noChangeArrowheads="1"/>
          </p:cNvPicPr>
          <p:nvPr/>
        </p:nvPicPr>
        <p:blipFill>
          <a:blip r:embed="rId3" cstate="print"/>
          <a:srcRect/>
          <a:stretch>
            <a:fillRect/>
          </a:stretch>
        </p:blipFill>
        <p:spPr bwMode="auto">
          <a:xfrm>
            <a:off x="3497236" y="5476947"/>
            <a:ext cx="404860" cy="404860"/>
          </a:xfrm>
          <a:prstGeom prst="rect">
            <a:avLst/>
          </a:prstGeom>
          <a:noFill/>
        </p:spPr>
      </p:pic>
      <p:pic>
        <p:nvPicPr>
          <p:cNvPr id="21" name="Picture 4" descr="https://lessonpix.com/drawings/27620/100x100/Counting+Cube.png"/>
          <p:cNvPicPr>
            <a:picLocks noChangeAspect="1" noChangeArrowheads="1"/>
          </p:cNvPicPr>
          <p:nvPr/>
        </p:nvPicPr>
        <p:blipFill>
          <a:blip r:embed="rId3" cstate="print"/>
          <a:srcRect/>
          <a:stretch>
            <a:fillRect/>
          </a:stretch>
        </p:blipFill>
        <p:spPr bwMode="auto">
          <a:xfrm>
            <a:off x="3497236" y="1716157"/>
            <a:ext cx="404860" cy="404860"/>
          </a:xfrm>
          <a:prstGeom prst="rect">
            <a:avLst/>
          </a:prstGeom>
          <a:noFill/>
        </p:spPr>
      </p:pic>
      <p:pic>
        <p:nvPicPr>
          <p:cNvPr id="22" name="Picture 4" descr="https://lessonpix.com/drawings/27620/100x100/Counting+Cube.png"/>
          <p:cNvPicPr>
            <a:picLocks noChangeAspect="1" noChangeArrowheads="1"/>
          </p:cNvPicPr>
          <p:nvPr/>
        </p:nvPicPr>
        <p:blipFill>
          <a:blip r:embed="rId3" cstate="print"/>
          <a:srcRect/>
          <a:stretch>
            <a:fillRect/>
          </a:stretch>
        </p:blipFill>
        <p:spPr bwMode="auto">
          <a:xfrm>
            <a:off x="3514470" y="6022948"/>
            <a:ext cx="404860" cy="404860"/>
          </a:xfrm>
          <a:prstGeom prst="rect">
            <a:avLst/>
          </a:prstGeom>
          <a:noFill/>
        </p:spPr>
      </p:pic>
      <p:pic>
        <p:nvPicPr>
          <p:cNvPr id="23" name="Picture 4" descr="https://lessonpix.com/drawings/27620/100x100/Counting+Cube.png"/>
          <p:cNvPicPr>
            <a:picLocks noChangeAspect="1" noChangeArrowheads="1"/>
          </p:cNvPicPr>
          <p:nvPr/>
        </p:nvPicPr>
        <p:blipFill>
          <a:blip r:embed="rId3" cstate="print"/>
          <a:srcRect/>
          <a:stretch>
            <a:fillRect/>
          </a:stretch>
        </p:blipFill>
        <p:spPr bwMode="auto">
          <a:xfrm>
            <a:off x="4945036" y="2732912"/>
            <a:ext cx="404860" cy="404860"/>
          </a:xfrm>
          <a:prstGeom prst="rect">
            <a:avLst/>
          </a:prstGeom>
          <a:noFill/>
        </p:spPr>
      </p:pic>
      <p:pic>
        <p:nvPicPr>
          <p:cNvPr id="25" name="Picture 4" descr="https://lessonpix.com/drawings/27620/100x100/Counting+Cube.png"/>
          <p:cNvPicPr>
            <a:picLocks noChangeAspect="1" noChangeArrowheads="1"/>
          </p:cNvPicPr>
          <p:nvPr/>
        </p:nvPicPr>
        <p:blipFill>
          <a:blip r:embed="rId3" cstate="print"/>
          <a:srcRect/>
          <a:stretch>
            <a:fillRect/>
          </a:stretch>
        </p:blipFill>
        <p:spPr bwMode="auto">
          <a:xfrm>
            <a:off x="4953000" y="3232205"/>
            <a:ext cx="404860" cy="404860"/>
          </a:xfrm>
          <a:prstGeom prst="rect">
            <a:avLst/>
          </a:prstGeom>
          <a:noFill/>
        </p:spPr>
      </p:pic>
      <p:pic>
        <p:nvPicPr>
          <p:cNvPr id="26" name="Picture 4" descr="https://lessonpix.com/drawings/27620/100x100/Counting+Cube.png"/>
          <p:cNvPicPr>
            <a:picLocks noChangeAspect="1" noChangeArrowheads="1"/>
          </p:cNvPicPr>
          <p:nvPr/>
        </p:nvPicPr>
        <p:blipFill>
          <a:blip r:embed="rId3" cstate="print"/>
          <a:srcRect/>
          <a:stretch>
            <a:fillRect/>
          </a:stretch>
        </p:blipFill>
        <p:spPr bwMode="auto">
          <a:xfrm>
            <a:off x="4953000" y="3748702"/>
            <a:ext cx="404860" cy="404860"/>
          </a:xfrm>
          <a:prstGeom prst="rect">
            <a:avLst/>
          </a:prstGeom>
          <a:noFill/>
        </p:spPr>
      </p:pic>
      <p:pic>
        <p:nvPicPr>
          <p:cNvPr id="16386" name="Picture 2" descr="http://content.mycutegraphics.com/graphics/monster/monster-in-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7848" y="4266684"/>
            <a:ext cx="2209800" cy="226413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82387629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49457" y="605132"/>
            <a:ext cx="8445086" cy="1323439"/>
          </a:xfrm>
          <a:prstGeom prst="rect">
            <a:avLst/>
          </a:prstGeom>
          <a:noFill/>
        </p:spPr>
        <p:txBody>
          <a:bodyPr wrap="square" rtlCol="0">
            <a:spAutoFit/>
          </a:bodyPr>
          <a:lstStyle/>
          <a:p>
            <a:pPr algn="ctr"/>
            <a:r>
              <a:rPr lang="en-US" sz="2400" b="1" dirty="0">
                <a:solidFill>
                  <a:srgbClr val="FF0000"/>
                </a:solidFill>
              </a:rPr>
              <a:t>Partner B, tell me your number the</a:t>
            </a:r>
          </a:p>
          <a:p>
            <a:pPr algn="ctr"/>
            <a:r>
              <a:rPr lang="en-US" sz="2400" b="1" dirty="0">
                <a:solidFill>
                  <a:srgbClr val="FF0000"/>
                </a:solidFill>
              </a:rPr>
              <a:t>Say Ten way.</a:t>
            </a:r>
          </a:p>
          <a:p>
            <a:pPr algn="ctr"/>
            <a:endParaRPr lang="en-US" sz="3200" b="1" dirty="0"/>
          </a:p>
        </p:txBody>
      </p:sp>
      <p:pic>
        <p:nvPicPr>
          <p:cNvPr id="9" name="Picture 4" descr="https://lessonpix.com/drawings/27620/100x100/Counting+Cube.png"/>
          <p:cNvPicPr>
            <a:picLocks noChangeAspect="1" noChangeArrowheads="1"/>
          </p:cNvPicPr>
          <p:nvPr/>
        </p:nvPicPr>
        <p:blipFill>
          <a:blip r:embed="rId3" cstate="print"/>
          <a:srcRect/>
          <a:stretch>
            <a:fillRect/>
          </a:stretch>
        </p:blipFill>
        <p:spPr bwMode="auto">
          <a:xfrm>
            <a:off x="3497236" y="2636932"/>
            <a:ext cx="404860" cy="404860"/>
          </a:xfrm>
          <a:prstGeom prst="rect">
            <a:avLst/>
          </a:prstGeom>
          <a:noFill/>
        </p:spPr>
      </p:pic>
      <p:pic>
        <p:nvPicPr>
          <p:cNvPr id="10" name="Picture 4" descr="https://lessonpix.com/drawings/27620/100x100/Counting+Cube.png"/>
          <p:cNvPicPr>
            <a:picLocks noChangeAspect="1" noChangeArrowheads="1"/>
          </p:cNvPicPr>
          <p:nvPr/>
        </p:nvPicPr>
        <p:blipFill>
          <a:blip r:embed="rId3" cstate="print"/>
          <a:srcRect/>
          <a:stretch>
            <a:fillRect/>
          </a:stretch>
        </p:blipFill>
        <p:spPr bwMode="auto">
          <a:xfrm>
            <a:off x="3497236" y="3063224"/>
            <a:ext cx="404860" cy="404860"/>
          </a:xfrm>
          <a:prstGeom prst="rect">
            <a:avLst/>
          </a:prstGeom>
          <a:noFill/>
        </p:spPr>
      </p:pic>
      <p:pic>
        <p:nvPicPr>
          <p:cNvPr id="11" name="Picture 4" descr="https://lessonpix.com/drawings/27620/100x100/Counting+Cube.png"/>
          <p:cNvPicPr>
            <a:picLocks noChangeAspect="1" noChangeArrowheads="1"/>
          </p:cNvPicPr>
          <p:nvPr/>
        </p:nvPicPr>
        <p:blipFill>
          <a:blip r:embed="rId3" cstate="print"/>
          <a:srcRect/>
          <a:stretch>
            <a:fillRect/>
          </a:stretch>
        </p:blipFill>
        <p:spPr bwMode="auto">
          <a:xfrm>
            <a:off x="3497236" y="3528518"/>
            <a:ext cx="404860" cy="404860"/>
          </a:xfrm>
          <a:prstGeom prst="rect">
            <a:avLst/>
          </a:prstGeom>
          <a:noFill/>
        </p:spPr>
      </p:pic>
      <p:pic>
        <p:nvPicPr>
          <p:cNvPr id="15" name="Picture 4" descr="https://lessonpix.com/drawings/27620/100x100/Counting+Cube.png"/>
          <p:cNvPicPr>
            <a:picLocks noChangeAspect="1" noChangeArrowheads="1"/>
          </p:cNvPicPr>
          <p:nvPr/>
        </p:nvPicPr>
        <p:blipFill>
          <a:blip r:embed="rId3" cstate="print"/>
          <a:srcRect/>
          <a:stretch>
            <a:fillRect/>
          </a:stretch>
        </p:blipFill>
        <p:spPr bwMode="auto">
          <a:xfrm>
            <a:off x="3497236" y="2168233"/>
            <a:ext cx="404860" cy="404860"/>
          </a:xfrm>
          <a:prstGeom prst="rect">
            <a:avLst/>
          </a:prstGeom>
          <a:noFill/>
        </p:spPr>
      </p:pic>
      <p:pic>
        <p:nvPicPr>
          <p:cNvPr id="16" name="Picture 4" descr="https://lessonpix.com/drawings/27620/100x100/Counting+Cube.png"/>
          <p:cNvPicPr>
            <a:picLocks noChangeAspect="1" noChangeArrowheads="1"/>
          </p:cNvPicPr>
          <p:nvPr/>
        </p:nvPicPr>
        <p:blipFill>
          <a:blip r:embed="rId3" cstate="print"/>
          <a:srcRect/>
          <a:stretch>
            <a:fillRect/>
          </a:stretch>
        </p:blipFill>
        <p:spPr bwMode="auto">
          <a:xfrm>
            <a:off x="3497236" y="4027811"/>
            <a:ext cx="404860" cy="404860"/>
          </a:xfrm>
          <a:prstGeom prst="rect">
            <a:avLst/>
          </a:prstGeom>
          <a:noFill/>
        </p:spPr>
      </p:pic>
      <p:pic>
        <p:nvPicPr>
          <p:cNvPr id="17" name="Picture 4" descr="https://lessonpix.com/drawings/27620/100x100/Counting+Cube.png"/>
          <p:cNvPicPr>
            <a:picLocks noChangeAspect="1" noChangeArrowheads="1"/>
          </p:cNvPicPr>
          <p:nvPr/>
        </p:nvPicPr>
        <p:blipFill>
          <a:blip r:embed="rId3" cstate="print"/>
          <a:srcRect/>
          <a:stretch>
            <a:fillRect/>
          </a:stretch>
        </p:blipFill>
        <p:spPr bwMode="auto">
          <a:xfrm>
            <a:off x="3497236" y="4526086"/>
            <a:ext cx="404860" cy="404860"/>
          </a:xfrm>
          <a:prstGeom prst="rect">
            <a:avLst/>
          </a:prstGeom>
          <a:noFill/>
        </p:spPr>
      </p:pic>
      <p:pic>
        <p:nvPicPr>
          <p:cNvPr id="18" name="Picture 4" descr="https://lessonpix.com/drawings/27620/100x100/Counting+Cube.png"/>
          <p:cNvPicPr>
            <a:picLocks noChangeAspect="1" noChangeArrowheads="1"/>
          </p:cNvPicPr>
          <p:nvPr/>
        </p:nvPicPr>
        <p:blipFill>
          <a:blip r:embed="rId3" cstate="print"/>
          <a:srcRect/>
          <a:stretch>
            <a:fillRect/>
          </a:stretch>
        </p:blipFill>
        <p:spPr bwMode="auto">
          <a:xfrm>
            <a:off x="3501218" y="4978672"/>
            <a:ext cx="404860" cy="404860"/>
          </a:xfrm>
          <a:prstGeom prst="rect">
            <a:avLst/>
          </a:prstGeom>
          <a:noFill/>
        </p:spPr>
      </p:pic>
      <p:pic>
        <p:nvPicPr>
          <p:cNvPr id="20" name="Picture 4" descr="https://lessonpix.com/drawings/27620/100x100/Counting+Cube.png"/>
          <p:cNvPicPr>
            <a:picLocks noChangeAspect="1" noChangeArrowheads="1"/>
          </p:cNvPicPr>
          <p:nvPr/>
        </p:nvPicPr>
        <p:blipFill>
          <a:blip r:embed="rId3" cstate="print"/>
          <a:srcRect/>
          <a:stretch>
            <a:fillRect/>
          </a:stretch>
        </p:blipFill>
        <p:spPr bwMode="auto">
          <a:xfrm>
            <a:off x="3497236" y="5476947"/>
            <a:ext cx="404860" cy="404860"/>
          </a:xfrm>
          <a:prstGeom prst="rect">
            <a:avLst/>
          </a:prstGeom>
          <a:noFill/>
        </p:spPr>
      </p:pic>
      <p:pic>
        <p:nvPicPr>
          <p:cNvPr id="21" name="Picture 4" descr="https://lessonpix.com/drawings/27620/100x100/Counting+Cube.png"/>
          <p:cNvPicPr>
            <a:picLocks noChangeAspect="1" noChangeArrowheads="1"/>
          </p:cNvPicPr>
          <p:nvPr/>
        </p:nvPicPr>
        <p:blipFill>
          <a:blip r:embed="rId3" cstate="print"/>
          <a:srcRect/>
          <a:stretch>
            <a:fillRect/>
          </a:stretch>
        </p:blipFill>
        <p:spPr bwMode="auto">
          <a:xfrm>
            <a:off x="3497236" y="1716157"/>
            <a:ext cx="404860" cy="404860"/>
          </a:xfrm>
          <a:prstGeom prst="rect">
            <a:avLst/>
          </a:prstGeom>
          <a:noFill/>
        </p:spPr>
      </p:pic>
      <p:pic>
        <p:nvPicPr>
          <p:cNvPr id="22" name="Picture 4" descr="https://lessonpix.com/drawings/27620/100x100/Counting+Cube.png"/>
          <p:cNvPicPr>
            <a:picLocks noChangeAspect="1" noChangeArrowheads="1"/>
          </p:cNvPicPr>
          <p:nvPr/>
        </p:nvPicPr>
        <p:blipFill>
          <a:blip r:embed="rId3" cstate="print"/>
          <a:srcRect/>
          <a:stretch>
            <a:fillRect/>
          </a:stretch>
        </p:blipFill>
        <p:spPr bwMode="auto">
          <a:xfrm>
            <a:off x="3514470" y="6022948"/>
            <a:ext cx="404860" cy="404860"/>
          </a:xfrm>
          <a:prstGeom prst="rect">
            <a:avLst/>
          </a:prstGeom>
          <a:noFill/>
        </p:spPr>
      </p:pic>
      <p:pic>
        <p:nvPicPr>
          <p:cNvPr id="23" name="Picture 4" descr="https://lessonpix.com/drawings/27620/100x100/Counting+Cube.png"/>
          <p:cNvPicPr>
            <a:picLocks noChangeAspect="1" noChangeArrowheads="1"/>
          </p:cNvPicPr>
          <p:nvPr/>
        </p:nvPicPr>
        <p:blipFill>
          <a:blip r:embed="rId3" cstate="print"/>
          <a:srcRect/>
          <a:stretch>
            <a:fillRect/>
          </a:stretch>
        </p:blipFill>
        <p:spPr bwMode="auto">
          <a:xfrm>
            <a:off x="4945036" y="2732912"/>
            <a:ext cx="404860" cy="404860"/>
          </a:xfrm>
          <a:prstGeom prst="rect">
            <a:avLst/>
          </a:prstGeom>
          <a:noFill/>
        </p:spPr>
      </p:pic>
      <p:pic>
        <p:nvPicPr>
          <p:cNvPr id="25" name="Picture 4" descr="https://lessonpix.com/drawings/27620/100x100/Counting+Cube.png"/>
          <p:cNvPicPr>
            <a:picLocks noChangeAspect="1" noChangeArrowheads="1"/>
          </p:cNvPicPr>
          <p:nvPr/>
        </p:nvPicPr>
        <p:blipFill>
          <a:blip r:embed="rId3" cstate="print"/>
          <a:srcRect/>
          <a:stretch>
            <a:fillRect/>
          </a:stretch>
        </p:blipFill>
        <p:spPr bwMode="auto">
          <a:xfrm>
            <a:off x="4953000" y="3232205"/>
            <a:ext cx="404860" cy="404860"/>
          </a:xfrm>
          <a:prstGeom prst="rect">
            <a:avLst/>
          </a:prstGeom>
          <a:noFill/>
        </p:spPr>
      </p:pic>
      <p:pic>
        <p:nvPicPr>
          <p:cNvPr id="26" name="Picture 4" descr="https://lessonpix.com/drawings/27620/100x100/Counting+Cube.png"/>
          <p:cNvPicPr>
            <a:picLocks noChangeAspect="1" noChangeArrowheads="1"/>
          </p:cNvPicPr>
          <p:nvPr/>
        </p:nvPicPr>
        <p:blipFill>
          <a:blip r:embed="rId3" cstate="print"/>
          <a:srcRect/>
          <a:stretch>
            <a:fillRect/>
          </a:stretch>
        </p:blipFill>
        <p:spPr bwMode="auto">
          <a:xfrm>
            <a:off x="4953000" y="3748702"/>
            <a:ext cx="404860" cy="404860"/>
          </a:xfrm>
          <a:prstGeom prst="rect">
            <a:avLst/>
          </a:prstGeom>
          <a:noFill/>
        </p:spPr>
      </p:pic>
      <p:pic>
        <p:nvPicPr>
          <p:cNvPr id="27" name="Picture 4" descr="https://lessonpix.com/drawings/27620/100x100/Counting+Cube.png"/>
          <p:cNvPicPr>
            <a:picLocks noChangeAspect="1" noChangeArrowheads="1"/>
          </p:cNvPicPr>
          <p:nvPr/>
        </p:nvPicPr>
        <p:blipFill>
          <a:blip r:embed="rId3" cstate="print"/>
          <a:srcRect/>
          <a:stretch>
            <a:fillRect/>
          </a:stretch>
        </p:blipFill>
        <p:spPr bwMode="auto">
          <a:xfrm>
            <a:off x="4962939" y="4265199"/>
            <a:ext cx="404860" cy="404860"/>
          </a:xfrm>
          <a:prstGeom prst="rect">
            <a:avLst/>
          </a:prstGeom>
          <a:noFill/>
        </p:spPr>
      </p:pic>
      <p:pic>
        <p:nvPicPr>
          <p:cNvPr id="28" name="Picture 4" descr="https://lessonpix.com/drawings/27620/100x100/Counting+Cube.png"/>
          <p:cNvPicPr>
            <a:picLocks noChangeAspect="1" noChangeArrowheads="1"/>
          </p:cNvPicPr>
          <p:nvPr/>
        </p:nvPicPr>
        <p:blipFill>
          <a:blip r:embed="rId3" cstate="print"/>
          <a:srcRect/>
          <a:stretch>
            <a:fillRect/>
          </a:stretch>
        </p:blipFill>
        <p:spPr bwMode="auto">
          <a:xfrm>
            <a:off x="4962939" y="4764492"/>
            <a:ext cx="404860" cy="404860"/>
          </a:xfrm>
          <a:prstGeom prst="rect">
            <a:avLst/>
          </a:prstGeom>
          <a:noFill/>
        </p:spPr>
      </p:pic>
      <p:pic>
        <p:nvPicPr>
          <p:cNvPr id="15362" name="Picture 2" descr="http://content.mycutegraphics.com/graphics/monster/girl-monster-in-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0218" y="4239348"/>
            <a:ext cx="2100865" cy="235523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60914766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49457" y="605132"/>
            <a:ext cx="8445086" cy="954107"/>
          </a:xfrm>
          <a:prstGeom prst="rect">
            <a:avLst/>
          </a:prstGeom>
          <a:noFill/>
        </p:spPr>
        <p:txBody>
          <a:bodyPr wrap="square" rtlCol="0">
            <a:spAutoFit/>
          </a:bodyPr>
          <a:lstStyle/>
          <a:p>
            <a:pPr algn="ctr"/>
            <a:r>
              <a:rPr lang="en-US" sz="2400" b="1" dirty="0">
                <a:solidFill>
                  <a:srgbClr val="0000FF"/>
                </a:solidFill>
              </a:rPr>
              <a:t>How can we tell which number is bigger?</a:t>
            </a:r>
            <a:endParaRPr lang="en-US" sz="2400" b="1" dirty="0">
              <a:solidFill>
                <a:srgbClr val="FF0000"/>
              </a:solidFill>
            </a:endParaRPr>
          </a:p>
          <a:p>
            <a:pPr algn="ctr"/>
            <a:endParaRPr lang="en-US" sz="3200" b="1" dirty="0"/>
          </a:p>
        </p:txBody>
      </p:sp>
      <p:pic>
        <p:nvPicPr>
          <p:cNvPr id="9" name="Picture 4" descr="https://lessonpix.com/drawings/27620/100x100/Counting+Cube.png"/>
          <p:cNvPicPr>
            <a:picLocks noChangeAspect="1" noChangeArrowheads="1"/>
          </p:cNvPicPr>
          <p:nvPr/>
        </p:nvPicPr>
        <p:blipFill>
          <a:blip r:embed="rId3" cstate="print"/>
          <a:srcRect/>
          <a:stretch>
            <a:fillRect/>
          </a:stretch>
        </p:blipFill>
        <p:spPr bwMode="auto">
          <a:xfrm>
            <a:off x="5697097" y="2462673"/>
            <a:ext cx="404860" cy="404860"/>
          </a:xfrm>
          <a:prstGeom prst="rect">
            <a:avLst/>
          </a:prstGeom>
          <a:noFill/>
        </p:spPr>
      </p:pic>
      <p:pic>
        <p:nvPicPr>
          <p:cNvPr id="10" name="Picture 4" descr="https://lessonpix.com/drawings/27620/100x100/Counting+Cube.png"/>
          <p:cNvPicPr>
            <a:picLocks noChangeAspect="1" noChangeArrowheads="1"/>
          </p:cNvPicPr>
          <p:nvPr/>
        </p:nvPicPr>
        <p:blipFill>
          <a:blip r:embed="rId3" cstate="print"/>
          <a:srcRect/>
          <a:stretch>
            <a:fillRect/>
          </a:stretch>
        </p:blipFill>
        <p:spPr bwMode="auto">
          <a:xfrm>
            <a:off x="5697097" y="2888965"/>
            <a:ext cx="404860" cy="404860"/>
          </a:xfrm>
          <a:prstGeom prst="rect">
            <a:avLst/>
          </a:prstGeom>
          <a:noFill/>
        </p:spPr>
      </p:pic>
      <p:pic>
        <p:nvPicPr>
          <p:cNvPr id="11" name="Picture 4" descr="https://lessonpix.com/drawings/27620/100x100/Counting+Cube.png"/>
          <p:cNvPicPr>
            <a:picLocks noChangeAspect="1" noChangeArrowheads="1"/>
          </p:cNvPicPr>
          <p:nvPr/>
        </p:nvPicPr>
        <p:blipFill>
          <a:blip r:embed="rId3" cstate="print"/>
          <a:srcRect/>
          <a:stretch>
            <a:fillRect/>
          </a:stretch>
        </p:blipFill>
        <p:spPr bwMode="auto">
          <a:xfrm>
            <a:off x="5697097" y="3354259"/>
            <a:ext cx="404860" cy="404860"/>
          </a:xfrm>
          <a:prstGeom prst="rect">
            <a:avLst/>
          </a:prstGeom>
          <a:noFill/>
        </p:spPr>
      </p:pic>
      <p:pic>
        <p:nvPicPr>
          <p:cNvPr id="15" name="Picture 4" descr="https://lessonpix.com/drawings/27620/100x100/Counting+Cube.png"/>
          <p:cNvPicPr>
            <a:picLocks noChangeAspect="1" noChangeArrowheads="1"/>
          </p:cNvPicPr>
          <p:nvPr/>
        </p:nvPicPr>
        <p:blipFill>
          <a:blip r:embed="rId3" cstate="print"/>
          <a:srcRect/>
          <a:stretch>
            <a:fillRect/>
          </a:stretch>
        </p:blipFill>
        <p:spPr bwMode="auto">
          <a:xfrm>
            <a:off x="5697097" y="1993974"/>
            <a:ext cx="404860" cy="404860"/>
          </a:xfrm>
          <a:prstGeom prst="rect">
            <a:avLst/>
          </a:prstGeom>
          <a:noFill/>
        </p:spPr>
      </p:pic>
      <p:pic>
        <p:nvPicPr>
          <p:cNvPr id="16" name="Picture 4" descr="https://lessonpix.com/drawings/27620/100x100/Counting+Cube.png"/>
          <p:cNvPicPr>
            <a:picLocks noChangeAspect="1" noChangeArrowheads="1"/>
          </p:cNvPicPr>
          <p:nvPr/>
        </p:nvPicPr>
        <p:blipFill>
          <a:blip r:embed="rId3" cstate="print"/>
          <a:srcRect/>
          <a:stretch>
            <a:fillRect/>
          </a:stretch>
        </p:blipFill>
        <p:spPr bwMode="auto">
          <a:xfrm>
            <a:off x="5697097" y="3853552"/>
            <a:ext cx="404860" cy="404860"/>
          </a:xfrm>
          <a:prstGeom prst="rect">
            <a:avLst/>
          </a:prstGeom>
          <a:noFill/>
        </p:spPr>
      </p:pic>
      <p:pic>
        <p:nvPicPr>
          <p:cNvPr id="17" name="Picture 4" descr="https://lessonpix.com/drawings/27620/100x100/Counting+Cube.png"/>
          <p:cNvPicPr>
            <a:picLocks noChangeAspect="1" noChangeArrowheads="1"/>
          </p:cNvPicPr>
          <p:nvPr/>
        </p:nvPicPr>
        <p:blipFill>
          <a:blip r:embed="rId3" cstate="print"/>
          <a:srcRect/>
          <a:stretch>
            <a:fillRect/>
          </a:stretch>
        </p:blipFill>
        <p:spPr bwMode="auto">
          <a:xfrm>
            <a:off x="5697097" y="4351827"/>
            <a:ext cx="404860" cy="404860"/>
          </a:xfrm>
          <a:prstGeom prst="rect">
            <a:avLst/>
          </a:prstGeom>
          <a:noFill/>
        </p:spPr>
      </p:pic>
      <p:pic>
        <p:nvPicPr>
          <p:cNvPr id="18" name="Picture 4" descr="https://lessonpix.com/drawings/27620/100x100/Counting+Cube.png"/>
          <p:cNvPicPr>
            <a:picLocks noChangeAspect="1" noChangeArrowheads="1"/>
          </p:cNvPicPr>
          <p:nvPr/>
        </p:nvPicPr>
        <p:blipFill>
          <a:blip r:embed="rId3" cstate="print"/>
          <a:srcRect/>
          <a:stretch>
            <a:fillRect/>
          </a:stretch>
        </p:blipFill>
        <p:spPr bwMode="auto">
          <a:xfrm>
            <a:off x="5701079" y="4804413"/>
            <a:ext cx="404860" cy="404860"/>
          </a:xfrm>
          <a:prstGeom prst="rect">
            <a:avLst/>
          </a:prstGeom>
          <a:noFill/>
        </p:spPr>
      </p:pic>
      <p:pic>
        <p:nvPicPr>
          <p:cNvPr id="20" name="Picture 4" descr="https://lessonpix.com/drawings/27620/100x100/Counting+Cube.png"/>
          <p:cNvPicPr>
            <a:picLocks noChangeAspect="1" noChangeArrowheads="1"/>
          </p:cNvPicPr>
          <p:nvPr/>
        </p:nvPicPr>
        <p:blipFill>
          <a:blip r:embed="rId3" cstate="print"/>
          <a:srcRect/>
          <a:stretch>
            <a:fillRect/>
          </a:stretch>
        </p:blipFill>
        <p:spPr bwMode="auto">
          <a:xfrm>
            <a:off x="5697097" y="5302688"/>
            <a:ext cx="404860" cy="404860"/>
          </a:xfrm>
          <a:prstGeom prst="rect">
            <a:avLst/>
          </a:prstGeom>
          <a:noFill/>
        </p:spPr>
      </p:pic>
      <p:pic>
        <p:nvPicPr>
          <p:cNvPr id="21" name="Picture 4" descr="https://lessonpix.com/drawings/27620/100x100/Counting+Cube.png"/>
          <p:cNvPicPr>
            <a:picLocks noChangeAspect="1" noChangeArrowheads="1"/>
          </p:cNvPicPr>
          <p:nvPr/>
        </p:nvPicPr>
        <p:blipFill>
          <a:blip r:embed="rId3" cstate="print"/>
          <a:srcRect/>
          <a:stretch>
            <a:fillRect/>
          </a:stretch>
        </p:blipFill>
        <p:spPr bwMode="auto">
          <a:xfrm>
            <a:off x="5697097" y="1541898"/>
            <a:ext cx="404860" cy="404860"/>
          </a:xfrm>
          <a:prstGeom prst="rect">
            <a:avLst/>
          </a:prstGeom>
          <a:noFill/>
        </p:spPr>
      </p:pic>
      <p:pic>
        <p:nvPicPr>
          <p:cNvPr id="22" name="Picture 4" descr="https://lessonpix.com/drawings/27620/100x100/Counting+Cube.png"/>
          <p:cNvPicPr>
            <a:picLocks noChangeAspect="1" noChangeArrowheads="1"/>
          </p:cNvPicPr>
          <p:nvPr/>
        </p:nvPicPr>
        <p:blipFill>
          <a:blip r:embed="rId3" cstate="print"/>
          <a:srcRect/>
          <a:stretch>
            <a:fillRect/>
          </a:stretch>
        </p:blipFill>
        <p:spPr bwMode="auto">
          <a:xfrm>
            <a:off x="5714331" y="5848689"/>
            <a:ext cx="404860" cy="404860"/>
          </a:xfrm>
          <a:prstGeom prst="rect">
            <a:avLst/>
          </a:prstGeom>
          <a:noFill/>
        </p:spPr>
      </p:pic>
      <p:pic>
        <p:nvPicPr>
          <p:cNvPr id="23" name="Picture 4" descr="https://lessonpix.com/drawings/27620/100x100/Counting+Cube.png"/>
          <p:cNvPicPr>
            <a:picLocks noChangeAspect="1" noChangeArrowheads="1"/>
          </p:cNvPicPr>
          <p:nvPr/>
        </p:nvPicPr>
        <p:blipFill>
          <a:blip r:embed="rId3" cstate="print"/>
          <a:srcRect/>
          <a:stretch>
            <a:fillRect/>
          </a:stretch>
        </p:blipFill>
        <p:spPr bwMode="auto">
          <a:xfrm>
            <a:off x="7144897" y="2558653"/>
            <a:ext cx="404860" cy="404860"/>
          </a:xfrm>
          <a:prstGeom prst="rect">
            <a:avLst/>
          </a:prstGeom>
          <a:noFill/>
        </p:spPr>
      </p:pic>
      <p:pic>
        <p:nvPicPr>
          <p:cNvPr id="25" name="Picture 4" descr="https://lessonpix.com/drawings/27620/100x100/Counting+Cube.png"/>
          <p:cNvPicPr>
            <a:picLocks noChangeAspect="1" noChangeArrowheads="1"/>
          </p:cNvPicPr>
          <p:nvPr/>
        </p:nvPicPr>
        <p:blipFill>
          <a:blip r:embed="rId3" cstate="print"/>
          <a:srcRect/>
          <a:stretch>
            <a:fillRect/>
          </a:stretch>
        </p:blipFill>
        <p:spPr bwMode="auto">
          <a:xfrm>
            <a:off x="7152861" y="3057946"/>
            <a:ext cx="404860" cy="404860"/>
          </a:xfrm>
          <a:prstGeom prst="rect">
            <a:avLst/>
          </a:prstGeom>
          <a:noFill/>
        </p:spPr>
      </p:pic>
      <p:pic>
        <p:nvPicPr>
          <p:cNvPr id="26" name="Picture 4" descr="https://lessonpix.com/drawings/27620/100x100/Counting+Cube.png"/>
          <p:cNvPicPr>
            <a:picLocks noChangeAspect="1" noChangeArrowheads="1"/>
          </p:cNvPicPr>
          <p:nvPr/>
        </p:nvPicPr>
        <p:blipFill>
          <a:blip r:embed="rId3" cstate="print"/>
          <a:srcRect/>
          <a:stretch>
            <a:fillRect/>
          </a:stretch>
        </p:blipFill>
        <p:spPr bwMode="auto">
          <a:xfrm>
            <a:off x="7152861" y="3574443"/>
            <a:ext cx="404860" cy="404860"/>
          </a:xfrm>
          <a:prstGeom prst="rect">
            <a:avLst/>
          </a:prstGeom>
          <a:noFill/>
        </p:spPr>
      </p:pic>
      <p:pic>
        <p:nvPicPr>
          <p:cNvPr id="27" name="Picture 4" descr="https://lessonpix.com/drawings/27620/100x100/Counting+Cube.png"/>
          <p:cNvPicPr>
            <a:picLocks noChangeAspect="1" noChangeArrowheads="1"/>
          </p:cNvPicPr>
          <p:nvPr/>
        </p:nvPicPr>
        <p:blipFill>
          <a:blip r:embed="rId3" cstate="print"/>
          <a:srcRect/>
          <a:stretch>
            <a:fillRect/>
          </a:stretch>
        </p:blipFill>
        <p:spPr bwMode="auto">
          <a:xfrm>
            <a:off x="7162800" y="4090940"/>
            <a:ext cx="404860" cy="404860"/>
          </a:xfrm>
          <a:prstGeom prst="rect">
            <a:avLst/>
          </a:prstGeom>
          <a:noFill/>
        </p:spPr>
      </p:pic>
      <p:pic>
        <p:nvPicPr>
          <p:cNvPr id="28" name="Picture 4" descr="https://lessonpix.com/drawings/27620/100x100/Counting+Cube.png"/>
          <p:cNvPicPr>
            <a:picLocks noChangeAspect="1" noChangeArrowheads="1"/>
          </p:cNvPicPr>
          <p:nvPr/>
        </p:nvPicPr>
        <p:blipFill>
          <a:blip r:embed="rId3" cstate="print"/>
          <a:srcRect/>
          <a:stretch>
            <a:fillRect/>
          </a:stretch>
        </p:blipFill>
        <p:spPr bwMode="auto">
          <a:xfrm>
            <a:off x="7162800" y="4590233"/>
            <a:ext cx="404860" cy="404860"/>
          </a:xfrm>
          <a:prstGeom prst="rect">
            <a:avLst/>
          </a:prstGeom>
          <a:noFill/>
        </p:spPr>
      </p:pic>
      <p:pic>
        <p:nvPicPr>
          <p:cNvPr id="29" name="Picture 4" descr="https://lessonpix.com/drawings/27620/100x100/Counting+Cube.png"/>
          <p:cNvPicPr>
            <a:picLocks noChangeAspect="1" noChangeArrowheads="1"/>
          </p:cNvPicPr>
          <p:nvPr/>
        </p:nvPicPr>
        <p:blipFill>
          <a:blip r:embed="rId3" cstate="print"/>
          <a:srcRect/>
          <a:stretch>
            <a:fillRect/>
          </a:stretch>
        </p:blipFill>
        <p:spPr bwMode="auto">
          <a:xfrm>
            <a:off x="1610474" y="2480427"/>
            <a:ext cx="404860" cy="404860"/>
          </a:xfrm>
          <a:prstGeom prst="rect">
            <a:avLst/>
          </a:prstGeom>
          <a:noFill/>
        </p:spPr>
      </p:pic>
      <p:pic>
        <p:nvPicPr>
          <p:cNvPr id="30" name="Picture 4" descr="https://lessonpix.com/drawings/27620/100x100/Counting+Cube.png"/>
          <p:cNvPicPr>
            <a:picLocks noChangeAspect="1" noChangeArrowheads="1"/>
          </p:cNvPicPr>
          <p:nvPr/>
        </p:nvPicPr>
        <p:blipFill>
          <a:blip r:embed="rId3" cstate="print"/>
          <a:srcRect/>
          <a:stretch>
            <a:fillRect/>
          </a:stretch>
        </p:blipFill>
        <p:spPr bwMode="auto">
          <a:xfrm>
            <a:off x="1610474" y="2906719"/>
            <a:ext cx="404860" cy="404860"/>
          </a:xfrm>
          <a:prstGeom prst="rect">
            <a:avLst/>
          </a:prstGeom>
          <a:noFill/>
        </p:spPr>
      </p:pic>
      <p:pic>
        <p:nvPicPr>
          <p:cNvPr id="31" name="Picture 4" descr="https://lessonpix.com/drawings/27620/100x100/Counting+Cube.png"/>
          <p:cNvPicPr>
            <a:picLocks noChangeAspect="1" noChangeArrowheads="1"/>
          </p:cNvPicPr>
          <p:nvPr/>
        </p:nvPicPr>
        <p:blipFill>
          <a:blip r:embed="rId3" cstate="print"/>
          <a:srcRect/>
          <a:stretch>
            <a:fillRect/>
          </a:stretch>
        </p:blipFill>
        <p:spPr bwMode="auto">
          <a:xfrm>
            <a:off x="1610474" y="3372013"/>
            <a:ext cx="404860" cy="404860"/>
          </a:xfrm>
          <a:prstGeom prst="rect">
            <a:avLst/>
          </a:prstGeom>
          <a:noFill/>
        </p:spPr>
      </p:pic>
      <p:pic>
        <p:nvPicPr>
          <p:cNvPr id="32" name="Picture 4" descr="https://lessonpix.com/drawings/27620/100x100/Counting+Cube.png"/>
          <p:cNvPicPr>
            <a:picLocks noChangeAspect="1" noChangeArrowheads="1"/>
          </p:cNvPicPr>
          <p:nvPr/>
        </p:nvPicPr>
        <p:blipFill>
          <a:blip r:embed="rId3" cstate="print"/>
          <a:srcRect/>
          <a:stretch>
            <a:fillRect/>
          </a:stretch>
        </p:blipFill>
        <p:spPr bwMode="auto">
          <a:xfrm>
            <a:off x="1610474" y="2011728"/>
            <a:ext cx="404860" cy="404860"/>
          </a:xfrm>
          <a:prstGeom prst="rect">
            <a:avLst/>
          </a:prstGeom>
          <a:noFill/>
        </p:spPr>
      </p:pic>
      <p:pic>
        <p:nvPicPr>
          <p:cNvPr id="33" name="Picture 4" descr="https://lessonpix.com/drawings/27620/100x100/Counting+Cube.png"/>
          <p:cNvPicPr>
            <a:picLocks noChangeAspect="1" noChangeArrowheads="1"/>
          </p:cNvPicPr>
          <p:nvPr/>
        </p:nvPicPr>
        <p:blipFill>
          <a:blip r:embed="rId3" cstate="print"/>
          <a:srcRect/>
          <a:stretch>
            <a:fillRect/>
          </a:stretch>
        </p:blipFill>
        <p:spPr bwMode="auto">
          <a:xfrm>
            <a:off x="1610474" y="3871306"/>
            <a:ext cx="404860" cy="404860"/>
          </a:xfrm>
          <a:prstGeom prst="rect">
            <a:avLst/>
          </a:prstGeom>
          <a:noFill/>
        </p:spPr>
      </p:pic>
      <p:pic>
        <p:nvPicPr>
          <p:cNvPr id="34" name="Picture 4" descr="https://lessonpix.com/drawings/27620/100x100/Counting+Cube.png"/>
          <p:cNvPicPr>
            <a:picLocks noChangeAspect="1" noChangeArrowheads="1"/>
          </p:cNvPicPr>
          <p:nvPr/>
        </p:nvPicPr>
        <p:blipFill>
          <a:blip r:embed="rId3" cstate="print"/>
          <a:srcRect/>
          <a:stretch>
            <a:fillRect/>
          </a:stretch>
        </p:blipFill>
        <p:spPr bwMode="auto">
          <a:xfrm>
            <a:off x="1610474" y="4369581"/>
            <a:ext cx="404860" cy="404860"/>
          </a:xfrm>
          <a:prstGeom prst="rect">
            <a:avLst/>
          </a:prstGeom>
          <a:noFill/>
        </p:spPr>
      </p:pic>
      <p:pic>
        <p:nvPicPr>
          <p:cNvPr id="35" name="Picture 4" descr="https://lessonpix.com/drawings/27620/100x100/Counting+Cube.png"/>
          <p:cNvPicPr>
            <a:picLocks noChangeAspect="1" noChangeArrowheads="1"/>
          </p:cNvPicPr>
          <p:nvPr/>
        </p:nvPicPr>
        <p:blipFill>
          <a:blip r:embed="rId3" cstate="print"/>
          <a:srcRect/>
          <a:stretch>
            <a:fillRect/>
          </a:stretch>
        </p:blipFill>
        <p:spPr bwMode="auto">
          <a:xfrm>
            <a:off x="1614456" y="4822167"/>
            <a:ext cx="404860" cy="404860"/>
          </a:xfrm>
          <a:prstGeom prst="rect">
            <a:avLst/>
          </a:prstGeom>
          <a:noFill/>
        </p:spPr>
      </p:pic>
      <p:pic>
        <p:nvPicPr>
          <p:cNvPr id="36" name="Picture 4" descr="https://lessonpix.com/drawings/27620/100x100/Counting+Cube.png"/>
          <p:cNvPicPr>
            <a:picLocks noChangeAspect="1" noChangeArrowheads="1"/>
          </p:cNvPicPr>
          <p:nvPr/>
        </p:nvPicPr>
        <p:blipFill>
          <a:blip r:embed="rId3" cstate="print"/>
          <a:srcRect/>
          <a:stretch>
            <a:fillRect/>
          </a:stretch>
        </p:blipFill>
        <p:spPr bwMode="auto">
          <a:xfrm>
            <a:off x="1610474" y="5320442"/>
            <a:ext cx="404860" cy="404860"/>
          </a:xfrm>
          <a:prstGeom prst="rect">
            <a:avLst/>
          </a:prstGeom>
          <a:noFill/>
        </p:spPr>
      </p:pic>
      <p:pic>
        <p:nvPicPr>
          <p:cNvPr id="37" name="Picture 4" descr="https://lessonpix.com/drawings/27620/100x100/Counting+Cube.png"/>
          <p:cNvPicPr>
            <a:picLocks noChangeAspect="1" noChangeArrowheads="1"/>
          </p:cNvPicPr>
          <p:nvPr/>
        </p:nvPicPr>
        <p:blipFill>
          <a:blip r:embed="rId3" cstate="print"/>
          <a:srcRect/>
          <a:stretch>
            <a:fillRect/>
          </a:stretch>
        </p:blipFill>
        <p:spPr bwMode="auto">
          <a:xfrm>
            <a:off x="1610474" y="1559652"/>
            <a:ext cx="404860" cy="404860"/>
          </a:xfrm>
          <a:prstGeom prst="rect">
            <a:avLst/>
          </a:prstGeom>
          <a:noFill/>
        </p:spPr>
      </p:pic>
      <p:pic>
        <p:nvPicPr>
          <p:cNvPr id="38" name="Picture 4" descr="https://lessonpix.com/drawings/27620/100x100/Counting+Cube.png"/>
          <p:cNvPicPr>
            <a:picLocks noChangeAspect="1" noChangeArrowheads="1"/>
          </p:cNvPicPr>
          <p:nvPr/>
        </p:nvPicPr>
        <p:blipFill>
          <a:blip r:embed="rId3" cstate="print"/>
          <a:srcRect/>
          <a:stretch>
            <a:fillRect/>
          </a:stretch>
        </p:blipFill>
        <p:spPr bwMode="auto">
          <a:xfrm>
            <a:off x="1627708" y="5866443"/>
            <a:ext cx="404860" cy="404860"/>
          </a:xfrm>
          <a:prstGeom prst="rect">
            <a:avLst/>
          </a:prstGeom>
          <a:noFill/>
        </p:spPr>
      </p:pic>
      <p:pic>
        <p:nvPicPr>
          <p:cNvPr id="39" name="Picture 4" descr="https://lessonpix.com/drawings/27620/100x100/Counting+Cube.png"/>
          <p:cNvPicPr>
            <a:picLocks noChangeAspect="1" noChangeArrowheads="1"/>
          </p:cNvPicPr>
          <p:nvPr/>
        </p:nvPicPr>
        <p:blipFill>
          <a:blip r:embed="rId3" cstate="print"/>
          <a:srcRect/>
          <a:stretch>
            <a:fillRect/>
          </a:stretch>
        </p:blipFill>
        <p:spPr bwMode="auto">
          <a:xfrm>
            <a:off x="3058274" y="2576407"/>
            <a:ext cx="404860" cy="404860"/>
          </a:xfrm>
          <a:prstGeom prst="rect">
            <a:avLst/>
          </a:prstGeom>
          <a:noFill/>
        </p:spPr>
      </p:pic>
      <p:pic>
        <p:nvPicPr>
          <p:cNvPr id="40" name="Picture 4" descr="https://lessonpix.com/drawings/27620/100x100/Counting+Cube.png"/>
          <p:cNvPicPr>
            <a:picLocks noChangeAspect="1" noChangeArrowheads="1"/>
          </p:cNvPicPr>
          <p:nvPr/>
        </p:nvPicPr>
        <p:blipFill>
          <a:blip r:embed="rId3" cstate="print"/>
          <a:srcRect/>
          <a:stretch>
            <a:fillRect/>
          </a:stretch>
        </p:blipFill>
        <p:spPr bwMode="auto">
          <a:xfrm>
            <a:off x="3066238" y="3075700"/>
            <a:ext cx="404860" cy="404860"/>
          </a:xfrm>
          <a:prstGeom prst="rect">
            <a:avLst/>
          </a:prstGeom>
          <a:noFill/>
        </p:spPr>
      </p:pic>
      <p:pic>
        <p:nvPicPr>
          <p:cNvPr id="41" name="Picture 4" descr="https://lessonpix.com/drawings/27620/100x100/Counting+Cube.png"/>
          <p:cNvPicPr>
            <a:picLocks noChangeAspect="1" noChangeArrowheads="1"/>
          </p:cNvPicPr>
          <p:nvPr/>
        </p:nvPicPr>
        <p:blipFill>
          <a:blip r:embed="rId3" cstate="print"/>
          <a:srcRect/>
          <a:stretch>
            <a:fillRect/>
          </a:stretch>
        </p:blipFill>
        <p:spPr bwMode="auto">
          <a:xfrm>
            <a:off x="3066238" y="3592197"/>
            <a:ext cx="404860" cy="404860"/>
          </a:xfrm>
          <a:prstGeom prst="rect">
            <a:avLst/>
          </a:prstGeom>
          <a:noFill/>
        </p:spPr>
      </p:pic>
      <p:sp>
        <p:nvSpPr>
          <p:cNvPr id="2" name="Rounded Rectangle 1"/>
          <p:cNvSpPr/>
          <p:nvPr/>
        </p:nvSpPr>
        <p:spPr>
          <a:xfrm>
            <a:off x="1311575" y="1242406"/>
            <a:ext cx="2514600" cy="5257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p:cNvSpPr/>
          <p:nvPr/>
        </p:nvSpPr>
        <p:spPr>
          <a:xfrm>
            <a:off x="5289343" y="1242406"/>
            <a:ext cx="2514600" cy="5257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2" descr="http://images.clipartpanda.com/i-love-math-clipart-we-heart-math-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692" y="5866442"/>
            <a:ext cx="814819" cy="70889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images.clipartpanda.com/i-love-math-clipart-we-heart-math-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1891" y="5846022"/>
            <a:ext cx="814819" cy="708893"/>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38471124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49457" y="909440"/>
            <a:ext cx="8445086" cy="2431435"/>
          </a:xfrm>
          <a:prstGeom prst="rect">
            <a:avLst/>
          </a:prstGeom>
          <a:noFill/>
        </p:spPr>
        <p:txBody>
          <a:bodyPr wrap="square" rtlCol="0">
            <a:spAutoFit/>
          </a:bodyPr>
          <a:lstStyle/>
          <a:p>
            <a:pPr algn="ctr"/>
            <a:r>
              <a:rPr lang="en-US" sz="2400" b="1" dirty="0">
                <a:solidFill>
                  <a:srgbClr val="0000FF"/>
                </a:solidFill>
              </a:rPr>
              <a:t>Partner A, show me 14 on your mat as </a:t>
            </a:r>
          </a:p>
          <a:p>
            <a:pPr algn="ctr"/>
            <a:r>
              <a:rPr lang="en-US" sz="2400" b="1" dirty="0">
                <a:solidFill>
                  <a:srgbClr val="0000FF"/>
                </a:solidFill>
              </a:rPr>
              <a:t>10 ones and some ones</a:t>
            </a:r>
          </a:p>
          <a:p>
            <a:pPr algn="ctr"/>
            <a:endParaRPr lang="en-US" sz="2400" b="1" dirty="0">
              <a:solidFill>
                <a:srgbClr val="0000FF"/>
              </a:solidFill>
            </a:endParaRPr>
          </a:p>
          <a:p>
            <a:pPr algn="ctr"/>
            <a:r>
              <a:rPr lang="en-US" sz="2400" b="1" dirty="0">
                <a:solidFill>
                  <a:srgbClr val="FF0066"/>
                </a:solidFill>
              </a:rPr>
              <a:t>Partner B, show me 11 on your mat</a:t>
            </a:r>
          </a:p>
          <a:p>
            <a:pPr algn="ctr"/>
            <a:r>
              <a:rPr lang="en-US" sz="2400" b="1" dirty="0">
                <a:solidFill>
                  <a:srgbClr val="FF0066"/>
                </a:solidFill>
              </a:rPr>
              <a:t>as 10 ones and some ones.</a:t>
            </a:r>
          </a:p>
          <a:p>
            <a:pPr algn="ctr"/>
            <a:endParaRPr lang="en-US" sz="3200" b="1" i="1" dirty="0"/>
          </a:p>
        </p:txBody>
      </p:sp>
      <p:pic>
        <p:nvPicPr>
          <p:cNvPr id="2" name="Picture 1"/>
          <p:cNvPicPr>
            <a:picLocks noChangeAspect="1"/>
          </p:cNvPicPr>
          <p:nvPr/>
        </p:nvPicPr>
        <p:blipFill>
          <a:blip r:embed="rId3"/>
          <a:stretch>
            <a:fillRect/>
          </a:stretch>
        </p:blipFill>
        <p:spPr>
          <a:xfrm>
            <a:off x="3188493" y="3340875"/>
            <a:ext cx="2767013" cy="2637019"/>
          </a:xfrm>
          <a:prstGeom prst="rect">
            <a:avLst/>
          </a:prstGeom>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61680146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49457" y="605132"/>
            <a:ext cx="8445086" cy="954107"/>
          </a:xfrm>
          <a:prstGeom prst="rect">
            <a:avLst/>
          </a:prstGeom>
          <a:noFill/>
        </p:spPr>
        <p:txBody>
          <a:bodyPr wrap="square" rtlCol="0">
            <a:spAutoFit/>
          </a:bodyPr>
          <a:lstStyle/>
          <a:p>
            <a:pPr algn="ctr"/>
            <a:r>
              <a:rPr lang="en-US" sz="2400" b="1" dirty="0">
                <a:solidFill>
                  <a:srgbClr val="0000FF"/>
                </a:solidFill>
              </a:rPr>
              <a:t>How can we tell which number is bigger?</a:t>
            </a:r>
            <a:endParaRPr lang="en-US" sz="2400" b="1" dirty="0">
              <a:solidFill>
                <a:srgbClr val="FF0000"/>
              </a:solidFill>
            </a:endParaRPr>
          </a:p>
          <a:p>
            <a:pPr algn="ctr"/>
            <a:endParaRPr lang="en-US" sz="3200" b="1" dirty="0"/>
          </a:p>
        </p:txBody>
      </p:sp>
      <p:pic>
        <p:nvPicPr>
          <p:cNvPr id="9" name="Picture 4" descr="https://lessonpix.com/drawings/27620/100x100/Counting+Cube.png"/>
          <p:cNvPicPr>
            <a:picLocks noChangeAspect="1" noChangeArrowheads="1"/>
          </p:cNvPicPr>
          <p:nvPr/>
        </p:nvPicPr>
        <p:blipFill>
          <a:blip r:embed="rId3" cstate="print"/>
          <a:srcRect/>
          <a:stretch>
            <a:fillRect/>
          </a:stretch>
        </p:blipFill>
        <p:spPr bwMode="auto">
          <a:xfrm>
            <a:off x="5697097" y="2462673"/>
            <a:ext cx="404860" cy="404860"/>
          </a:xfrm>
          <a:prstGeom prst="rect">
            <a:avLst/>
          </a:prstGeom>
          <a:noFill/>
        </p:spPr>
      </p:pic>
      <p:pic>
        <p:nvPicPr>
          <p:cNvPr id="10" name="Picture 4" descr="https://lessonpix.com/drawings/27620/100x100/Counting+Cube.png"/>
          <p:cNvPicPr>
            <a:picLocks noChangeAspect="1" noChangeArrowheads="1"/>
          </p:cNvPicPr>
          <p:nvPr/>
        </p:nvPicPr>
        <p:blipFill>
          <a:blip r:embed="rId3" cstate="print"/>
          <a:srcRect/>
          <a:stretch>
            <a:fillRect/>
          </a:stretch>
        </p:blipFill>
        <p:spPr bwMode="auto">
          <a:xfrm>
            <a:off x="5697097" y="2888965"/>
            <a:ext cx="404860" cy="404860"/>
          </a:xfrm>
          <a:prstGeom prst="rect">
            <a:avLst/>
          </a:prstGeom>
          <a:noFill/>
        </p:spPr>
      </p:pic>
      <p:pic>
        <p:nvPicPr>
          <p:cNvPr id="11" name="Picture 4" descr="https://lessonpix.com/drawings/27620/100x100/Counting+Cube.png"/>
          <p:cNvPicPr>
            <a:picLocks noChangeAspect="1" noChangeArrowheads="1"/>
          </p:cNvPicPr>
          <p:nvPr/>
        </p:nvPicPr>
        <p:blipFill>
          <a:blip r:embed="rId3" cstate="print"/>
          <a:srcRect/>
          <a:stretch>
            <a:fillRect/>
          </a:stretch>
        </p:blipFill>
        <p:spPr bwMode="auto">
          <a:xfrm>
            <a:off x="5697097" y="3354259"/>
            <a:ext cx="404860" cy="404860"/>
          </a:xfrm>
          <a:prstGeom prst="rect">
            <a:avLst/>
          </a:prstGeom>
          <a:noFill/>
        </p:spPr>
      </p:pic>
      <p:pic>
        <p:nvPicPr>
          <p:cNvPr id="15" name="Picture 4" descr="https://lessonpix.com/drawings/27620/100x100/Counting+Cube.png"/>
          <p:cNvPicPr>
            <a:picLocks noChangeAspect="1" noChangeArrowheads="1"/>
          </p:cNvPicPr>
          <p:nvPr/>
        </p:nvPicPr>
        <p:blipFill>
          <a:blip r:embed="rId3" cstate="print"/>
          <a:srcRect/>
          <a:stretch>
            <a:fillRect/>
          </a:stretch>
        </p:blipFill>
        <p:spPr bwMode="auto">
          <a:xfrm>
            <a:off x="5697097" y="1993974"/>
            <a:ext cx="404860" cy="404860"/>
          </a:xfrm>
          <a:prstGeom prst="rect">
            <a:avLst/>
          </a:prstGeom>
          <a:noFill/>
        </p:spPr>
      </p:pic>
      <p:pic>
        <p:nvPicPr>
          <p:cNvPr id="16" name="Picture 4" descr="https://lessonpix.com/drawings/27620/100x100/Counting+Cube.png"/>
          <p:cNvPicPr>
            <a:picLocks noChangeAspect="1" noChangeArrowheads="1"/>
          </p:cNvPicPr>
          <p:nvPr/>
        </p:nvPicPr>
        <p:blipFill>
          <a:blip r:embed="rId3" cstate="print"/>
          <a:srcRect/>
          <a:stretch>
            <a:fillRect/>
          </a:stretch>
        </p:blipFill>
        <p:spPr bwMode="auto">
          <a:xfrm>
            <a:off x="5697097" y="3853552"/>
            <a:ext cx="404860" cy="404860"/>
          </a:xfrm>
          <a:prstGeom prst="rect">
            <a:avLst/>
          </a:prstGeom>
          <a:noFill/>
        </p:spPr>
      </p:pic>
      <p:pic>
        <p:nvPicPr>
          <p:cNvPr id="17" name="Picture 4" descr="https://lessonpix.com/drawings/27620/100x100/Counting+Cube.png"/>
          <p:cNvPicPr>
            <a:picLocks noChangeAspect="1" noChangeArrowheads="1"/>
          </p:cNvPicPr>
          <p:nvPr/>
        </p:nvPicPr>
        <p:blipFill>
          <a:blip r:embed="rId3" cstate="print"/>
          <a:srcRect/>
          <a:stretch>
            <a:fillRect/>
          </a:stretch>
        </p:blipFill>
        <p:spPr bwMode="auto">
          <a:xfrm>
            <a:off x="5697097" y="4351827"/>
            <a:ext cx="404860" cy="404860"/>
          </a:xfrm>
          <a:prstGeom prst="rect">
            <a:avLst/>
          </a:prstGeom>
          <a:noFill/>
        </p:spPr>
      </p:pic>
      <p:pic>
        <p:nvPicPr>
          <p:cNvPr id="18" name="Picture 4" descr="https://lessonpix.com/drawings/27620/100x100/Counting+Cube.png"/>
          <p:cNvPicPr>
            <a:picLocks noChangeAspect="1" noChangeArrowheads="1"/>
          </p:cNvPicPr>
          <p:nvPr/>
        </p:nvPicPr>
        <p:blipFill>
          <a:blip r:embed="rId3" cstate="print"/>
          <a:srcRect/>
          <a:stretch>
            <a:fillRect/>
          </a:stretch>
        </p:blipFill>
        <p:spPr bwMode="auto">
          <a:xfrm>
            <a:off x="5701079" y="4804413"/>
            <a:ext cx="404860" cy="404860"/>
          </a:xfrm>
          <a:prstGeom prst="rect">
            <a:avLst/>
          </a:prstGeom>
          <a:noFill/>
        </p:spPr>
      </p:pic>
      <p:pic>
        <p:nvPicPr>
          <p:cNvPr id="20" name="Picture 4" descr="https://lessonpix.com/drawings/27620/100x100/Counting+Cube.png"/>
          <p:cNvPicPr>
            <a:picLocks noChangeAspect="1" noChangeArrowheads="1"/>
          </p:cNvPicPr>
          <p:nvPr/>
        </p:nvPicPr>
        <p:blipFill>
          <a:blip r:embed="rId3" cstate="print"/>
          <a:srcRect/>
          <a:stretch>
            <a:fillRect/>
          </a:stretch>
        </p:blipFill>
        <p:spPr bwMode="auto">
          <a:xfrm>
            <a:off x="5697097" y="5302688"/>
            <a:ext cx="404860" cy="404860"/>
          </a:xfrm>
          <a:prstGeom prst="rect">
            <a:avLst/>
          </a:prstGeom>
          <a:noFill/>
        </p:spPr>
      </p:pic>
      <p:pic>
        <p:nvPicPr>
          <p:cNvPr id="21" name="Picture 4" descr="https://lessonpix.com/drawings/27620/100x100/Counting+Cube.png"/>
          <p:cNvPicPr>
            <a:picLocks noChangeAspect="1" noChangeArrowheads="1"/>
          </p:cNvPicPr>
          <p:nvPr/>
        </p:nvPicPr>
        <p:blipFill>
          <a:blip r:embed="rId3" cstate="print"/>
          <a:srcRect/>
          <a:stretch>
            <a:fillRect/>
          </a:stretch>
        </p:blipFill>
        <p:spPr bwMode="auto">
          <a:xfrm>
            <a:off x="5697097" y="1541898"/>
            <a:ext cx="404860" cy="404860"/>
          </a:xfrm>
          <a:prstGeom prst="rect">
            <a:avLst/>
          </a:prstGeom>
          <a:noFill/>
        </p:spPr>
      </p:pic>
      <p:pic>
        <p:nvPicPr>
          <p:cNvPr id="22" name="Picture 4" descr="https://lessonpix.com/drawings/27620/100x100/Counting+Cube.png"/>
          <p:cNvPicPr>
            <a:picLocks noChangeAspect="1" noChangeArrowheads="1"/>
          </p:cNvPicPr>
          <p:nvPr/>
        </p:nvPicPr>
        <p:blipFill>
          <a:blip r:embed="rId3" cstate="print"/>
          <a:srcRect/>
          <a:stretch>
            <a:fillRect/>
          </a:stretch>
        </p:blipFill>
        <p:spPr bwMode="auto">
          <a:xfrm>
            <a:off x="5714331" y="5848689"/>
            <a:ext cx="404860" cy="404860"/>
          </a:xfrm>
          <a:prstGeom prst="rect">
            <a:avLst/>
          </a:prstGeom>
          <a:noFill/>
        </p:spPr>
      </p:pic>
      <p:pic>
        <p:nvPicPr>
          <p:cNvPr id="25" name="Picture 4" descr="https://lessonpix.com/drawings/27620/100x100/Counting+Cube.png"/>
          <p:cNvPicPr>
            <a:picLocks noChangeAspect="1" noChangeArrowheads="1"/>
          </p:cNvPicPr>
          <p:nvPr/>
        </p:nvPicPr>
        <p:blipFill>
          <a:blip r:embed="rId3" cstate="print"/>
          <a:srcRect/>
          <a:stretch>
            <a:fillRect/>
          </a:stretch>
        </p:blipFill>
        <p:spPr bwMode="auto">
          <a:xfrm>
            <a:off x="7152861" y="3057946"/>
            <a:ext cx="404860" cy="404860"/>
          </a:xfrm>
          <a:prstGeom prst="rect">
            <a:avLst/>
          </a:prstGeom>
          <a:noFill/>
        </p:spPr>
      </p:pic>
      <p:pic>
        <p:nvPicPr>
          <p:cNvPr id="29" name="Picture 4" descr="https://lessonpix.com/drawings/27620/100x100/Counting+Cube.png"/>
          <p:cNvPicPr>
            <a:picLocks noChangeAspect="1" noChangeArrowheads="1"/>
          </p:cNvPicPr>
          <p:nvPr/>
        </p:nvPicPr>
        <p:blipFill>
          <a:blip r:embed="rId3" cstate="print"/>
          <a:srcRect/>
          <a:stretch>
            <a:fillRect/>
          </a:stretch>
        </p:blipFill>
        <p:spPr bwMode="auto">
          <a:xfrm>
            <a:off x="1610474" y="2480427"/>
            <a:ext cx="404860" cy="404860"/>
          </a:xfrm>
          <a:prstGeom prst="rect">
            <a:avLst/>
          </a:prstGeom>
          <a:noFill/>
        </p:spPr>
      </p:pic>
      <p:pic>
        <p:nvPicPr>
          <p:cNvPr id="30" name="Picture 4" descr="https://lessonpix.com/drawings/27620/100x100/Counting+Cube.png"/>
          <p:cNvPicPr>
            <a:picLocks noChangeAspect="1" noChangeArrowheads="1"/>
          </p:cNvPicPr>
          <p:nvPr/>
        </p:nvPicPr>
        <p:blipFill>
          <a:blip r:embed="rId3" cstate="print"/>
          <a:srcRect/>
          <a:stretch>
            <a:fillRect/>
          </a:stretch>
        </p:blipFill>
        <p:spPr bwMode="auto">
          <a:xfrm>
            <a:off x="1610474" y="2906719"/>
            <a:ext cx="404860" cy="404860"/>
          </a:xfrm>
          <a:prstGeom prst="rect">
            <a:avLst/>
          </a:prstGeom>
          <a:noFill/>
        </p:spPr>
      </p:pic>
      <p:pic>
        <p:nvPicPr>
          <p:cNvPr id="31" name="Picture 4" descr="https://lessonpix.com/drawings/27620/100x100/Counting+Cube.png"/>
          <p:cNvPicPr>
            <a:picLocks noChangeAspect="1" noChangeArrowheads="1"/>
          </p:cNvPicPr>
          <p:nvPr/>
        </p:nvPicPr>
        <p:blipFill>
          <a:blip r:embed="rId3" cstate="print"/>
          <a:srcRect/>
          <a:stretch>
            <a:fillRect/>
          </a:stretch>
        </p:blipFill>
        <p:spPr bwMode="auto">
          <a:xfrm>
            <a:off x="1610474" y="3372013"/>
            <a:ext cx="404860" cy="404860"/>
          </a:xfrm>
          <a:prstGeom prst="rect">
            <a:avLst/>
          </a:prstGeom>
          <a:noFill/>
        </p:spPr>
      </p:pic>
      <p:pic>
        <p:nvPicPr>
          <p:cNvPr id="32" name="Picture 4" descr="https://lessonpix.com/drawings/27620/100x100/Counting+Cube.png"/>
          <p:cNvPicPr>
            <a:picLocks noChangeAspect="1" noChangeArrowheads="1"/>
          </p:cNvPicPr>
          <p:nvPr/>
        </p:nvPicPr>
        <p:blipFill>
          <a:blip r:embed="rId3" cstate="print"/>
          <a:srcRect/>
          <a:stretch>
            <a:fillRect/>
          </a:stretch>
        </p:blipFill>
        <p:spPr bwMode="auto">
          <a:xfrm>
            <a:off x="1610474" y="2011728"/>
            <a:ext cx="404860" cy="404860"/>
          </a:xfrm>
          <a:prstGeom prst="rect">
            <a:avLst/>
          </a:prstGeom>
          <a:noFill/>
        </p:spPr>
      </p:pic>
      <p:pic>
        <p:nvPicPr>
          <p:cNvPr id="33" name="Picture 4" descr="https://lessonpix.com/drawings/27620/100x100/Counting+Cube.png"/>
          <p:cNvPicPr>
            <a:picLocks noChangeAspect="1" noChangeArrowheads="1"/>
          </p:cNvPicPr>
          <p:nvPr/>
        </p:nvPicPr>
        <p:blipFill>
          <a:blip r:embed="rId3" cstate="print"/>
          <a:srcRect/>
          <a:stretch>
            <a:fillRect/>
          </a:stretch>
        </p:blipFill>
        <p:spPr bwMode="auto">
          <a:xfrm>
            <a:off x="1610474" y="3871306"/>
            <a:ext cx="404860" cy="404860"/>
          </a:xfrm>
          <a:prstGeom prst="rect">
            <a:avLst/>
          </a:prstGeom>
          <a:noFill/>
        </p:spPr>
      </p:pic>
      <p:pic>
        <p:nvPicPr>
          <p:cNvPr id="34" name="Picture 4" descr="https://lessonpix.com/drawings/27620/100x100/Counting+Cube.png"/>
          <p:cNvPicPr>
            <a:picLocks noChangeAspect="1" noChangeArrowheads="1"/>
          </p:cNvPicPr>
          <p:nvPr/>
        </p:nvPicPr>
        <p:blipFill>
          <a:blip r:embed="rId3" cstate="print"/>
          <a:srcRect/>
          <a:stretch>
            <a:fillRect/>
          </a:stretch>
        </p:blipFill>
        <p:spPr bwMode="auto">
          <a:xfrm>
            <a:off x="1610474" y="4369581"/>
            <a:ext cx="404860" cy="404860"/>
          </a:xfrm>
          <a:prstGeom prst="rect">
            <a:avLst/>
          </a:prstGeom>
          <a:noFill/>
        </p:spPr>
      </p:pic>
      <p:pic>
        <p:nvPicPr>
          <p:cNvPr id="35" name="Picture 4" descr="https://lessonpix.com/drawings/27620/100x100/Counting+Cube.png"/>
          <p:cNvPicPr>
            <a:picLocks noChangeAspect="1" noChangeArrowheads="1"/>
          </p:cNvPicPr>
          <p:nvPr/>
        </p:nvPicPr>
        <p:blipFill>
          <a:blip r:embed="rId3" cstate="print"/>
          <a:srcRect/>
          <a:stretch>
            <a:fillRect/>
          </a:stretch>
        </p:blipFill>
        <p:spPr bwMode="auto">
          <a:xfrm>
            <a:off x="1614456" y="4822167"/>
            <a:ext cx="404860" cy="404860"/>
          </a:xfrm>
          <a:prstGeom prst="rect">
            <a:avLst/>
          </a:prstGeom>
          <a:noFill/>
        </p:spPr>
      </p:pic>
      <p:pic>
        <p:nvPicPr>
          <p:cNvPr id="36" name="Picture 4" descr="https://lessonpix.com/drawings/27620/100x100/Counting+Cube.png"/>
          <p:cNvPicPr>
            <a:picLocks noChangeAspect="1" noChangeArrowheads="1"/>
          </p:cNvPicPr>
          <p:nvPr/>
        </p:nvPicPr>
        <p:blipFill>
          <a:blip r:embed="rId3" cstate="print"/>
          <a:srcRect/>
          <a:stretch>
            <a:fillRect/>
          </a:stretch>
        </p:blipFill>
        <p:spPr bwMode="auto">
          <a:xfrm>
            <a:off x="1610474" y="5320442"/>
            <a:ext cx="404860" cy="404860"/>
          </a:xfrm>
          <a:prstGeom prst="rect">
            <a:avLst/>
          </a:prstGeom>
          <a:noFill/>
        </p:spPr>
      </p:pic>
      <p:pic>
        <p:nvPicPr>
          <p:cNvPr id="37" name="Picture 4" descr="https://lessonpix.com/drawings/27620/100x100/Counting+Cube.png"/>
          <p:cNvPicPr>
            <a:picLocks noChangeAspect="1" noChangeArrowheads="1"/>
          </p:cNvPicPr>
          <p:nvPr/>
        </p:nvPicPr>
        <p:blipFill>
          <a:blip r:embed="rId3" cstate="print"/>
          <a:srcRect/>
          <a:stretch>
            <a:fillRect/>
          </a:stretch>
        </p:blipFill>
        <p:spPr bwMode="auto">
          <a:xfrm>
            <a:off x="1610474" y="1559652"/>
            <a:ext cx="404860" cy="404860"/>
          </a:xfrm>
          <a:prstGeom prst="rect">
            <a:avLst/>
          </a:prstGeom>
          <a:noFill/>
        </p:spPr>
      </p:pic>
      <p:pic>
        <p:nvPicPr>
          <p:cNvPr id="38" name="Picture 4" descr="https://lessonpix.com/drawings/27620/100x100/Counting+Cube.png"/>
          <p:cNvPicPr>
            <a:picLocks noChangeAspect="1" noChangeArrowheads="1"/>
          </p:cNvPicPr>
          <p:nvPr/>
        </p:nvPicPr>
        <p:blipFill>
          <a:blip r:embed="rId3" cstate="print"/>
          <a:srcRect/>
          <a:stretch>
            <a:fillRect/>
          </a:stretch>
        </p:blipFill>
        <p:spPr bwMode="auto">
          <a:xfrm>
            <a:off x="1627708" y="5866443"/>
            <a:ext cx="404860" cy="404860"/>
          </a:xfrm>
          <a:prstGeom prst="rect">
            <a:avLst/>
          </a:prstGeom>
          <a:noFill/>
        </p:spPr>
      </p:pic>
      <p:pic>
        <p:nvPicPr>
          <p:cNvPr id="39" name="Picture 4" descr="https://lessonpix.com/drawings/27620/100x100/Counting+Cube.png"/>
          <p:cNvPicPr>
            <a:picLocks noChangeAspect="1" noChangeArrowheads="1"/>
          </p:cNvPicPr>
          <p:nvPr/>
        </p:nvPicPr>
        <p:blipFill>
          <a:blip r:embed="rId3" cstate="print"/>
          <a:srcRect/>
          <a:stretch>
            <a:fillRect/>
          </a:stretch>
        </p:blipFill>
        <p:spPr bwMode="auto">
          <a:xfrm>
            <a:off x="3058274" y="2576407"/>
            <a:ext cx="404860" cy="404860"/>
          </a:xfrm>
          <a:prstGeom prst="rect">
            <a:avLst/>
          </a:prstGeom>
          <a:noFill/>
        </p:spPr>
      </p:pic>
      <p:pic>
        <p:nvPicPr>
          <p:cNvPr id="40" name="Picture 4" descr="https://lessonpix.com/drawings/27620/100x100/Counting+Cube.png"/>
          <p:cNvPicPr>
            <a:picLocks noChangeAspect="1" noChangeArrowheads="1"/>
          </p:cNvPicPr>
          <p:nvPr/>
        </p:nvPicPr>
        <p:blipFill>
          <a:blip r:embed="rId3" cstate="print"/>
          <a:srcRect/>
          <a:stretch>
            <a:fillRect/>
          </a:stretch>
        </p:blipFill>
        <p:spPr bwMode="auto">
          <a:xfrm>
            <a:off x="3066238" y="3075700"/>
            <a:ext cx="404860" cy="404860"/>
          </a:xfrm>
          <a:prstGeom prst="rect">
            <a:avLst/>
          </a:prstGeom>
          <a:noFill/>
        </p:spPr>
      </p:pic>
      <p:pic>
        <p:nvPicPr>
          <p:cNvPr id="41" name="Picture 4" descr="https://lessonpix.com/drawings/27620/100x100/Counting+Cube.png"/>
          <p:cNvPicPr>
            <a:picLocks noChangeAspect="1" noChangeArrowheads="1"/>
          </p:cNvPicPr>
          <p:nvPr/>
        </p:nvPicPr>
        <p:blipFill>
          <a:blip r:embed="rId3" cstate="print"/>
          <a:srcRect/>
          <a:stretch>
            <a:fillRect/>
          </a:stretch>
        </p:blipFill>
        <p:spPr bwMode="auto">
          <a:xfrm>
            <a:off x="3066238" y="3592197"/>
            <a:ext cx="404860" cy="404860"/>
          </a:xfrm>
          <a:prstGeom prst="rect">
            <a:avLst/>
          </a:prstGeom>
          <a:noFill/>
        </p:spPr>
      </p:pic>
      <p:sp>
        <p:nvSpPr>
          <p:cNvPr id="2" name="Rounded Rectangle 1"/>
          <p:cNvSpPr/>
          <p:nvPr/>
        </p:nvSpPr>
        <p:spPr>
          <a:xfrm>
            <a:off x="1311575" y="1242406"/>
            <a:ext cx="2514600" cy="5257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p:cNvSpPr/>
          <p:nvPr/>
        </p:nvSpPr>
        <p:spPr>
          <a:xfrm>
            <a:off x="5289343" y="1242406"/>
            <a:ext cx="2514600" cy="5257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4" descr="https://lessonpix.com/drawings/27620/100x100/Counting+Cube.png"/>
          <p:cNvPicPr>
            <a:picLocks noChangeAspect="1" noChangeArrowheads="1"/>
          </p:cNvPicPr>
          <p:nvPr/>
        </p:nvPicPr>
        <p:blipFill>
          <a:blip r:embed="rId3" cstate="print"/>
          <a:srcRect/>
          <a:stretch>
            <a:fillRect/>
          </a:stretch>
        </p:blipFill>
        <p:spPr bwMode="auto">
          <a:xfrm>
            <a:off x="3093746" y="4140517"/>
            <a:ext cx="404860" cy="404860"/>
          </a:xfrm>
          <a:prstGeom prst="rect">
            <a:avLst/>
          </a:prstGeom>
          <a:noFill/>
        </p:spPr>
      </p:pic>
      <p:pic>
        <p:nvPicPr>
          <p:cNvPr id="44" name="Picture 2" descr="http://images.clipartpanda.com/i-love-math-clipart-we-heart-math-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692" y="5866442"/>
            <a:ext cx="814819" cy="70889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images.clipartpanda.com/i-love-math-clipart-we-heart-math-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1891" y="5846022"/>
            <a:ext cx="814819" cy="708893"/>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426761791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49457" y="909440"/>
            <a:ext cx="8445086" cy="1323439"/>
          </a:xfrm>
          <a:prstGeom prst="rect">
            <a:avLst/>
          </a:prstGeom>
          <a:noFill/>
        </p:spPr>
        <p:txBody>
          <a:bodyPr wrap="square" rtlCol="0">
            <a:spAutoFit/>
          </a:bodyPr>
          <a:lstStyle/>
          <a:p>
            <a:pPr algn="ctr"/>
            <a:r>
              <a:rPr lang="en-US" sz="2400" b="1" dirty="0">
                <a:solidFill>
                  <a:srgbClr val="0000FF"/>
                </a:solidFill>
              </a:rPr>
              <a:t>Now, I want both of you to show 17 on your mat.</a:t>
            </a:r>
          </a:p>
          <a:p>
            <a:pPr algn="ctr"/>
            <a:r>
              <a:rPr lang="en-US" sz="2400" b="1" dirty="0">
                <a:solidFill>
                  <a:srgbClr val="0000FF"/>
                </a:solidFill>
              </a:rPr>
              <a:t>Show it as 10 ones and some ones.</a:t>
            </a:r>
            <a:endParaRPr lang="en-US" sz="2400" b="1" dirty="0">
              <a:solidFill>
                <a:srgbClr val="FF0066"/>
              </a:solidFill>
            </a:endParaRPr>
          </a:p>
          <a:p>
            <a:pPr algn="ctr"/>
            <a:endParaRPr lang="en-US" sz="3200" b="1" i="1" dirty="0"/>
          </a:p>
        </p:txBody>
      </p:sp>
      <p:pic>
        <p:nvPicPr>
          <p:cNvPr id="11266" name="Picture 2" descr="http://www.thebeegroup.com.au/wp-content/uploads/2013/10/revslider_bee_thumbsup_v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057400"/>
            <a:ext cx="2895600" cy="399345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26822203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49457" y="605132"/>
            <a:ext cx="8445086" cy="954107"/>
          </a:xfrm>
          <a:prstGeom prst="rect">
            <a:avLst/>
          </a:prstGeom>
          <a:noFill/>
        </p:spPr>
        <p:txBody>
          <a:bodyPr wrap="square" rtlCol="0">
            <a:spAutoFit/>
          </a:bodyPr>
          <a:lstStyle/>
          <a:p>
            <a:pPr algn="ctr"/>
            <a:r>
              <a:rPr lang="en-US" sz="2400" b="1" dirty="0">
                <a:solidFill>
                  <a:srgbClr val="0000FF"/>
                </a:solidFill>
              </a:rPr>
              <a:t>How can we tell which number is bigger?</a:t>
            </a:r>
            <a:endParaRPr lang="en-US" sz="2400" b="1" dirty="0">
              <a:solidFill>
                <a:srgbClr val="FF0000"/>
              </a:solidFill>
            </a:endParaRPr>
          </a:p>
          <a:p>
            <a:pPr algn="ctr"/>
            <a:endParaRPr lang="en-US" sz="3200" b="1" dirty="0"/>
          </a:p>
        </p:txBody>
      </p:sp>
      <p:pic>
        <p:nvPicPr>
          <p:cNvPr id="9" name="Picture 4" descr="https://lessonpix.com/drawings/27620/100x100/Counting+Cube.png"/>
          <p:cNvPicPr>
            <a:picLocks noChangeAspect="1" noChangeArrowheads="1"/>
          </p:cNvPicPr>
          <p:nvPr/>
        </p:nvPicPr>
        <p:blipFill>
          <a:blip r:embed="rId3" cstate="print"/>
          <a:srcRect/>
          <a:stretch>
            <a:fillRect/>
          </a:stretch>
        </p:blipFill>
        <p:spPr bwMode="auto">
          <a:xfrm>
            <a:off x="5697097" y="2462673"/>
            <a:ext cx="404860" cy="404860"/>
          </a:xfrm>
          <a:prstGeom prst="rect">
            <a:avLst/>
          </a:prstGeom>
          <a:noFill/>
        </p:spPr>
      </p:pic>
      <p:pic>
        <p:nvPicPr>
          <p:cNvPr id="10" name="Picture 4" descr="https://lessonpix.com/drawings/27620/100x100/Counting+Cube.png"/>
          <p:cNvPicPr>
            <a:picLocks noChangeAspect="1" noChangeArrowheads="1"/>
          </p:cNvPicPr>
          <p:nvPr/>
        </p:nvPicPr>
        <p:blipFill>
          <a:blip r:embed="rId3" cstate="print"/>
          <a:srcRect/>
          <a:stretch>
            <a:fillRect/>
          </a:stretch>
        </p:blipFill>
        <p:spPr bwMode="auto">
          <a:xfrm>
            <a:off x="5697097" y="2888965"/>
            <a:ext cx="404860" cy="404860"/>
          </a:xfrm>
          <a:prstGeom prst="rect">
            <a:avLst/>
          </a:prstGeom>
          <a:noFill/>
        </p:spPr>
      </p:pic>
      <p:pic>
        <p:nvPicPr>
          <p:cNvPr id="11" name="Picture 4" descr="https://lessonpix.com/drawings/27620/100x100/Counting+Cube.png"/>
          <p:cNvPicPr>
            <a:picLocks noChangeAspect="1" noChangeArrowheads="1"/>
          </p:cNvPicPr>
          <p:nvPr/>
        </p:nvPicPr>
        <p:blipFill>
          <a:blip r:embed="rId3" cstate="print"/>
          <a:srcRect/>
          <a:stretch>
            <a:fillRect/>
          </a:stretch>
        </p:blipFill>
        <p:spPr bwMode="auto">
          <a:xfrm>
            <a:off x="5697097" y="3354259"/>
            <a:ext cx="404860" cy="404860"/>
          </a:xfrm>
          <a:prstGeom prst="rect">
            <a:avLst/>
          </a:prstGeom>
          <a:noFill/>
        </p:spPr>
      </p:pic>
      <p:pic>
        <p:nvPicPr>
          <p:cNvPr id="15" name="Picture 4" descr="https://lessonpix.com/drawings/27620/100x100/Counting+Cube.png"/>
          <p:cNvPicPr>
            <a:picLocks noChangeAspect="1" noChangeArrowheads="1"/>
          </p:cNvPicPr>
          <p:nvPr/>
        </p:nvPicPr>
        <p:blipFill>
          <a:blip r:embed="rId3" cstate="print"/>
          <a:srcRect/>
          <a:stretch>
            <a:fillRect/>
          </a:stretch>
        </p:blipFill>
        <p:spPr bwMode="auto">
          <a:xfrm>
            <a:off x="5697097" y="1993974"/>
            <a:ext cx="404860" cy="404860"/>
          </a:xfrm>
          <a:prstGeom prst="rect">
            <a:avLst/>
          </a:prstGeom>
          <a:noFill/>
        </p:spPr>
      </p:pic>
      <p:pic>
        <p:nvPicPr>
          <p:cNvPr id="16" name="Picture 4" descr="https://lessonpix.com/drawings/27620/100x100/Counting+Cube.png"/>
          <p:cNvPicPr>
            <a:picLocks noChangeAspect="1" noChangeArrowheads="1"/>
          </p:cNvPicPr>
          <p:nvPr/>
        </p:nvPicPr>
        <p:blipFill>
          <a:blip r:embed="rId3" cstate="print"/>
          <a:srcRect/>
          <a:stretch>
            <a:fillRect/>
          </a:stretch>
        </p:blipFill>
        <p:spPr bwMode="auto">
          <a:xfrm>
            <a:off x="5697097" y="3853552"/>
            <a:ext cx="404860" cy="404860"/>
          </a:xfrm>
          <a:prstGeom prst="rect">
            <a:avLst/>
          </a:prstGeom>
          <a:noFill/>
        </p:spPr>
      </p:pic>
      <p:pic>
        <p:nvPicPr>
          <p:cNvPr id="17" name="Picture 4" descr="https://lessonpix.com/drawings/27620/100x100/Counting+Cube.png"/>
          <p:cNvPicPr>
            <a:picLocks noChangeAspect="1" noChangeArrowheads="1"/>
          </p:cNvPicPr>
          <p:nvPr/>
        </p:nvPicPr>
        <p:blipFill>
          <a:blip r:embed="rId3" cstate="print"/>
          <a:srcRect/>
          <a:stretch>
            <a:fillRect/>
          </a:stretch>
        </p:blipFill>
        <p:spPr bwMode="auto">
          <a:xfrm>
            <a:off x="5697097" y="4351827"/>
            <a:ext cx="404860" cy="404860"/>
          </a:xfrm>
          <a:prstGeom prst="rect">
            <a:avLst/>
          </a:prstGeom>
          <a:noFill/>
        </p:spPr>
      </p:pic>
      <p:pic>
        <p:nvPicPr>
          <p:cNvPr id="18" name="Picture 4" descr="https://lessonpix.com/drawings/27620/100x100/Counting+Cube.png"/>
          <p:cNvPicPr>
            <a:picLocks noChangeAspect="1" noChangeArrowheads="1"/>
          </p:cNvPicPr>
          <p:nvPr/>
        </p:nvPicPr>
        <p:blipFill>
          <a:blip r:embed="rId3" cstate="print"/>
          <a:srcRect/>
          <a:stretch>
            <a:fillRect/>
          </a:stretch>
        </p:blipFill>
        <p:spPr bwMode="auto">
          <a:xfrm>
            <a:off x="5701079" y="4804413"/>
            <a:ext cx="404860" cy="404860"/>
          </a:xfrm>
          <a:prstGeom prst="rect">
            <a:avLst/>
          </a:prstGeom>
          <a:noFill/>
        </p:spPr>
      </p:pic>
      <p:pic>
        <p:nvPicPr>
          <p:cNvPr id="20" name="Picture 4" descr="https://lessonpix.com/drawings/27620/100x100/Counting+Cube.png"/>
          <p:cNvPicPr>
            <a:picLocks noChangeAspect="1" noChangeArrowheads="1"/>
          </p:cNvPicPr>
          <p:nvPr/>
        </p:nvPicPr>
        <p:blipFill>
          <a:blip r:embed="rId3" cstate="print"/>
          <a:srcRect/>
          <a:stretch>
            <a:fillRect/>
          </a:stretch>
        </p:blipFill>
        <p:spPr bwMode="auto">
          <a:xfrm>
            <a:off x="5697097" y="5302688"/>
            <a:ext cx="404860" cy="404860"/>
          </a:xfrm>
          <a:prstGeom prst="rect">
            <a:avLst/>
          </a:prstGeom>
          <a:noFill/>
        </p:spPr>
      </p:pic>
      <p:pic>
        <p:nvPicPr>
          <p:cNvPr id="21" name="Picture 4" descr="https://lessonpix.com/drawings/27620/100x100/Counting+Cube.png"/>
          <p:cNvPicPr>
            <a:picLocks noChangeAspect="1" noChangeArrowheads="1"/>
          </p:cNvPicPr>
          <p:nvPr/>
        </p:nvPicPr>
        <p:blipFill>
          <a:blip r:embed="rId3" cstate="print"/>
          <a:srcRect/>
          <a:stretch>
            <a:fillRect/>
          </a:stretch>
        </p:blipFill>
        <p:spPr bwMode="auto">
          <a:xfrm>
            <a:off x="5697097" y="1541898"/>
            <a:ext cx="404860" cy="404860"/>
          </a:xfrm>
          <a:prstGeom prst="rect">
            <a:avLst/>
          </a:prstGeom>
          <a:noFill/>
        </p:spPr>
      </p:pic>
      <p:pic>
        <p:nvPicPr>
          <p:cNvPr id="22" name="Picture 4" descr="https://lessonpix.com/drawings/27620/100x100/Counting+Cube.png"/>
          <p:cNvPicPr>
            <a:picLocks noChangeAspect="1" noChangeArrowheads="1"/>
          </p:cNvPicPr>
          <p:nvPr/>
        </p:nvPicPr>
        <p:blipFill>
          <a:blip r:embed="rId3" cstate="print"/>
          <a:srcRect/>
          <a:stretch>
            <a:fillRect/>
          </a:stretch>
        </p:blipFill>
        <p:spPr bwMode="auto">
          <a:xfrm>
            <a:off x="5714331" y="5848689"/>
            <a:ext cx="404860" cy="404860"/>
          </a:xfrm>
          <a:prstGeom prst="rect">
            <a:avLst/>
          </a:prstGeom>
          <a:noFill/>
        </p:spPr>
      </p:pic>
      <p:pic>
        <p:nvPicPr>
          <p:cNvPr id="29" name="Picture 4" descr="https://lessonpix.com/drawings/27620/100x100/Counting+Cube.png"/>
          <p:cNvPicPr>
            <a:picLocks noChangeAspect="1" noChangeArrowheads="1"/>
          </p:cNvPicPr>
          <p:nvPr/>
        </p:nvPicPr>
        <p:blipFill>
          <a:blip r:embed="rId3" cstate="print"/>
          <a:srcRect/>
          <a:stretch>
            <a:fillRect/>
          </a:stretch>
        </p:blipFill>
        <p:spPr bwMode="auto">
          <a:xfrm>
            <a:off x="1610474" y="2480427"/>
            <a:ext cx="404860" cy="404860"/>
          </a:xfrm>
          <a:prstGeom prst="rect">
            <a:avLst/>
          </a:prstGeom>
          <a:noFill/>
        </p:spPr>
      </p:pic>
      <p:pic>
        <p:nvPicPr>
          <p:cNvPr id="30" name="Picture 4" descr="https://lessonpix.com/drawings/27620/100x100/Counting+Cube.png"/>
          <p:cNvPicPr>
            <a:picLocks noChangeAspect="1" noChangeArrowheads="1"/>
          </p:cNvPicPr>
          <p:nvPr/>
        </p:nvPicPr>
        <p:blipFill>
          <a:blip r:embed="rId3" cstate="print"/>
          <a:srcRect/>
          <a:stretch>
            <a:fillRect/>
          </a:stretch>
        </p:blipFill>
        <p:spPr bwMode="auto">
          <a:xfrm>
            <a:off x="1610474" y="2906719"/>
            <a:ext cx="404860" cy="404860"/>
          </a:xfrm>
          <a:prstGeom prst="rect">
            <a:avLst/>
          </a:prstGeom>
          <a:noFill/>
        </p:spPr>
      </p:pic>
      <p:pic>
        <p:nvPicPr>
          <p:cNvPr id="31" name="Picture 4" descr="https://lessonpix.com/drawings/27620/100x100/Counting+Cube.png"/>
          <p:cNvPicPr>
            <a:picLocks noChangeAspect="1" noChangeArrowheads="1"/>
          </p:cNvPicPr>
          <p:nvPr/>
        </p:nvPicPr>
        <p:blipFill>
          <a:blip r:embed="rId3" cstate="print"/>
          <a:srcRect/>
          <a:stretch>
            <a:fillRect/>
          </a:stretch>
        </p:blipFill>
        <p:spPr bwMode="auto">
          <a:xfrm>
            <a:off x="1610474" y="3372013"/>
            <a:ext cx="404860" cy="404860"/>
          </a:xfrm>
          <a:prstGeom prst="rect">
            <a:avLst/>
          </a:prstGeom>
          <a:noFill/>
        </p:spPr>
      </p:pic>
      <p:pic>
        <p:nvPicPr>
          <p:cNvPr id="32" name="Picture 4" descr="https://lessonpix.com/drawings/27620/100x100/Counting+Cube.png"/>
          <p:cNvPicPr>
            <a:picLocks noChangeAspect="1" noChangeArrowheads="1"/>
          </p:cNvPicPr>
          <p:nvPr/>
        </p:nvPicPr>
        <p:blipFill>
          <a:blip r:embed="rId3" cstate="print"/>
          <a:srcRect/>
          <a:stretch>
            <a:fillRect/>
          </a:stretch>
        </p:blipFill>
        <p:spPr bwMode="auto">
          <a:xfrm>
            <a:off x="1610474" y="2011728"/>
            <a:ext cx="404860" cy="404860"/>
          </a:xfrm>
          <a:prstGeom prst="rect">
            <a:avLst/>
          </a:prstGeom>
          <a:noFill/>
        </p:spPr>
      </p:pic>
      <p:pic>
        <p:nvPicPr>
          <p:cNvPr id="33" name="Picture 4" descr="https://lessonpix.com/drawings/27620/100x100/Counting+Cube.png"/>
          <p:cNvPicPr>
            <a:picLocks noChangeAspect="1" noChangeArrowheads="1"/>
          </p:cNvPicPr>
          <p:nvPr/>
        </p:nvPicPr>
        <p:blipFill>
          <a:blip r:embed="rId3" cstate="print"/>
          <a:srcRect/>
          <a:stretch>
            <a:fillRect/>
          </a:stretch>
        </p:blipFill>
        <p:spPr bwMode="auto">
          <a:xfrm>
            <a:off x="1610474" y="3871306"/>
            <a:ext cx="404860" cy="404860"/>
          </a:xfrm>
          <a:prstGeom prst="rect">
            <a:avLst/>
          </a:prstGeom>
          <a:noFill/>
        </p:spPr>
      </p:pic>
      <p:pic>
        <p:nvPicPr>
          <p:cNvPr id="34" name="Picture 4" descr="https://lessonpix.com/drawings/27620/100x100/Counting+Cube.png"/>
          <p:cNvPicPr>
            <a:picLocks noChangeAspect="1" noChangeArrowheads="1"/>
          </p:cNvPicPr>
          <p:nvPr/>
        </p:nvPicPr>
        <p:blipFill>
          <a:blip r:embed="rId3" cstate="print"/>
          <a:srcRect/>
          <a:stretch>
            <a:fillRect/>
          </a:stretch>
        </p:blipFill>
        <p:spPr bwMode="auto">
          <a:xfrm>
            <a:off x="1610474" y="4369581"/>
            <a:ext cx="404860" cy="404860"/>
          </a:xfrm>
          <a:prstGeom prst="rect">
            <a:avLst/>
          </a:prstGeom>
          <a:noFill/>
        </p:spPr>
      </p:pic>
      <p:pic>
        <p:nvPicPr>
          <p:cNvPr id="35" name="Picture 4" descr="https://lessonpix.com/drawings/27620/100x100/Counting+Cube.png"/>
          <p:cNvPicPr>
            <a:picLocks noChangeAspect="1" noChangeArrowheads="1"/>
          </p:cNvPicPr>
          <p:nvPr/>
        </p:nvPicPr>
        <p:blipFill>
          <a:blip r:embed="rId3" cstate="print"/>
          <a:srcRect/>
          <a:stretch>
            <a:fillRect/>
          </a:stretch>
        </p:blipFill>
        <p:spPr bwMode="auto">
          <a:xfrm>
            <a:off x="1614456" y="4822167"/>
            <a:ext cx="404860" cy="404860"/>
          </a:xfrm>
          <a:prstGeom prst="rect">
            <a:avLst/>
          </a:prstGeom>
          <a:noFill/>
        </p:spPr>
      </p:pic>
      <p:pic>
        <p:nvPicPr>
          <p:cNvPr id="36" name="Picture 4" descr="https://lessonpix.com/drawings/27620/100x100/Counting+Cube.png"/>
          <p:cNvPicPr>
            <a:picLocks noChangeAspect="1" noChangeArrowheads="1"/>
          </p:cNvPicPr>
          <p:nvPr/>
        </p:nvPicPr>
        <p:blipFill>
          <a:blip r:embed="rId3" cstate="print"/>
          <a:srcRect/>
          <a:stretch>
            <a:fillRect/>
          </a:stretch>
        </p:blipFill>
        <p:spPr bwMode="auto">
          <a:xfrm>
            <a:off x="1610474" y="5320442"/>
            <a:ext cx="404860" cy="404860"/>
          </a:xfrm>
          <a:prstGeom prst="rect">
            <a:avLst/>
          </a:prstGeom>
          <a:noFill/>
        </p:spPr>
      </p:pic>
      <p:pic>
        <p:nvPicPr>
          <p:cNvPr id="37" name="Picture 4" descr="https://lessonpix.com/drawings/27620/100x100/Counting+Cube.png"/>
          <p:cNvPicPr>
            <a:picLocks noChangeAspect="1" noChangeArrowheads="1"/>
          </p:cNvPicPr>
          <p:nvPr/>
        </p:nvPicPr>
        <p:blipFill>
          <a:blip r:embed="rId3" cstate="print"/>
          <a:srcRect/>
          <a:stretch>
            <a:fillRect/>
          </a:stretch>
        </p:blipFill>
        <p:spPr bwMode="auto">
          <a:xfrm>
            <a:off x="1610474" y="1559652"/>
            <a:ext cx="404860" cy="404860"/>
          </a:xfrm>
          <a:prstGeom prst="rect">
            <a:avLst/>
          </a:prstGeom>
          <a:noFill/>
        </p:spPr>
      </p:pic>
      <p:pic>
        <p:nvPicPr>
          <p:cNvPr id="38" name="Picture 4" descr="https://lessonpix.com/drawings/27620/100x100/Counting+Cube.png"/>
          <p:cNvPicPr>
            <a:picLocks noChangeAspect="1" noChangeArrowheads="1"/>
          </p:cNvPicPr>
          <p:nvPr/>
        </p:nvPicPr>
        <p:blipFill>
          <a:blip r:embed="rId3" cstate="print"/>
          <a:srcRect/>
          <a:stretch>
            <a:fillRect/>
          </a:stretch>
        </p:blipFill>
        <p:spPr bwMode="auto">
          <a:xfrm>
            <a:off x="1627708" y="5866443"/>
            <a:ext cx="404860" cy="404860"/>
          </a:xfrm>
          <a:prstGeom prst="rect">
            <a:avLst/>
          </a:prstGeom>
          <a:noFill/>
        </p:spPr>
      </p:pic>
      <p:pic>
        <p:nvPicPr>
          <p:cNvPr id="39" name="Picture 4" descr="https://lessonpix.com/drawings/27620/100x100/Counting+Cube.png"/>
          <p:cNvPicPr>
            <a:picLocks noChangeAspect="1" noChangeArrowheads="1"/>
          </p:cNvPicPr>
          <p:nvPr/>
        </p:nvPicPr>
        <p:blipFill>
          <a:blip r:embed="rId3" cstate="print"/>
          <a:srcRect/>
          <a:stretch>
            <a:fillRect/>
          </a:stretch>
        </p:blipFill>
        <p:spPr bwMode="auto">
          <a:xfrm>
            <a:off x="3058274" y="2576407"/>
            <a:ext cx="404860" cy="404860"/>
          </a:xfrm>
          <a:prstGeom prst="rect">
            <a:avLst/>
          </a:prstGeom>
          <a:noFill/>
        </p:spPr>
      </p:pic>
      <p:pic>
        <p:nvPicPr>
          <p:cNvPr id="40" name="Picture 4" descr="https://lessonpix.com/drawings/27620/100x100/Counting+Cube.png"/>
          <p:cNvPicPr>
            <a:picLocks noChangeAspect="1" noChangeArrowheads="1"/>
          </p:cNvPicPr>
          <p:nvPr/>
        </p:nvPicPr>
        <p:blipFill>
          <a:blip r:embed="rId3" cstate="print"/>
          <a:srcRect/>
          <a:stretch>
            <a:fillRect/>
          </a:stretch>
        </p:blipFill>
        <p:spPr bwMode="auto">
          <a:xfrm>
            <a:off x="3066238" y="3075700"/>
            <a:ext cx="404860" cy="404860"/>
          </a:xfrm>
          <a:prstGeom prst="rect">
            <a:avLst/>
          </a:prstGeom>
          <a:noFill/>
        </p:spPr>
      </p:pic>
      <p:pic>
        <p:nvPicPr>
          <p:cNvPr id="41" name="Picture 4" descr="https://lessonpix.com/drawings/27620/100x100/Counting+Cube.png"/>
          <p:cNvPicPr>
            <a:picLocks noChangeAspect="1" noChangeArrowheads="1"/>
          </p:cNvPicPr>
          <p:nvPr/>
        </p:nvPicPr>
        <p:blipFill>
          <a:blip r:embed="rId3" cstate="print"/>
          <a:srcRect/>
          <a:stretch>
            <a:fillRect/>
          </a:stretch>
        </p:blipFill>
        <p:spPr bwMode="auto">
          <a:xfrm>
            <a:off x="3066238" y="3592197"/>
            <a:ext cx="404860" cy="404860"/>
          </a:xfrm>
          <a:prstGeom prst="rect">
            <a:avLst/>
          </a:prstGeom>
          <a:noFill/>
        </p:spPr>
      </p:pic>
      <p:sp>
        <p:nvSpPr>
          <p:cNvPr id="2" name="Rounded Rectangle 1"/>
          <p:cNvSpPr/>
          <p:nvPr/>
        </p:nvSpPr>
        <p:spPr>
          <a:xfrm>
            <a:off x="1311575" y="1242406"/>
            <a:ext cx="2514600" cy="5257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p:cNvSpPr/>
          <p:nvPr/>
        </p:nvSpPr>
        <p:spPr>
          <a:xfrm>
            <a:off x="5289343" y="1242406"/>
            <a:ext cx="2514600" cy="5257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4" descr="https://lessonpix.com/drawings/27620/100x100/Counting+Cube.png"/>
          <p:cNvPicPr>
            <a:picLocks noChangeAspect="1" noChangeArrowheads="1"/>
          </p:cNvPicPr>
          <p:nvPr/>
        </p:nvPicPr>
        <p:blipFill>
          <a:blip r:embed="rId3" cstate="print"/>
          <a:srcRect/>
          <a:stretch>
            <a:fillRect/>
          </a:stretch>
        </p:blipFill>
        <p:spPr bwMode="auto">
          <a:xfrm>
            <a:off x="3054154" y="4139458"/>
            <a:ext cx="404860" cy="404860"/>
          </a:xfrm>
          <a:prstGeom prst="rect">
            <a:avLst/>
          </a:prstGeom>
          <a:noFill/>
        </p:spPr>
      </p:pic>
      <p:pic>
        <p:nvPicPr>
          <p:cNvPr id="44" name="Picture 4" descr="https://lessonpix.com/drawings/27620/100x100/Counting+Cube.png"/>
          <p:cNvPicPr>
            <a:picLocks noChangeAspect="1" noChangeArrowheads="1"/>
          </p:cNvPicPr>
          <p:nvPr/>
        </p:nvPicPr>
        <p:blipFill>
          <a:blip r:embed="rId3" cstate="print"/>
          <a:srcRect/>
          <a:stretch>
            <a:fillRect/>
          </a:stretch>
        </p:blipFill>
        <p:spPr bwMode="auto">
          <a:xfrm>
            <a:off x="3066238" y="2131793"/>
            <a:ext cx="404860" cy="404860"/>
          </a:xfrm>
          <a:prstGeom prst="rect">
            <a:avLst/>
          </a:prstGeom>
          <a:noFill/>
        </p:spPr>
      </p:pic>
      <p:pic>
        <p:nvPicPr>
          <p:cNvPr id="45" name="Picture 4" descr="https://lessonpix.com/drawings/27620/100x100/Counting+Cube.png"/>
          <p:cNvPicPr>
            <a:picLocks noChangeAspect="1" noChangeArrowheads="1"/>
          </p:cNvPicPr>
          <p:nvPr/>
        </p:nvPicPr>
        <p:blipFill>
          <a:blip r:embed="rId3" cstate="print"/>
          <a:srcRect/>
          <a:stretch>
            <a:fillRect/>
          </a:stretch>
        </p:blipFill>
        <p:spPr bwMode="auto">
          <a:xfrm>
            <a:off x="3054154" y="4653405"/>
            <a:ext cx="404860" cy="404860"/>
          </a:xfrm>
          <a:prstGeom prst="rect">
            <a:avLst/>
          </a:prstGeom>
          <a:noFill/>
        </p:spPr>
      </p:pic>
      <p:pic>
        <p:nvPicPr>
          <p:cNvPr id="46" name="Picture 4" descr="https://lessonpix.com/drawings/27620/100x100/Counting+Cube.png"/>
          <p:cNvPicPr>
            <a:picLocks noChangeAspect="1" noChangeArrowheads="1"/>
          </p:cNvPicPr>
          <p:nvPr/>
        </p:nvPicPr>
        <p:blipFill>
          <a:blip r:embed="rId3" cstate="print"/>
          <a:srcRect/>
          <a:stretch>
            <a:fillRect/>
          </a:stretch>
        </p:blipFill>
        <p:spPr bwMode="auto">
          <a:xfrm>
            <a:off x="3054154" y="5203216"/>
            <a:ext cx="404860" cy="404860"/>
          </a:xfrm>
          <a:prstGeom prst="rect">
            <a:avLst/>
          </a:prstGeom>
          <a:noFill/>
        </p:spPr>
      </p:pic>
      <p:pic>
        <p:nvPicPr>
          <p:cNvPr id="47" name="Picture 4" descr="https://lessonpix.com/drawings/27620/100x100/Counting+Cube.png"/>
          <p:cNvPicPr>
            <a:picLocks noChangeAspect="1" noChangeArrowheads="1"/>
          </p:cNvPicPr>
          <p:nvPr/>
        </p:nvPicPr>
        <p:blipFill>
          <a:blip r:embed="rId3" cstate="print"/>
          <a:srcRect/>
          <a:stretch>
            <a:fillRect/>
          </a:stretch>
        </p:blipFill>
        <p:spPr bwMode="auto">
          <a:xfrm>
            <a:off x="6964490" y="2534409"/>
            <a:ext cx="404860" cy="404860"/>
          </a:xfrm>
          <a:prstGeom prst="rect">
            <a:avLst/>
          </a:prstGeom>
          <a:noFill/>
        </p:spPr>
      </p:pic>
      <p:pic>
        <p:nvPicPr>
          <p:cNvPr id="48" name="Picture 4" descr="https://lessonpix.com/drawings/27620/100x100/Counting+Cube.png"/>
          <p:cNvPicPr>
            <a:picLocks noChangeAspect="1" noChangeArrowheads="1"/>
          </p:cNvPicPr>
          <p:nvPr/>
        </p:nvPicPr>
        <p:blipFill>
          <a:blip r:embed="rId3" cstate="print"/>
          <a:srcRect/>
          <a:stretch>
            <a:fillRect/>
          </a:stretch>
        </p:blipFill>
        <p:spPr bwMode="auto">
          <a:xfrm>
            <a:off x="6972454" y="3033702"/>
            <a:ext cx="404860" cy="404860"/>
          </a:xfrm>
          <a:prstGeom prst="rect">
            <a:avLst/>
          </a:prstGeom>
          <a:noFill/>
        </p:spPr>
      </p:pic>
      <p:pic>
        <p:nvPicPr>
          <p:cNvPr id="49" name="Picture 4" descr="https://lessonpix.com/drawings/27620/100x100/Counting+Cube.png"/>
          <p:cNvPicPr>
            <a:picLocks noChangeAspect="1" noChangeArrowheads="1"/>
          </p:cNvPicPr>
          <p:nvPr/>
        </p:nvPicPr>
        <p:blipFill>
          <a:blip r:embed="rId3" cstate="print"/>
          <a:srcRect/>
          <a:stretch>
            <a:fillRect/>
          </a:stretch>
        </p:blipFill>
        <p:spPr bwMode="auto">
          <a:xfrm>
            <a:off x="6972454" y="3550199"/>
            <a:ext cx="404860" cy="404860"/>
          </a:xfrm>
          <a:prstGeom prst="rect">
            <a:avLst/>
          </a:prstGeom>
          <a:noFill/>
        </p:spPr>
      </p:pic>
      <p:pic>
        <p:nvPicPr>
          <p:cNvPr id="50" name="Picture 4" descr="https://lessonpix.com/drawings/27620/100x100/Counting+Cube.png"/>
          <p:cNvPicPr>
            <a:picLocks noChangeAspect="1" noChangeArrowheads="1"/>
          </p:cNvPicPr>
          <p:nvPr/>
        </p:nvPicPr>
        <p:blipFill>
          <a:blip r:embed="rId3" cstate="print"/>
          <a:srcRect/>
          <a:stretch>
            <a:fillRect/>
          </a:stretch>
        </p:blipFill>
        <p:spPr bwMode="auto">
          <a:xfrm>
            <a:off x="6960370" y="4097460"/>
            <a:ext cx="404860" cy="404860"/>
          </a:xfrm>
          <a:prstGeom prst="rect">
            <a:avLst/>
          </a:prstGeom>
          <a:noFill/>
        </p:spPr>
      </p:pic>
      <p:pic>
        <p:nvPicPr>
          <p:cNvPr id="51" name="Picture 4" descr="https://lessonpix.com/drawings/27620/100x100/Counting+Cube.png"/>
          <p:cNvPicPr>
            <a:picLocks noChangeAspect="1" noChangeArrowheads="1"/>
          </p:cNvPicPr>
          <p:nvPr/>
        </p:nvPicPr>
        <p:blipFill>
          <a:blip r:embed="rId3" cstate="print"/>
          <a:srcRect/>
          <a:stretch>
            <a:fillRect/>
          </a:stretch>
        </p:blipFill>
        <p:spPr bwMode="auto">
          <a:xfrm>
            <a:off x="6972454" y="2089795"/>
            <a:ext cx="404860" cy="404860"/>
          </a:xfrm>
          <a:prstGeom prst="rect">
            <a:avLst/>
          </a:prstGeom>
          <a:noFill/>
        </p:spPr>
      </p:pic>
      <p:pic>
        <p:nvPicPr>
          <p:cNvPr id="52" name="Picture 4" descr="https://lessonpix.com/drawings/27620/100x100/Counting+Cube.png"/>
          <p:cNvPicPr>
            <a:picLocks noChangeAspect="1" noChangeArrowheads="1"/>
          </p:cNvPicPr>
          <p:nvPr/>
        </p:nvPicPr>
        <p:blipFill>
          <a:blip r:embed="rId3" cstate="print"/>
          <a:srcRect/>
          <a:stretch>
            <a:fillRect/>
          </a:stretch>
        </p:blipFill>
        <p:spPr bwMode="auto">
          <a:xfrm>
            <a:off x="6960370" y="4611407"/>
            <a:ext cx="404860" cy="404860"/>
          </a:xfrm>
          <a:prstGeom prst="rect">
            <a:avLst/>
          </a:prstGeom>
          <a:noFill/>
        </p:spPr>
      </p:pic>
      <p:pic>
        <p:nvPicPr>
          <p:cNvPr id="53" name="Picture 4" descr="https://lessonpix.com/drawings/27620/100x100/Counting+Cube.png"/>
          <p:cNvPicPr>
            <a:picLocks noChangeAspect="1" noChangeArrowheads="1"/>
          </p:cNvPicPr>
          <p:nvPr/>
        </p:nvPicPr>
        <p:blipFill>
          <a:blip r:embed="rId3" cstate="print"/>
          <a:srcRect/>
          <a:stretch>
            <a:fillRect/>
          </a:stretch>
        </p:blipFill>
        <p:spPr bwMode="auto">
          <a:xfrm>
            <a:off x="6960370" y="5161218"/>
            <a:ext cx="404860" cy="404860"/>
          </a:xfrm>
          <a:prstGeom prst="rect">
            <a:avLst/>
          </a:prstGeom>
          <a:noFill/>
        </p:spPr>
      </p:pic>
      <p:pic>
        <p:nvPicPr>
          <p:cNvPr id="17410" name="Picture 2" descr="http://images.clipartpanda.com/i-love-math-clipart-we-heart-math-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692" y="5866442"/>
            <a:ext cx="814819" cy="70889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images.clipartpanda.com/i-love-math-clipart-we-heart-math-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1891" y="5846022"/>
            <a:ext cx="814819" cy="708893"/>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407028917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49457" y="909440"/>
            <a:ext cx="8445086" cy="1323439"/>
          </a:xfrm>
          <a:prstGeom prst="rect">
            <a:avLst/>
          </a:prstGeom>
          <a:noFill/>
        </p:spPr>
        <p:txBody>
          <a:bodyPr wrap="square" rtlCol="0">
            <a:spAutoFit/>
          </a:bodyPr>
          <a:lstStyle/>
          <a:p>
            <a:pPr algn="ctr"/>
            <a:r>
              <a:rPr lang="en-US" sz="2400" b="1" dirty="0">
                <a:solidFill>
                  <a:srgbClr val="0000FF"/>
                </a:solidFill>
              </a:rPr>
              <a:t>Let’s fill in the missing parts of each number bond!</a:t>
            </a:r>
          </a:p>
          <a:p>
            <a:pPr algn="ctr"/>
            <a:r>
              <a:rPr lang="en-US" sz="2400" b="1" dirty="0">
                <a:solidFill>
                  <a:srgbClr val="0000FF"/>
                </a:solidFill>
              </a:rPr>
              <a:t>Which number is bigger?  How do you know?</a:t>
            </a:r>
            <a:endParaRPr lang="en-US" sz="2400" b="1" dirty="0">
              <a:solidFill>
                <a:srgbClr val="FF0066"/>
              </a:solidFill>
            </a:endParaRPr>
          </a:p>
          <a:p>
            <a:pPr algn="ctr"/>
            <a:endParaRPr lang="en-US" sz="3200" b="1" i="1" dirty="0"/>
          </a:p>
        </p:txBody>
      </p:sp>
      <p:pic>
        <p:nvPicPr>
          <p:cNvPr id="9" name="Picture 4" descr="https://encrypted-tbn1.gstatic.com/images?q=tbn:ANd9GcT99B8FAM5hfwo9YgeZfQt_UlL_500YqA60fetU8kSVUbjBBn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6548" y="2312504"/>
            <a:ext cx="2131670" cy="26505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encrypted-tbn1.gstatic.com/images?q=tbn:ANd9GcT99B8FAM5hfwo9YgeZfQt_UlL_500YqA60fetU8kSVUbjBBn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312503"/>
            <a:ext cx="2131670" cy="26505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94947" y="2569954"/>
            <a:ext cx="934871" cy="830997"/>
          </a:xfrm>
          <a:prstGeom prst="rect">
            <a:avLst/>
          </a:prstGeom>
          <a:noFill/>
        </p:spPr>
        <p:txBody>
          <a:bodyPr wrap="none" rtlCol="0">
            <a:spAutoFit/>
          </a:bodyPr>
          <a:lstStyle/>
          <a:p>
            <a:pPr algn="ctr"/>
            <a:r>
              <a:rPr lang="en-US" sz="4800" b="1" dirty="0">
                <a:latin typeface="Comic Sans MS" panose="030F0702030302020204" pitchFamily="66" charset="0"/>
              </a:rPr>
              <a:t>19</a:t>
            </a:r>
          </a:p>
        </p:txBody>
      </p:sp>
      <p:sp>
        <p:nvSpPr>
          <p:cNvPr id="15" name="TextBox 14"/>
          <p:cNvSpPr txBox="1"/>
          <p:nvPr/>
        </p:nvSpPr>
        <p:spPr>
          <a:xfrm>
            <a:off x="2256420" y="4141857"/>
            <a:ext cx="809837" cy="707886"/>
          </a:xfrm>
          <a:prstGeom prst="rect">
            <a:avLst/>
          </a:prstGeom>
          <a:noFill/>
        </p:spPr>
        <p:txBody>
          <a:bodyPr wrap="none" rtlCol="0">
            <a:spAutoFit/>
          </a:bodyPr>
          <a:lstStyle/>
          <a:p>
            <a:pPr algn="ctr"/>
            <a:r>
              <a:rPr lang="en-US" sz="4000" b="1" dirty="0">
                <a:latin typeface="Comic Sans MS" panose="030F0702030302020204" pitchFamily="66" charset="0"/>
              </a:rPr>
              <a:t>10</a:t>
            </a:r>
          </a:p>
        </p:txBody>
      </p:sp>
      <p:sp>
        <p:nvSpPr>
          <p:cNvPr id="16" name="TextBox 15"/>
          <p:cNvSpPr txBox="1"/>
          <p:nvPr/>
        </p:nvSpPr>
        <p:spPr>
          <a:xfrm>
            <a:off x="5779999" y="2555158"/>
            <a:ext cx="934872" cy="830997"/>
          </a:xfrm>
          <a:prstGeom prst="rect">
            <a:avLst/>
          </a:prstGeom>
          <a:noFill/>
        </p:spPr>
        <p:txBody>
          <a:bodyPr wrap="none" rtlCol="0">
            <a:spAutoFit/>
          </a:bodyPr>
          <a:lstStyle/>
          <a:p>
            <a:pPr algn="ctr"/>
            <a:r>
              <a:rPr lang="en-US" sz="4800" b="1" dirty="0">
                <a:latin typeface="Comic Sans MS" panose="030F0702030302020204" pitchFamily="66" charset="0"/>
              </a:rPr>
              <a:t>16</a:t>
            </a:r>
          </a:p>
        </p:txBody>
      </p:sp>
      <p:sp>
        <p:nvSpPr>
          <p:cNvPr id="17" name="TextBox 16"/>
          <p:cNvSpPr txBox="1"/>
          <p:nvPr/>
        </p:nvSpPr>
        <p:spPr>
          <a:xfrm>
            <a:off x="5186605" y="4142410"/>
            <a:ext cx="809837" cy="707886"/>
          </a:xfrm>
          <a:prstGeom prst="rect">
            <a:avLst/>
          </a:prstGeom>
          <a:noFill/>
        </p:spPr>
        <p:txBody>
          <a:bodyPr wrap="none" rtlCol="0">
            <a:spAutoFit/>
          </a:bodyPr>
          <a:lstStyle/>
          <a:p>
            <a:pPr algn="ctr"/>
            <a:r>
              <a:rPr lang="en-US" sz="4000" b="1" dirty="0">
                <a:latin typeface="Comic Sans MS" panose="030F0702030302020204" pitchFamily="66" charset="0"/>
              </a:rPr>
              <a:t>10</a:t>
            </a:r>
          </a:p>
        </p:txBody>
      </p:sp>
      <p:pic>
        <p:nvPicPr>
          <p:cNvPr id="18434" name="Picture 2" descr="http://content.mycutegraphics.com/graphics/pencil/dog-holding-penci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5388" y="4887547"/>
            <a:ext cx="2136212" cy="1784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835385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15</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30894" y="682141"/>
            <a:ext cx="3482211" cy="1015663"/>
          </a:xfrm>
          <a:prstGeom prst="rect">
            <a:avLst/>
          </a:prstGeom>
          <a:noFill/>
        </p:spPr>
        <p:txBody>
          <a:bodyPr wrap="square" rtlCol="0">
            <a:spAutoFit/>
          </a:bodyPr>
          <a:lstStyle/>
          <a:p>
            <a:pPr algn="ctr"/>
            <a:r>
              <a:rPr lang="en-US" sz="6000" b="1" dirty="0">
                <a:solidFill>
                  <a:srgbClr val="0000FF"/>
                </a:solidFill>
              </a:rPr>
              <a:t>9 tens!</a:t>
            </a:r>
            <a:endParaRPr lang="en-US" sz="6000" b="1" dirty="0"/>
          </a:p>
        </p:txBody>
      </p:sp>
      <p:pic>
        <p:nvPicPr>
          <p:cNvPr id="2" name="Picture 1"/>
          <p:cNvPicPr>
            <a:picLocks noChangeAspect="1"/>
          </p:cNvPicPr>
          <p:nvPr/>
        </p:nvPicPr>
        <p:blipFill>
          <a:blip r:embed="rId3"/>
          <a:stretch>
            <a:fillRect/>
          </a:stretch>
        </p:blipFill>
        <p:spPr>
          <a:xfrm>
            <a:off x="7343849" y="5410200"/>
            <a:ext cx="1493982" cy="1136380"/>
          </a:xfrm>
          <a:prstGeom prst="rect">
            <a:avLst/>
          </a:prstGeom>
        </p:spPr>
      </p:pic>
      <p:pic>
        <p:nvPicPr>
          <p:cNvPr id="25" name="Picture 24"/>
          <p:cNvPicPr>
            <a:picLocks noChangeAspect="1"/>
          </p:cNvPicPr>
          <p:nvPr/>
        </p:nvPicPr>
        <p:blipFill>
          <a:blip r:embed="rId4"/>
          <a:stretch>
            <a:fillRect/>
          </a:stretch>
        </p:blipFill>
        <p:spPr>
          <a:xfrm>
            <a:off x="283139" y="2493663"/>
            <a:ext cx="1713051" cy="892590"/>
          </a:xfrm>
          <a:prstGeom prst="rect">
            <a:avLst/>
          </a:prstGeom>
        </p:spPr>
      </p:pic>
      <p:pic>
        <p:nvPicPr>
          <p:cNvPr id="26" name="Picture 25"/>
          <p:cNvPicPr>
            <a:picLocks noChangeAspect="1"/>
          </p:cNvPicPr>
          <p:nvPr/>
        </p:nvPicPr>
        <p:blipFill>
          <a:blip r:embed="rId4"/>
          <a:stretch>
            <a:fillRect/>
          </a:stretch>
        </p:blipFill>
        <p:spPr>
          <a:xfrm>
            <a:off x="1986251" y="2487037"/>
            <a:ext cx="1713051" cy="892590"/>
          </a:xfrm>
          <a:prstGeom prst="rect">
            <a:avLst/>
          </a:prstGeom>
        </p:spPr>
      </p:pic>
      <p:pic>
        <p:nvPicPr>
          <p:cNvPr id="27" name="Picture 26"/>
          <p:cNvPicPr>
            <a:picLocks noChangeAspect="1"/>
          </p:cNvPicPr>
          <p:nvPr/>
        </p:nvPicPr>
        <p:blipFill>
          <a:blip r:embed="rId4"/>
          <a:stretch>
            <a:fillRect/>
          </a:stretch>
        </p:blipFill>
        <p:spPr>
          <a:xfrm>
            <a:off x="3689363" y="2513488"/>
            <a:ext cx="1713051" cy="892590"/>
          </a:xfrm>
          <a:prstGeom prst="rect">
            <a:avLst/>
          </a:prstGeom>
        </p:spPr>
      </p:pic>
      <p:pic>
        <p:nvPicPr>
          <p:cNvPr id="28" name="Picture 27"/>
          <p:cNvPicPr>
            <a:picLocks noChangeAspect="1"/>
          </p:cNvPicPr>
          <p:nvPr/>
        </p:nvPicPr>
        <p:blipFill>
          <a:blip r:embed="rId4"/>
          <a:stretch>
            <a:fillRect/>
          </a:stretch>
        </p:blipFill>
        <p:spPr>
          <a:xfrm>
            <a:off x="5417219" y="2513488"/>
            <a:ext cx="1713051" cy="892590"/>
          </a:xfrm>
          <a:prstGeom prst="rect">
            <a:avLst/>
          </a:prstGeom>
        </p:spPr>
      </p:pic>
      <p:pic>
        <p:nvPicPr>
          <p:cNvPr id="29" name="Picture 28"/>
          <p:cNvPicPr>
            <a:picLocks noChangeAspect="1"/>
          </p:cNvPicPr>
          <p:nvPr/>
        </p:nvPicPr>
        <p:blipFill>
          <a:blip r:embed="rId4"/>
          <a:stretch>
            <a:fillRect/>
          </a:stretch>
        </p:blipFill>
        <p:spPr>
          <a:xfrm>
            <a:off x="7128093" y="2513488"/>
            <a:ext cx="1713051" cy="892590"/>
          </a:xfrm>
          <a:prstGeom prst="rect">
            <a:avLst/>
          </a:prstGeom>
        </p:spPr>
      </p:pic>
      <p:pic>
        <p:nvPicPr>
          <p:cNvPr id="30" name="Picture 29"/>
          <p:cNvPicPr>
            <a:picLocks noChangeAspect="1"/>
          </p:cNvPicPr>
          <p:nvPr/>
        </p:nvPicPr>
        <p:blipFill>
          <a:blip r:embed="rId4"/>
          <a:stretch>
            <a:fillRect/>
          </a:stretch>
        </p:blipFill>
        <p:spPr>
          <a:xfrm>
            <a:off x="273200" y="3495168"/>
            <a:ext cx="1713051" cy="892590"/>
          </a:xfrm>
          <a:prstGeom prst="rect">
            <a:avLst/>
          </a:prstGeom>
        </p:spPr>
      </p:pic>
      <p:pic>
        <p:nvPicPr>
          <p:cNvPr id="31" name="Picture 30"/>
          <p:cNvPicPr>
            <a:picLocks noChangeAspect="1"/>
          </p:cNvPicPr>
          <p:nvPr/>
        </p:nvPicPr>
        <p:blipFill>
          <a:blip r:embed="rId4"/>
          <a:stretch>
            <a:fillRect/>
          </a:stretch>
        </p:blipFill>
        <p:spPr>
          <a:xfrm>
            <a:off x="1976312" y="3488542"/>
            <a:ext cx="1713051" cy="892590"/>
          </a:xfrm>
          <a:prstGeom prst="rect">
            <a:avLst/>
          </a:prstGeom>
        </p:spPr>
      </p:pic>
      <p:pic>
        <p:nvPicPr>
          <p:cNvPr id="32" name="Picture 31"/>
          <p:cNvPicPr>
            <a:picLocks noChangeAspect="1"/>
          </p:cNvPicPr>
          <p:nvPr/>
        </p:nvPicPr>
        <p:blipFill>
          <a:blip r:embed="rId4"/>
          <a:stretch>
            <a:fillRect/>
          </a:stretch>
        </p:blipFill>
        <p:spPr>
          <a:xfrm>
            <a:off x="3679424" y="3514993"/>
            <a:ext cx="1713051" cy="892590"/>
          </a:xfrm>
          <a:prstGeom prst="rect">
            <a:avLst/>
          </a:prstGeom>
        </p:spPr>
      </p:pic>
      <p:pic>
        <p:nvPicPr>
          <p:cNvPr id="33" name="Picture 32"/>
          <p:cNvPicPr>
            <a:picLocks noChangeAspect="1"/>
          </p:cNvPicPr>
          <p:nvPr/>
        </p:nvPicPr>
        <p:blipFill>
          <a:blip r:embed="rId4"/>
          <a:stretch>
            <a:fillRect/>
          </a:stretch>
        </p:blipFill>
        <p:spPr>
          <a:xfrm>
            <a:off x="5407280" y="3514993"/>
            <a:ext cx="1713051" cy="892590"/>
          </a:xfrm>
          <a:prstGeom prst="rect">
            <a:avLst/>
          </a:prstGeom>
        </p:spPr>
      </p:pic>
      <p:pic>
        <p:nvPicPr>
          <p:cNvPr id="34" name="Picture 33"/>
          <p:cNvPicPr>
            <a:picLocks noChangeAspect="1"/>
          </p:cNvPicPr>
          <p:nvPr/>
        </p:nvPicPr>
        <p:blipFill>
          <a:blip r:embed="rId3"/>
          <a:stretch>
            <a:fillRect/>
          </a:stretch>
        </p:blipFill>
        <p:spPr>
          <a:xfrm>
            <a:off x="284784" y="5410200"/>
            <a:ext cx="1493982" cy="1136380"/>
          </a:xfrm>
          <a:prstGeom prst="rect">
            <a:avLst/>
          </a:prstGeom>
        </p:spPr>
      </p:pic>
      <p:sp>
        <p:nvSpPr>
          <p:cNvPr id="20" name="Rectangle 1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96661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ppt_x"/>
                                          </p:val>
                                        </p:tav>
                                        <p:tav tm="100000">
                                          <p:val>
                                            <p:strVal val="#ppt_x"/>
                                          </p:val>
                                        </p:tav>
                                      </p:tavLst>
                                    </p:anim>
                                    <p:anim calcmode="lin" valueType="num">
                                      <p:cBhvr additive="base">
                                        <p:cTn id="6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ppt_x"/>
                                          </p:val>
                                        </p:tav>
                                        <p:tav tm="100000">
                                          <p:val>
                                            <p:strVal val="#ppt_x"/>
                                          </p:val>
                                        </p:tav>
                                      </p:tavLst>
                                    </p:anim>
                                    <p:anim calcmode="lin" valueType="num">
                                      <p:cBhvr additive="base">
                                        <p:cTn id="6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500" fill="hold"/>
                                        <p:tgtEl>
                                          <p:spTgt spid="33"/>
                                        </p:tgtEl>
                                        <p:attrNameLst>
                                          <p:attrName>ppt_x</p:attrName>
                                        </p:attrNameLst>
                                      </p:cBhvr>
                                      <p:tavLst>
                                        <p:tav tm="0">
                                          <p:val>
                                            <p:strVal val="#ppt_x"/>
                                          </p:val>
                                        </p:tav>
                                        <p:tav tm="100000">
                                          <p:val>
                                            <p:strVal val="#ppt_x"/>
                                          </p:val>
                                        </p:tav>
                                      </p:tavLst>
                                    </p:anim>
                                    <p:anim calcmode="lin" valueType="num">
                                      <p:cBhvr additive="base">
                                        <p:cTn id="7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290390" y="271464"/>
            <a:ext cx="8625010" cy="505068"/>
          </a:xfrm>
          <a:prstGeom prst="rect">
            <a:avLst/>
          </a:prstGeom>
        </p:spPr>
      </p:pic>
      <p:pic>
        <p:nvPicPr>
          <p:cNvPr id="3" name="Picture 2">
            <a:extLst>
              <a:ext uri="{FF2B5EF4-FFF2-40B4-BE49-F238E27FC236}">
                <a16:creationId xmlns:a16="http://schemas.microsoft.com/office/drawing/2014/main" id="{A0DAB761-DFD3-4E88-A9F5-FFBE7DB16E35}"/>
              </a:ext>
            </a:extLst>
          </p:cNvPr>
          <p:cNvPicPr>
            <a:picLocks noChangeAspect="1"/>
          </p:cNvPicPr>
          <p:nvPr/>
        </p:nvPicPr>
        <p:blipFill>
          <a:blip r:embed="rId4"/>
          <a:stretch>
            <a:fillRect/>
          </a:stretch>
        </p:blipFill>
        <p:spPr>
          <a:xfrm>
            <a:off x="541613" y="920995"/>
            <a:ext cx="8060773" cy="5534437"/>
          </a:xfrm>
          <a:prstGeom prst="rect">
            <a:avLst/>
          </a:prstGeom>
        </p:spPr>
      </p:pic>
    </p:spTree>
    <p:extLst>
      <p:ext uri="{BB962C8B-B14F-4D97-AF65-F5344CB8AC3E}">
        <p14:creationId xmlns:p14="http://schemas.microsoft.com/office/powerpoint/2010/main" val="148977219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stretch>
            <a:fillRect/>
          </a:stretch>
        </p:blipFill>
        <p:spPr>
          <a:xfrm>
            <a:off x="290390" y="271464"/>
            <a:ext cx="8625010" cy="505068"/>
          </a:xfrm>
          <a:prstGeom prst="rect">
            <a:avLst/>
          </a:prstGeom>
        </p:spPr>
      </p:pic>
      <p:pic>
        <p:nvPicPr>
          <p:cNvPr id="3" name="Picture 2">
            <a:extLst>
              <a:ext uri="{FF2B5EF4-FFF2-40B4-BE49-F238E27FC236}">
                <a16:creationId xmlns:a16="http://schemas.microsoft.com/office/drawing/2014/main" id="{7E78E5E1-5D80-4F1B-8935-4F6C67415897}"/>
              </a:ext>
            </a:extLst>
          </p:cNvPr>
          <p:cNvPicPr>
            <a:picLocks noChangeAspect="1"/>
          </p:cNvPicPr>
          <p:nvPr/>
        </p:nvPicPr>
        <p:blipFill>
          <a:blip r:embed="rId4"/>
          <a:stretch>
            <a:fillRect/>
          </a:stretch>
        </p:blipFill>
        <p:spPr>
          <a:xfrm>
            <a:off x="408081" y="1073395"/>
            <a:ext cx="8327838" cy="3267075"/>
          </a:xfrm>
          <a:prstGeom prst="rect">
            <a:avLst/>
          </a:prstGeom>
        </p:spPr>
      </p:pic>
    </p:spTree>
    <p:extLst>
      <p:ext uri="{BB962C8B-B14F-4D97-AF65-F5344CB8AC3E}">
        <p14:creationId xmlns:p14="http://schemas.microsoft.com/office/powerpoint/2010/main" val="139523891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stretch>
            <a:fillRect/>
          </a:stretch>
        </p:blipFill>
        <p:spPr>
          <a:xfrm>
            <a:off x="290390" y="271464"/>
            <a:ext cx="8625010" cy="505068"/>
          </a:xfrm>
          <a:prstGeom prst="rect">
            <a:avLst/>
          </a:prstGeom>
        </p:spPr>
      </p:pic>
      <p:pic>
        <p:nvPicPr>
          <p:cNvPr id="2" name="Picture 1"/>
          <p:cNvPicPr>
            <a:picLocks noChangeAspect="1"/>
          </p:cNvPicPr>
          <p:nvPr/>
        </p:nvPicPr>
        <p:blipFill>
          <a:blip r:embed="rId4"/>
          <a:stretch>
            <a:fillRect/>
          </a:stretch>
        </p:blipFill>
        <p:spPr>
          <a:xfrm>
            <a:off x="370438" y="1073395"/>
            <a:ext cx="8464914" cy="3720171"/>
          </a:xfrm>
          <a:prstGeom prst="rect">
            <a:avLst/>
          </a:prstGeom>
        </p:spPr>
      </p:pic>
    </p:spTree>
    <p:extLst>
      <p:ext uri="{BB962C8B-B14F-4D97-AF65-F5344CB8AC3E}">
        <p14:creationId xmlns:p14="http://schemas.microsoft.com/office/powerpoint/2010/main" val="237154650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838200" y="881887"/>
            <a:ext cx="7441373" cy="5165724"/>
          </a:xfrm>
          <a:prstGeom prst="rect">
            <a:avLst/>
          </a:prstGeom>
        </p:spPr>
      </p:pic>
      <p:pic>
        <p:nvPicPr>
          <p:cNvPr id="11" name="Picture 10"/>
          <p:cNvPicPr>
            <a:picLocks noChangeAspect="1"/>
          </p:cNvPicPr>
          <p:nvPr/>
        </p:nvPicPr>
        <p:blipFill>
          <a:blip r:embed="rId4"/>
          <a:stretch>
            <a:fillRect/>
          </a:stretch>
        </p:blipFill>
        <p:spPr>
          <a:xfrm>
            <a:off x="290390" y="271464"/>
            <a:ext cx="8625010" cy="505068"/>
          </a:xfrm>
          <a:prstGeom prst="rect">
            <a:avLst/>
          </a:prstGeom>
        </p:spPr>
      </p:pic>
    </p:spTree>
    <p:extLst>
      <p:ext uri="{BB962C8B-B14F-4D97-AF65-F5344CB8AC3E}">
        <p14:creationId xmlns:p14="http://schemas.microsoft.com/office/powerpoint/2010/main" val="116952957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781442" y="1354015"/>
            <a:ext cx="3286233" cy="2131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
          <a:stretch>
            <a:fillRect/>
          </a:stretch>
        </p:blipFill>
        <p:spPr>
          <a:xfrm>
            <a:off x="1648503" y="1696305"/>
            <a:ext cx="5488465" cy="2990989"/>
          </a:xfrm>
          <a:prstGeom prst="rect">
            <a:avLst/>
          </a:prstGeom>
        </p:spPr>
      </p:pic>
    </p:spTree>
    <p:extLst>
      <p:ext uri="{BB962C8B-B14F-4D97-AF65-F5344CB8AC3E}">
        <p14:creationId xmlns:p14="http://schemas.microsoft.com/office/powerpoint/2010/main" val="121184613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87665" y="735568"/>
            <a:ext cx="6385235" cy="5016758"/>
          </a:xfrm>
          <a:prstGeom prst="rect">
            <a:avLst/>
          </a:prstGeom>
          <a:noFill/>
        </p:spPr>
        <p:txBody>
          <a:bodyPr wrap="square" rtlCol="0">
            <a:spAutoFit/>
          </a:bodyPr>
          <a:lstStyle/>
          <a:p>
            <a:pPr algn="ctr"/>
            <a:r>
              <a:rPr lang="en-US" sz="4800" b="1" dirty="0">
                <a:latin typeface="Kristen ITC" panose="03050502040202030202" pitchFamily="66" charset="0"/>
              </a:rPr>
              <a:t>Lesson 23</a:t>
            </a:r>
          </a:p>
          <a:p>
            <a:pPr algn="ctr"/>
            <a:endParaRPr lang="en-US" sz="3600" dirty="0">
              <a:latin typeface="Kristen ITC" panose="03050502040202030202" pitchFamily="66" charset="0"/>
            </a:endParaRPr>
          </a:p>
          <a:p>
            <a:pPr algn="ctr"/>
            <a:endParaRPr lang="en-US" sz="1600" dirty="0">
              <a:latin typeface="Kristen ITC" panose="03050502040202030202" pitchFamily="66" charset="0"/>
            </a:endParaRPr>
          </a:p>
          <a:p>
            <a:pPr algn="ctr"/>
            <a:r>
              <a:rPr lang="en-US" sz="3200" dirty="0">
                <a:latin typeface="Kristen ITC" panose="03050502040202030202" pitchFamily="66" charset="0"/>
              </a:rPr>
              <a:t>I can break apart teen numbers as 10 ones and some ones.  I can put 10 ones and some ones together to make a teen number.</a:t>
            </a:r>
            <a:endParaRPr lang="en-US" sz="2400" dirty="0">
              <a:latin typeface="Kristen ITC" panose="03050502040202030202" pitchFamily="66" charset="0"/>
            </a:endParaRPr>
          </a:p>
          <a:p>
            <a:pPr algn="ctr"/>
            <a:endParaRPr lang="en-US" sz="3200" dirty="0">
              <a:latin typeface="Kristen ITC" panose="03050502040202030202" pitchFamily="66" charset="0"/>
            </a:endParaRPr>
          </a:p>
          <a:p>
            <a:pPr algn="ctr"/>
            <a:endParaRPr lang="en-US" sz="2800" dirty="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66695526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dirty="0"/>
              <a:t>Module 5, Lesson 23</a:t>
            </a:r>
          </a:p>
          <a:p>
            <a:pPr algn="ctr"/>
            <a:r>
              <a:rPr lang="en-US" sz="1400" dirty="0"/>
              <a:t>Fluency</a:t>
            </a: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Number Bonds of Eight</a:t>
            </a:r>
            <a:endParaRPr lang="en-US" sz="8000" b="1" dirty="0"/>
          </a:p>
        </p:txBody>
      </p:sp>
      <p:sp>
        <p:nvSpPr>
          <p:cNvPr id="25" name="TextBox 24"/>
          <p:cNvSpPr txBox="1"/>
          <p:nvPr/>
        </p:nvSpPr>
        <p:spPr>
          <a:xfrm>
            <a:off x="1477718" y="1083517"/>
            <a:ext cx="6188564" cy="646331"/>
          </a:xfrm>
          <a:prstGeom prst="rect">
            <a:avLst/>
          </a:prstGeom>
          <a:noFill/>
        </p:spPr>
        <p:txBody>
          <a:bodyPr wrap="square" rtlCol="0">
            <a:spAutoFit/>
          </a:bodyPr>
          <a:lstStyle/>
          <a:p>
            <a:pPr algn="ctr"/>
            <a:r>
              <a:rPr lang="en-US" b="1" dirty="0">
                <a:solidFill>
                  <a:srgbClr val="C00000"/>
                </a:solidFill>
              </a:rPr>
              <a:t>Say the larger part.  Say the smaller part.  What is the total number of dots?  Say the number sentence.  Flip it.</a:t>
            </a:r>
          </a:p>
        </p:txBody>
      </p:sp>
      <p:pic>
        <p:nvPicPr>
          <p:cNvPr id="26" name="Picture 2" descr="http://clipartix.com/wp-content/uploads/2016/05/Happy-dog-wagging-tail-clip-art-clipart-clipart.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5"/>
          <a:stretch>
            <a:fillRect/>
          </a:stretch>
        </p:blipFill>
        <p:spPr>
          <a:xfrm>
            <a:off x="3206504" y="2075635"/>
            <a:ext cx="2943225" cy="3505200"/>
          </a:xfrm>
          <a:prstGeom prst="rect">
            <a:avLst/>
          </a:prstGeom>
        </p:spPr>
      </p:pic>
      <p:sp>
        <p:nvSpPr>
          <p:cNvPr id="17" name="Rounded Rectangle 16"/>
          <p:cNvSpPr/>
          <p:nvPr/>
        </p:nvSpPr>
        <p:spPr>
          <a:xfrm>
            <a:off x="3232030" y="2075635"/>
            <a:ext cx="2943224" cy="262142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rot="5400000">
            <a:off x="4261328" y="4422506"/>
            <a:ext cx="833575" cy="14262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643596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Number Bonds of Eight</a:t>
            </a:r>
            <a:endParaRPr lang="en-US" sz="8000" b="1" dirty="0"/>
          </a:p>
        </p:txBody>
      </p:sp>
      <p:pic>
        <p:nvPicPr>
          <p:cNvPr id="26" name="Picture 2" descr="http://clipartix.com/wp-content/uploads/2016/05/Happy-dog-wagging-tail-clip-art-clipart-clipart.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5"/>
          <a:stretch>
            <a:fillRect/>
          </a:stretch>
        </p:blipFill>
        <p:spPr>
          <a:xfrm>
            <a:off x="3439865" y="1918279"/>
            <a:ext cx="2476504" cy="4325401"/>
          </a:xfrm>
          <a:prstGeom prst="rect">
            <a:avLst/>
          </a:prstGeom>
        </p:spPr>
      </p:pic>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23</a:t>
            </a:r>
          </a:p>
          <a:p>
            <a:pPr algn="ctr"/>
            <a:r>
              <a:rPr lang="en-US" sz="1400" dirty="0"/>
              <a:t>Fluency</a:t>
            </a:r>
          </a:p>
        </p:txBody>
      </p:sp>
      <p:sp>
        <p:nvSpPr>
          <p:cNvPr id="14" name="TextBox 13"/>
          <p:cNvSpPr txBox="1"/>
          <p:nvPr/>
        </p:nvSpPr>
        <p:spPr>
          <a:xfrm>
            <a:off x="1477718" y="1083517"/>
            <a:ext cx="6188564" cy="646331"/>
          </a:xfrm>
          <a:prstGeom prst="rect">
            <a:avLst/>
          </a:prstGeom>
          <a:noFill/>
        </p:spPr>
        <p:txBody>
          <a:bodyPr wrap="square" rtlCol="0">
            <a:spAutoFit/>
          </a:bodyPr>
          <a:lstStyle/>
          <a:p>
            <a:pPr algn="ctr"/>
            <a:r>
              <a:rPr lang="en-US" b="1" dirty="0">
                <a:solidFill>
                  <a:srgbClr val="C00000"/>
                </a:solidFill>
              </a:rPr>
              <a:t>Say the larger part.  Say the smaller part.  What is the total number of dots?  Say the number sentence.  Flip it.</a:t>
            </a:r>
          </a:p>
        </p:txBody>
      </p:sp>
    </p:spTree>
    <p:extLst>
      <p:ext uri="{BB962C8B-B14F-4D97-AF65-F5344CB8AC3E}">
        <p14:creationId xmlns:p14="http://schemas.microsoft.com/office/powerpoint/2010/main" val="272440340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Number Bonds of Eight</a:t>
            </a:r>
            <a:endParaRPr lang="en-US" sz="8000" b="1" dirty="0"/>
          </a:p>
        </p:txBody>
      </p:sp>
      <p:pic>
        <p:nvPicPr>
          <p:cNvPr id="26" name="Picture 2" descr="http://clipartix.com/wp-content/uploads/2016/05/Happy-dog-wagging-tail-clip-art-clipart-clipart.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3543300" y="1992809"/>
            <a:ext cx="2057400" cy="4010025"/>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dirty="0"/>
              <a:t>Module 5, Lesson 23</a:t>
            </a:r>
          </a:p>
          <a:p>
            <a:pPr algn="ctr"/>
            <a:r>
              <a:rPr lang="en-US" sz="1400" dirty="0"/>
              <a:t>Fluency</a:t>
            </a:r>
          </a:p>
        </p:txBody>
      </p:sp>
      <p:sp>
        <p:nvSpPr>
          <p:cNvPr id="17" name="TextBox 16"/>
          <p:cNvSpPr txBox="1"/>
          <p:nvPr/>
        </p:nvSpPr>
        <p:spPr>
          <a:xfrm>
            <a:off x="1477718" y="1083517"/>
            <a:ext cx="6188564" cy="646331"/>
          </a:xfrm>
          <a:prstGeom prst="rect">
            <a:avLst/>
          </a:prstGeom>
          <a:noFill/>
        </p:spPr>
        <p:txBody>
          <a:bodyPr wrap="square" rtlCol="0">
            <a:spAutoFit/>
          </a:bodyPr>
          <a:lstStyle/>
          <a:p>
            <a:pPr algn="ctr"/>
            <a:r>
              <a:rPr lang="en-US" b="1" dirty="0">
                <a:solidFill>
                  <a:srgbClr val="C00000"/>
                </a:solidFill>
              </a:rPr>
              <a:t>Say the larger part.  Say the smaller part.  What is the total number of dots?  Say the number sentence.  Flip it.</a:t>
            </a:r>
          </a:p>
        </p:txBody>
      </p:sp>
    </p:spTree>
    <p:extLst>
      <p:ext uri="{BB962C8B-B14F-4D97-AF65-F5344CB8AC3E}">
        <p14:creationId xmlns:p14="http://schemas.microsoft.com/office/powerpoint/2010/main" val="63004639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Number Bonds of Eight</a:t>
            </a:r>
            <a:endParaRPr lang="en-US" sz="8000" b="1" dirty="0"/>
          </a:p>
        </p:txBody>
      </p:sp>
      <p:pic>
        <p:nvPicPr>
          <p:cNvPr id="26" name="Picture 2" descr="http://clipartix.com/wp-content/uploads/2016/05/Happy-dog-wagging-tail-clip-art-clipart-clipart.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3750468" y="1918279"/>
            <a:ext cx="1643063" cy="4073585"/>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dirty="0"/>
              <a:t>Module 5, Lesson 23</a:t>
            </a:r>
          </a:p>
          <a:p>
            <a:pPr algn="ctr"/>
            <a:r>
              <a:rPr lang="en-US" sz="1400" dirty="0"/>
              <a:t>Fluency</a:t>
            </a:r>
          </a:p>
        </p:txBody>
      </p:sp>
      <p:sp>
        <p:nvSpPr>
          <p:cNvPr id="17" name="TextBox 16"/>
          <p:cNvSpPr txBox="1"/>
          <p:nvPr/>
        </p:nvSpPr>
        <p:spPr>
          <a:xfrm>
            <a:off x="1477718" y="1083517"/>
            <a:ext cx="6188564" cy="646331"/>
          </a:xfrm>
          <a:prstGeom prst="rect">
            <a:avLst/>
          </a:prstGeom>
          <a:noFill/>
        </p:spPr>
        <p:txBody>
          <a:bodyPr wrap="square" rtlCol="0">
            <a:spAutoFit/>
          </a:bodyPr>
          <a:lstStyle/>
          <a:p>
            <a:pPr algn="ctr"/>
            <a:r>
              <a:rPr lang="en-US" b="1" dirty="0">
                <a:solidFill>
                  <a:srgbClr val="C00000"/>
                </a:solidFill>
              </a:rPr>
              <a:t>Say the larger part.  Say the smaller part.  What is the total number of dots?  Say the number sentence.  Flip it.</a:t>
            </a:r>
          </a:p>
        </p:txBody>
      </p:sp>
    </p:spTree>
    <p:extLst>
      <p:ext uri="{BB962C8B-B14F-4D97-AF65-F5344CB8AC3E}">
        <p14:creationId xmlns:p14="http://schemas.microsoft.com/office/powerpoint/2010/main" val="1955630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15</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30894" y="682141"/>
            <a:ext cx="3482211" cy="1015663"/>
          </a:xfrm>
          <a:prstGeom prst="rect">
            <a:avLst/>
          </a:prstGeom>
          <a:noFill/>
        </p:spPr>
        <p:txBody>
          <a:bodyPr wrap="square" rtlCol="0">
            <a:spAutoFit/>
          </a:bodyPr>
          <a:lstStyle/>
          <a:p>
            <a:pPr algn="ctr"/>
            <a:r>
              <a:rPr lang="en-US" sz="6000" b="1" dirty="0">
                <a:solidFill>
                  <a:srgbClr val="0000FF"/>
                </a:solidFill>
              </a:rPr>
              <a:t>4 tens!</a:t>
            </a:r>
            <a:endParaRPr lang="en-US" sz="6000" b="1" dirty="0"/>
          </a:p>
        </p:txBody>
      </p:sp>
      <p:pic>
        <p:nvPicPr>
          <p:cNvPr id="7170" name="Picture 2" descr="http://photos.gograph.com/thumbs/CSP/CSP996/k137614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673" y="4495800"/>
            <a:ext cx="1896284" cy="21208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4"/>
          <a:stretch>
            <a:fillRect/>
          </a:stretch>
        </p:blipFill>
        <p:spPr>
          <a:xfrm>
            <a:off x="1013376" y="2200880"/>
            <a:ext cx="1713051" cy="892590"/>
          </a:xfrm>
          <a:prstGeom prst="rect">
            <a:avLst/>
          </a:prstGeom>
        </p:spPr>
      </p:pic>
      <p:pic>
        <p:nvPicPr>
          <p:cNvPr id="26" name="Picture 25"/>
          <p:cNvPicPr>
            <a:picLocks noChangeAspect="1"/>
          </p:cNvPicPr>
          <p:nvPr/>
        </p:nvPicPr>
        <p:blipFill>
          <a:blip r:embed="rId4"/>
          <a:stretch>
            <a:fillRect/>
          </a:stretch>
        </p:blipFill>
        <p:spPr>
          <a:xfrm>
            <a:off x="2716488" y="2194254"/>
            <a:ext cx="1713051" cy="892590"/>
          </a:xfrm>
          <a:prstGeom prst="rect">
            <a:avLst/>
          </a:prstGeom>
        </p:spPr>
      </p:pic>
      <p:pic>
        <p:nvPicPr>
          <p:cNvPr id="27" name="Picture 26"/>
          <p:cNvPicPr>
            <a:picLocks noChangeAspect="1"/>
          </p:cNvPicPr>
          <p:nvPr/>
        </p:nvPicPr>
        <p:blipFill>
          <a:blip r:embed="rId4"/>
          <a:stretch>
            <a:fillRect/>
          </a:stretch>
        </p:blipFill>
        <p:spPr>
          <a:xfrm>
            <a:off x="4419600" y="2220705"/>
            <a:ext cx="1713051" cy="892590"/>
          </a:xfrm>
          <a:prstGeom prst="rect">
            <a:avLst/>
          </a:prstGeom>
        </p:spPr>
      </p:pic>
      <p:pic>
        <p:nvPicPr>
          <p:cNvPr id="28" name="Picture 27"/>
          <p:cNvPicPr>
            <a:picLocks noChangeAspect="1"/>
          </p:cNvPicPr>
          <p:nvPr/>
        </p:nvPicPr>
        <p:blipFill>
          <a:blip r:embed="rId4"/>
          <a:stretch>
            <a:fillRect/>
          </a:stretch>
        </p:blipFill>
        <p:spPr>
          <a:xfrm>
            <a:off x="6147456" y="2220705"/>
            <a:ext cx="1713051" cy="892590"/>
          </a:xfrm>
          <a:prstGeom prst="rect">
            <a:avLst/>
          </a:prstGeom>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5587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Number Bonds of Eight</a:t>
            </a:r>
            <a:endParaRPr lang="en-US" sz="8000" b="1" dirty="0"/>
          </a:p>
        </p:txBody>
      </p:sp>
      <p:pic>
        <p:nvPicPr>
          <p:cNvPr id="26" name="Picture 2" descr="http://clipartix.com/wp-content/uploads/2016/05/Happy-dog-wagging-tail-clip-art-clipart-clipart.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2896942" y="2514187"/>
            <a:ext cx="3562350" cy="1809750"/>
          </a:xfrm>
          <a:prstGeom prst="rect">
            <a:avLst/>
          </a:prstGeom>
        </p:spPr>
      </p:pic>
      <p:sp>
        <p:nvSpPr>
          <p:cNvPr id="17" name="Rounded Rectangle 16"/>
          <p:cNvSpPr/>
          <p:nvPr/>
        </p:nvSpPr>
        <p:spPr>
          <a:xfrm>
            <a:off x="2896942" y="2362201"/>
            <a:ext cx="3562350" cy="21336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23</a:t>
            </a:r>
          </a:p>
          <a:p>
            <a:pPr algn="ctr"/>
            <a:r>
              <a:rPr lang="en-US" sz="1400" dirty="0"/>
              <a:t>Fluency</a:t>
            </a:r>
          </a:p>
        </p:txBody>
      </p:sp>
      <p:sp>
        <p:nvSpPr>
          <p:cNvPr id="21" name="TextBox 20"/>
          <p:cNvSpPr txBox="1"/>
          <p:nvPr/>
        </p:nvSpPr>
        <p:spPr>
          <a:xfrm>
            <a:off x="1477718" y="1083517"/>
            <a:ext cx="6188564" cy="646331"/>
          </a:xfrm>
          <a:prstGeom prst="rect">
            <a:avLst/>
          </a:prstGeom>
          <a:noFill/>
        </p:spPr>
        <p:txBody>
          <a:bodyPr wrap="square" rtlCol="0">
            <a:spAutoFit/>
          </a:bodyPr>
          <a:lstStyle/>
          <a:p>
            <a:pPr algn="ctr"/>
            <a:r>
              <a:rPr lang="en-US" b="1" dirty="0">
                <a:solidFill>
                  <a:srgbClr val="C00000"/>
                </a:solidFill>
              </a:rPr>
              <a:t>Say the larger part.  Say the smaller part.  What is the total number of dots?  Say the number sentence.  Flip it.</a:t>
            </a:r>
          </a:p>
        </p:txBody>
      </p:sp>
    </p:spTree>
    <p:extLst>
      <p:ext uri="{BB962C8B-B14F-4D97-AF65-F5344CB8AC3E}">
        <p14:creationId xmlns:p14="http://schemas.microsoft.com/office/powerpoint/2010/main" val="37213197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Matching Dot and Number Cards</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23</a:t>
            </a:r>
          </a:p>
          <a:p>
            <a:pPr algn="ctr"/>
            <a:r>
              <a:rPr lang="en-US" sz="1400" dirty="0"/>
              <a:t>Fluency</a:t>
            </a:r>
          </a:p>
        </p:txBody>
      </p:sp>
      <p:sp>
        <p:nvSpPr>
          <p:cNvPr id="21" name="TextBox 20"/>
          <p:cNvSpPr txBox="1"/>
          <p:nvPr/>
        </p:nvSpPr>
        <p:spPr>
          <a:xfrm>
            <a:off x="1005559" y="1370113"/>
            <a:ext cx="7132882" cy="1569660"/>
          </a:xfrm>
          <a:prstGeom prst="rect">
            <a:avLst/>
          </a:prstGeom>
          <a:noFill/>
        </p:spPr>
        <p:txBody>
          <a:bodyPr wrap="square" rtlCol="0">
            <a:spAutoFit/>
          </a:bodyPr>
          <a:lstStyle/>
          <a:p>
            <a:pPr algn="ctr"/>
            <a:r>
              <a:rPr lang="en-US" sz="2400" b="1" dirty="0">
                <a:solidFill>
                  <a:srgbClr val="0070C0"/>
                </a:solidFill>
              </a:rPr>
              <a:t>Put your number cards in order from smallest to greatest.  Match each number card to a dot card.  Talk to your partner.  What do you notice about your dot cards and your number cards?</a:t>
            </a:r>
          </a:p>
        </p:txBody>
      </p:sp>
      <p:pic>
        <p:nvPicPr>
          <p:cNvPr id="34818" name="Picture 2" descr="http://www.icon2s.com/wp-content/uploads/2014/06/animal-icon-bir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32" y="3834861"/>
            <a:ext cx="2428461" cy="27614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icon2s.com/wp-content/uploads/2014/06/animal-icon-bir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893" y="3834861"/>
            <a:ext cx="2428461" cy="276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73496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7975" y="948535"/>
            <a:ext cx="8445086" cy="1261884"/>
          </a:xfrm>
          <a:prstGeom prst="rect">
            <a:avLst/>
          </a:prstGeom>
          <a:noFill/>
        </p:spPr>
        <p:txBody>
          <a:bodyPr wrap="square" rtlCol="0">
            <a:spAutoFit/>
          </a:bodyPr>
          <a:lstStyle/>
          <a:p>
            <a:pPr algn="ctr"/>
            <a:r>
              <a:rPr lang="en-US" sz="4400" b="1" dirty="0">
                <a:solidFill>
                  <a:srgbClr val="0000FF"/>
                </a:solidFill>
              </a:rPr>
              <a:t>Count with me!</a:t>
            </a:r>
            <a:endParaRPr lang="en-US" sz="4400" b="1" dirty="0">
              <a:solidFill>
                <a:srgbClr val="FF0066"/>
              </a:solidFill>
            </a:endParaRPr>
          </a:p>
          <a:p>
            <a:pPr algn="ctr"/>
            <a:endParaRPr lang="en-US" sz="3200" b="1" i="1" dirty="0"/>
          </a:p>
        </p:txBody>
      </p:sp>
      <p:pic>
        <p:nvPicPr>
          <p:cNvPr id="19458"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937" y="2683556"/>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513" y="2678484"/>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9408" y="2685938"/>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9993" y="2695933"/>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0578" y="2695933"/>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9944" y="2695933"/>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5160" y="2689251"/>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8659" y="2695933"/>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5592" y="2695933"/>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5696" y="2695933"/>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2591" y="2690861"/>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9486" y="2695933"/>
            <a:ext cx="668406" cy="44560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733689" y="742147"/>
            <a:ext cx="5593657" cy="1569660"/>
          </a:xfrm>
          <a:prstGeom prst="rect">
            <a:avLst/>
          </a:prstGeom>
          <a:noFill/>
        </p:spPr>
        <p:txBody>
          <a:bodyPr wrap="square" rtlCol="0">
            <a:spAutoFit/>
          </a:bodyPr>
          <a:lstStyle/>
          <a:p>
            <a:pPr algn="ctr"/>
            <a:r>
              <a:rPr lang="en-US" sz="3200" b="1" dirty="0">
                <a:solidFill>
                  <a:srgbClr val="FF0000"/>
                </a:solidFill>
              </a:rPr>
              <a:t>Draw and show the 12 papers as 10 and some ones. </a:t>
            </a:r>
          </a:p>
          <a:p>
            <a:pPr algn="ctr"/>
            <a:endParaRPr lang="en-US" sz="3200" b="1" i="1" dirty="0"/>
          </a:p>
        </p:txBody>
      </p:sp>
      <p:sp>
        <p:nvSpPr>
          <p:cNvPr id="27" name="TextBox 26"/>
          <p:cNvSpPr txBox="1"/>
          <p:nvPr/>
        </p:nvSpPr>
        <p:spPr>
          <a:xfrm>
            <a:off x="349457" y="902303"/>
            <a:ext cx="8445086" cy="1077218"/>
          </a:xfrm>
          <a:prstGeom prst="rect">
            <a:avLst/>
          </a:prstGeom>
          <a:noFill/>
        </p:spPr>
        <p:txBody>
          <a:bodyPr wrap="square" rtlCol="0">
            <a:spAutoFit/>
          </a:bodyPr>
          <a:lstStyle/>
          <a:p>
            <a:pPr algn="ctr"/>
            <a:r>
              <a:rPr lang="en-US" sz="3200" b="1" dirty="0">
                <a:solidFill>
                  <a:srgbClr val="009900"/>
                </a:solidFill>
              </a:rPr>
              <a:t>What parts did you break 12 into?</a:t>
            </a:r>
          </a:p>
          <a:p>
            <a:pPr algn="ctr"/>
            <a:endParaRPr lang="en-US" sz="3200" b="1" i="1" dirty="0"/>
          </a:p>
        </p:txBody>
      </p:sp>
      <p:sp>
        <p:nvSpPr>
          <p:cNvPr id="2" name="TextBox 1"/>
          <p:cNvSpPr txBox="1"/>
          <p:nvPr/>
        </p:nvSpPr>
        <p:spPr>
          <a:xfrm>
            <a:off x="1733689" y="746674"/>
            <a:ext cx="5462778" cy="1077218"/>
          </a:xfrm>
          <a:prstGeom prst="rect">
            <a:avLst/>
          </a:prstGeom>
          <a:noFill/>
        </p:spPr>
        <p:txBody>
          <a:bodyPr wrap="none" rtlCol="0">
            <a:spAutoFit/>
          </a:bodyPr>
          <a:lstStyle/>
          <a:p>
            <a:pPr algn="ctr"/>
            <a:r>
              <a:rPr lang="en-US" sz="3200" b="1" dirty="0">
                <a:solidFill>
                  <a:srgbClr val="0000FF"/>
                </a:solidFill>
              </a:rPr>
              <a:t>What number sentence can we</a:t>
            </a:r>
          </a:p>
          <a:p>
            <a:pPr algn="ctr"/>
            <a:r>
              <a:rPr lang="en-US" sz="3200" b="1" dirty="0">
                <a:solidFill>
                  <a:srgbClr val="0000FF"/>
                </a:solidFill>
              </a:rPr>
              <a:t>use to show 12?</a:t>
            </a:r>
          </a:p>
        </p:txBody>
      </p:sp>
      <p:pic>
        <p:nvPicPr>
          <p:cNvPr id="19460" name="Picture 4" descr="https://encrypted-tbn0.gstatic.com/images?q=tbn:ANd9GcRI0CJtoF1WNEaS82ioEOD3-HS65yPrCzRSHdTFck7cgu6b9ig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617" y="4038600"/>
            <a:ext cx="1359417" cy="24895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21356641">
            <a:off x="773261" y="5114091"/>
            <a:ext cx="569387" cy="338554"/>
          </a:xfrm>
          <a:prstGeom prst="rect">
            <a:avLst/>
          </a:prstGeom>
          <a:noFill/>
        </p:spPr>
        <p:txBody>
          <a:bodyPr wrap="none" rtlCol="0">
            <a:spAutoFit/>
          </a:bodyPr>
          <a:lstStyle/>
          <a:p>
            <a:pPr algn="ctr"/>
            <a:r>
              <a:rPr lang="en-US" sz="800" b="1" dirty="0">
                <a:latin typeface="Kristen ITC" panose="03050502040202030202" pitchFamily="66" charset="0"/>
              </a:rPr>
              <a:t>I LOVE</a:t>
            </a:r>
          </a:p>
          <a:p>
            <a:pPr algn="ctr"/>
            <a:r>
              <a:rPr lang="en-US" sz="800" b="1" dirty="0">
                <a:latin typeface="Kristen ITC" panose="03050502040202030202" pitchFamily="66" charset="0"/>
              </a:rPr>
              <a:t>MATH</a:t>
            </a:r>
          </a:p>
        </p:txBody>
      </p:sp>
      <p:sp>
        <p:nvSpPr>
          <p:cNvPr id="28" name="Rectangle 2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546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42"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1000"/>
                                        <p:tgtEl>
                                          <p:spTgt spid="26"/>
                                        </p:tgtEl>
                                      </p:cBhvr>
                                    </p:animEffect>
                                    <p:anim calcmode="lin" valueType="num">
                                      <p:cBhvr>
                                        <p:cTn id="10" dur="1000" fill="hold"/>
                                        <p:tgtEl>
                                          <p:spTgt spid="26"/>
                                        </p:tgtEl>
                                        <p:attrNameLst>
                                          <p:attrName>ppt_x</p:attrName>
                                        </p:attrNameLst>
                                      </p:cBhvr>
                                      <p:tavLst>
                                        <p:tav tm="0">
                                          <p:val>
                                            <p:strVal val="#ppt_x"/>
                                          </p:val>
                                        </p:tav>
                                        <p:tav tm="100000">
                                          <p:val>
                                            <p:strVal val="#ppt_x"/>
                                          </p:val>
                                        </p:tav>
                                      </p:tavLst>
                                    </p:anim>
                                    <p:anim calcmode="lin" valueType="num">
                                      <p:cBhvr>
                                        <p:cTn id="1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26"/>
                                        </p:tgtEl>
                                        <p:attrNameLst>
                                          <p:attrName>style.visibility</p:attrName>
                                        </p:attrNameLst>
                                      </p:cBhvr>
                                      <p:to>
                                        <p:strVal val="hidden"/>
                                      </p:to>
                                    </p:set>
                                  </p:childTnLst>
                                </p:cTn>
                              </p:par>
                              <p:par>
                                <p:cTn id="16" presetID="42"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7"/>
                                        </p:tgtEl>
                                        <p:attrNameLst>
                                          <p:attrName>style.visibility</p:attrName>
                                        </p:attrNameLst>
                                      </p:cBhvr>
                                      <p:to>
                                        <p:strVal val="hidden"/>
                                      </p:to>
                                    </p:set>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6" grpId="0"/>
      <p:bldP spid="26" grpId="1"/>
      <p:bldP spid="27" grpId="0"/>
      <p:bldP spid="27" grpId="1"/>
      <p:bldP spid="2"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7975" y="948535"/>
            <a:ext cx="8445086" cy="1569660"/>
          </a:xfrm>
          <a:prstGeom prst="rect">
            <a:avLst/>
          </a:prstGeom>
          <a:noFill/>
        </p:spPr>
        <p:txBody>
          <a:bodyPr wrap="square" rtlCol="0">
            <a:spAutoFit/>
          </a:bodyPr>
          <a:lstStyle/>
          <a:p>
            <a:pPr algn="ctr"/>
            <a:r>
              <a:rPr lang="en-US" sz="3200" b="1" dirty="0">
                <a:solidFill>
                  <a:srgbClr val="0000FF"/>
                </a:solidFill>
              </a:rPr>
              <a:t>What can I do to show with my papers that</a:t>
            </a:r>
          </a:p>
          <a:p>
            <a:pPr algn="ctr"/>
            <a:r>
              <a:rPr lang="en-US" sz="3200" b="1" dirty="0">
                <a:solidFill>
                  <a:srgbClr val="0000FF"/>
                </a:solidFill>
              </a:rPr>
              <a:t>we made two parts?</a:t>
            </a:r>
            <a:endParaRPr lang="en-US" sz="3200" b="1" dirty="0">
              <a:solidFill>
                <a:srgbClr val="FF0066"/>
              </a:solidFill>
            </a:endParaRPr>
          </a:p>
          <a:p>
            <a:pPr algn="ctr"/>
            <a:endParaRPr lang="en-US" sz="3200" b="1" i="1" dirty="0"/>
          </a:p>
        </p:txBody>
      </p:sp>
      <p:pic>
        <p:nvPicPr>
          <p:cNvPr id="19458"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937" y="2683556"/>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513" y="2678484"/>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9408" y="2685938"/>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9993" y="2695933"/>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0578" y="2695933"/>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9944" y="2695933"/>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5160" y="2689251"/>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8659" y="2695933"/>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5592" y="2695933"/>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5696" y="2695933"/>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2591" y="2690861"/>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9486" y="2695933"/>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0887" y="3854622"/>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www.photos-public-domain.com/wp-content/uploads/2011/01/red-construction-paper-tex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0253" y="3854622"/>
            <a:ext cx="668406" cy="445604"/>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ttp://images.clipartpanda.com/student-raising-hand-clipart-black-and-white-student_raising_h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0211" y="3733800"/>
            <a:ext cx="1897681" cy="280906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30555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9458"/>
                                        </p:tgtEl>
                                        <p:attrNameLst>
                                          <p:attrName>style.visibility</p:attrName>
                                        </p:attrNameLst>
                                      </p:cBhvr>
                                      <p:to>
                                        <p:strVal val="hidden"/>
                                      </p:to>
                                    </p:set>
                                  </p:childTnLst>
                                </p:cTn>
                              </p:par>
                              <p:par>
                                <p:cTn id="9" presetID="42"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anim calcmode="lin" valueType="num">
                                      <p:cBhvr>
                                        <p:cTn id="12" dur="1000" fill="hold"/>
                                        <p:tgtEl>
                                          <p:spTgt spid="30"/>
                                        </p:tgtEl>
                                        <p:attrNameLst>
                                          <p:attrName>ppt_x</p:attrName>
                                        </p:attrNameLst>
                                      </p:cBhvr>
                                      <p:tavLst>
                                        <p:tav tm="0">
                                          <p:val>
                                            <p:strVal val="#ppt_x"/>
                                          </p:val>
                                        </p:tav>
                                        <p:tav tm="100000">
                                          <p:val>
                                            <p:strVal val="#ppt_x"/>
                                          </p:val>
                                        </p:tav>
                                      </p:tavLst>
                                    </p:anim>
                                    <p:anim calcmode="lin" valueType="num">
                                      <p:cBhvr>
                                        <p:cTn id="13" dur="10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7975" y="536129"/>
            <a:ext cx="8445086" cy="1077218"/>
          </a:xfrm>
          <a:prstGeom prst="rect">
            <a:avLst/>
          </a:prstGeom>
          <a:noFill/>
        </p:spPr>
        <p:txBody>
          <a:bodyPr wrap="square" rtlCol="0">
            <a:spAutoFit/>
          </a:bodyPr>
          <a:lstStyle/>
          <a:p>
            <a:pPr algn="ctr"/>
            <a:r>
              <a:rPr lang="en-US" sz="3200" b="1" dirty="0">
                <a:solidFill>
                  <a:srgbClr val="0000FF"/>
                </a:solidFill>
              </a:rPr>
              <a:t>Let’s do a different problem at a farm!</a:t>
            </a:r>
            <a:endParaRPr lang="en-US" sz="3200" b="1" dirty="0">
              <a:solidFill>
                <a:srgbClr val="FF0066"/>
              </a:solidFill>
            </a:endParaRPr>
          </a:p>
          <a:p>
            <a:pPr algn="ctr"/>
            <a:endParaRPr lang="en-US" sz="3200" b="1" i="1" dirty="0"/>
          </a:p>
        </p:txBody>
      </p:sp>
      <p:pic>
        <p:nvPicPr>
          <p:cNvPr id="2" name="Picture 1"/>
          <p:cNvPicPr>
            <a:picLocks noChangeAspect="1"/>
          </p:cNvPicPr>
          <p:nvPr/>
        </p:nvPicPr>
        <p:blipFill>
          <a:blip r:embed="rId3"/>
          <a:stretch>
            <a:fillRect/>
          </a:stretch>
        </p:blipFill>
        <p:spPr>
          <a:xfrm>
            <a:off x="937453" y="1154027"/>
            <a:ext cx="4667250" cy="5400675"/>
          </a:xfrm>
          <a:prstGeom prst="rect">
            <a:avLst/>
          </a:prstGeom>
        </p:spPr>
      </p:pic>
      <p:sp>
        <p:nvSpPr>
          <p:cNvPr id="3" name="TextBox 2"/>
          <p:cNvSpPr txBox="1"/>
          <p:nvPr/>
        </p:nvSpPr>
        <p:spPr>
          <a:xfrm rot="562874">
            <a:off x="6133537" y="2751368"/>
            <a:ext cx="2058525" cy="1077218"/>
          </a:xfrm>
          <a:prstGeom prst="rect">
            <a:avLst/>
          </a:prstGeom>
          <a:noFill/>
        </p:spPr>
        <p:txBody>
          <a:bodyPr wrap="square" rtlCol="0">
            <a:spAutoFit/>
          </a:bodyPr>
          <a:lstStyle/>
          <a:p>
            <a:pPr algn="ctr"/>
            <a:r>
              <a:rPr lang="en-US" sz="3200" b="1" dirty="0">
                <a:solidFill>
                  <a:srgbClr val="FF0000"/>
                </a:solidFill>
              </a:rPr>
              <a:t>What do you see?</a:t>
            </a:r>
          </a:p>
        </p:txBody>
      </p:sp>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417657351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2" name="Picture 1"/>
          <p:cNvPicPr>
            <a:picLocks noChangeAspect="1"/>
          </p:cNvPicPr>
          <p:nvPr/>
        </p:nvPicPr>
        <p:blipFill>
          <a:blip r:embed="rId3"/>
          <a:stretch>
            <a:fillRect/>
          </a:stretch>
        </p:blipFill>
        <p:spPr>
          <a:xfrm>
            <a:off x="330249" y="276226"/>
            <a:ext cx="8585151" cy="490580"/>
          </a:xfrm>
          <a:prstGeom prst="rect">
            <a:avLst/>
          </a:prstGeom>
        </p:spPr>
      </p:pic>
      <p:pic>
        <p:nvPicPr>
          <p:cNvPr id="3" name="Picture 2"/>
          <p:cNvPicPr>
            <a:picLocks noChangeAspect="1"/>
          </p:cNvPicPr>
          <p:nvPr/>
        </p:nvPicPr>
        <p:blipFill>
          <a:blip r:embed="rId4"/>
          <a:stretch>
            <a:fillRect/>
          </a:stretch>
        </p:blipFill>
        <p:spPr>
          <a:xfrm>
            <a:off x="697899" y="1063669"/>
            <a:ext cx="7748202" cy="4651331"/>
          </a:xfrm>
          <a:prstGeom prst="rect">
            <a:avLst/>
          </a:prstGeom>
        </p:spPr>
      </p:pic>
    </p:spTree>
    <p:extLst>
      <p:ext uri="{BB962C8B-B14F-4D97-AF65-F5344CB8AC3E}">
        <p14:creationId xmlns:p14="http://schemas.microsoft.com/office/powerpoint/2010/main" val="352738943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11" name="Picture 10"/>
          <p:cNvPicPr>
            <a:picLocks noChangeAspect="1"/>
          </p:cNvPicPr>
          <p:nvPr/>
        </p:nvPicPr>
        <p:blipFill>
          <a:blip r:embed="rId3"/>
          <a:stretch>
            <a:fillRect/>
          </a:stretch>
        </p:blipFill>
        <p:spPr>
          <a:xfrm>
            <a:off x="330249" y="276226"/>
            <a:ext cx="8585151" cy="490580"/>
          </a:xfrm>
          <a:prstGeom prst="rect">
            <a:avLst/>
          </a:prstGeom>
        </p:spPr>
      </p:pic>
      <p:pic>
        <p:nvPicPr>
          <p:cNvPr id="2" name="Picture 1">
            <a:extLst>
              <a:ext uri="{FF2B5EF4-FFF2-40B4-BE49-F238E27FC236}">
                <a16:creationId xmlns:a16="http://schemas.microsoft.com/office/drawing/2014/main" id="{42B01556-93A9-447E-AF92-27DF96CF7D5F}"/>
              </a:ext>
            </a:extLst>
          </p:cNvPr>
          <p:cNvPicPr>
            <a:picLocks noChangeAspect="1"/>
          </p:cNvPicPr>
          <p:nvPr/>
        </p:nvPicPr>
        <p:blipFill>
          <a:blip r:embed="rId4"/>
          <a:stretch>
            <a:fillRect/>
          </a:stretch>
        </p:blipFill>
        <p:spPr>
          <a:xfrm>
            <a:off x="554360" y="1063669"/>
            <a:ext cx="8035279" cy="4879931"/>
          </a:xfrm>
          <a:prstGeom prst="rect">
            <a:avLst/>
          </a:prstGeom>
        </p:spPr>
      </p:pic>
    </p:spTree>
    <p:extLst>
      <p:ext uri="{BB962C8B-B14F-4D97-AF65-F5344CB8AC3E}">
        <p14:creationId xmlns:p14="http://schemas.microsoft.com/office/powerpoint/2010/main" val="146741334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10" name="Picture 9"/>
          <p:cNvPicPr>
            <a:picLocks noChangeAspect="1"/>
          </p:cNvPicPr>
          <p:nvPr/>
        </p:nvPicPr>
        <p:blipFill>
          <a:blip r:embed="rId3"/>
          <a:stretch>
            <a:fillRect/>
          </a:stretch>
        </p:blipFill>
        <p:spPr>
          <a:xfrm>
            <a:off x="330249" y="276226"/>
            <a:ext cx="8585151" cy="490580"/>
          </a:xfrm>
          <a:prstGeom prst="rect">
            <a:avLst/>
          </a:prstGeom>
        </p:spPr>
      </p:pic>
      <p:pic>
        <p:nvPicPr>
          <p:cNvPr id="2" name="Picture 1"/>
          <p:cNvPicPr>
            <a:picLocks noChangeAspect="1"/>
          </p:cNvPicPr>
          <p:nvPr/>
        </p:nvPicPr>
        <p:blipFill>
          <a:blip r:embed="rId4"/>
          <a:stretch>
            <a:fillRect/>
          </a:stretch>
        </p:blipFill>
        <p:spPr>
          <a:xfrm>
            <a:off x="838200" y="791424"/>
            <a:ext cx="6858000" cy="5736167"/>
          </a:xfrm>
          <a:prstGeom prst="rect">
            <a:avLst/>
          </a:prstGeom>
        </p:spPr>
      </p:pic>
    </p:spTree>
    <p:extLst>
      <p:ext uri="{BB962C8B-B14F-4D97-AF65-F5344CB8AC3E}">
        <p14:creationId xmlns:p14="http://schemas.microsoft.com/office/powerpoint/2010/main" val="246153719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905000" y="1772833"/>
            <a:ext cx="4985531" cy="2981039"/>
          </a:xfrm>
          <a:prstGeom prst="rect">
            <a:avLst/>
          </a:prstGeom>
        </p:spPr>
      </p:pic>
      <p:sp>
        <p:nvSpPr>
          <p:cNvPr id="7" name="Rectangle 6"/>
          <p:cNvSpPr/>
          <p:nvPr/>
        </p:nvSpPr>
        <p:spPr>
          <a:xfrm>
            <a:off x="6770291" y="1650358"/>
            <a:ext cx="1002110" cy="2616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813638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87665" y="735568"/>
            <a:ext cx="6385235" cy="4216539"/>
          </a:xfrm>
          <a:prstGeom prst="rect">
            <a:avLst/>
          </a:prstGeom>
          <a:noFill/>
        </p:spPr>
        <p:txBody>
          <a:bodyPr wrap="square" rtlCol="0">
            <a:spAutoFit/>
          </a:bodyPr>
          <a:lstStyle/>
          <a:p>
            <a:pPr algn="ctr"/>
            <a:r>
              <a:rPr lang="en-US" sz="4800" b="1" dirty="0">
                <a:latin typeface="Kristen ITC" panose="03050502040202030202" pitchFamily="66" charset="0"/>
              </a:rPr>
              <a:t>Lesson 24</a:t>
            </a:r>
          </a:p>
          <a:p>
            <a:pPr algn="ctr"/>
            <a:endParaRPr lang="en-US" sz="3600" dirty="0">
              <a:latin typeface="Kristen ITC" panose="03050502040202030202" pitchFamily="66" charset="0"/>
            </a:endParaRPr>
          </a:p>
          <a:p>
            <a:pPr algn="ctr"/>
            <a:endParaRPr lang="en-US" sz="1600" dirty="0">
              <a:latin typeface="Kristen ITC" panose="03050502040202030202" pitchFamily="66" charset="0"/>
            </a:endParaRPr>
          </a:p>
          <a:p>
            <a:pPr algn="ctr"/>
            <a:r>
              <a:rPr lang="en-US" sz="3600" dirty="0">
                <a:latin typeface="Kristen ITC" panose="03050502040202030202" pitchFamily="66" charset="0"/>
              </a:rPr>
              <a:t>I can represent teen number decompositions in various ways.</a:t>
            </a:r>
            <a:endParaRPr lang="en-US" sz="2800" dirty="0">
              <a:latin typeface="Kristen ITC" panose="03050502040202030202" pitchFamily="66" charset="0"/>
            </a:endParaRPr>
          </a:p>
          <a:p>
            <a:pPr algn="ctr"/>
            <a:endParaRPr lang="en-US" sz="3200" dirty="0">
              <a:latin typeface="Kristen ITC" panose="03050502040202030202" pitchFamily="66" charset="0"/>
            </a:endParaRPr>
          </a:p>
          <a:p>
            <a:pPr algn="ctr"/>
            <a:endParaRPr lang="en-US" sz="2800" dirty="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992283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387326" y="1074116"/>
            <a:ext cx="8369348" cy="4200525"/>
          </a:xfrm>
          <a:prstGeom prst="rect">
            <a:avLst/>
          </a:prstGeom>
        </p:spPr>
      </p:pic>
      <p:pic>
        <p:nvPicPr>
          <p:cNvPr id="3" name="Picture 2"/>
          <p:cNvPicPr>
            <a:picLocks noChangeAspect="1"/>
          </p:cNvPicPr>
          <p:nvPr/>
        </p:nvPicPr>
        <p:blipFill>
          <a:blip r:embed="rId4"/>
          <a:stretch>
            <a:fillRect/>
          </a:stretch>
        </p:blipFill>
        <p:spPr>
          <a:xfrm>
            <a:off x="307975" y="238132"/>
            <a:ext cx="8531225" cy="486681"/>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Help the Frog Catch the Fly</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24</a:t>
            </a:r>
          </a:p>
          <a:p>
            <a:pPr algn="ctr"/>
            <a:r>
              <a:rPr lang="en-US" sz="1400" dirty="0"/>
              <a:t>Fluency</a:t>
            </a:r>
          </a:p>
        </p:txBody>
      </p:sp>
      <p:sp>
        <p:nvSpPr>
          <p:cNvPr id="21" name="TextBox 20"/>
          <p:cNvSpPr txBox="1"/>
          <p:nvPr/>
        </p:nvSpPr>
        <p:spPr>
          <a:xfrm>
            <a:off x="2391155" y="1074764"/>
            <a:ext cx="4361690" cy="923330"/>
          </a:xfrm>
          <a:prstGeom prst="rect">
            <a:avLst/>
          </a:prstGeom>
          <a:noFill/>
        </p:spPr>
        <p:txBody>
          <a:bodyPr wrap="square" rtlCol="0">
            <a:spAutoFit/>
          </a:bodyPr>
          <a:lstStyle/>
          <a:p>
            <a:pPr algn="ctr"/>
            <a:r>
              <a:rPr lang="en-US" b="1" dirty="0">
                <a:solidFill>
                  <a:srgbClr val="009900"/>
                </a:solidFill>
              </a:rPr>
              <a:t>What number is Froggy on now?  Can you help Froggy get the fly?  Tell Froggy what number is 1 more.  (click)</a:t>
            </a:r>
          </a:p>
        </p:txBody>
      </p:sp>
      <p:pic>
        <p:nvPicPr>
          <p:cNvPr id="3" name="Picture 2"/>
          <p:cNvPicPr>
            <a:picLocks noChangeAspect="1"/>
          </p:cNvPicPr>
          <p:nvPr/>
        </p:nvPicPr>
        <p:blipFill>
          <a:blip r:embed="rId4"/>
          <a:stretch>
            <a:fillRect/>
          </a:stretch>
        </p:blipFill>
        <p:spPr>
          <a:xfrm rot="5400000">
            <a:off x="2253216" y="299649"/>
            <a:ext cx="4334218" cy="7615101"/>
          </a:xfrm>
          <a:prstGeom prst="rect">
            <a:avLst/>
          </a:prstGeom>
        </p:spPr>
      </p:pic>
      <p:pic>
        <p:nvPicPr>
          <p:cNvPr id="47106" name="Picture 2" descr="https://s-media-cache-ak0.pinimg.com/736x/6d/b5/73/6db57386a4a3de9e540205ec33932be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809" y="482909"/>
            <a:ext cx="1643408" cy="1597393"/>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ttps://s-media-cache-ak0.pinimg.com/736x/c2/f6/c9/c2f6c965a510bbc4d9f6b1be6c1983a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201" y="5257800"/>
            <a:ext cx="764359" cy="63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97686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Help the Frog Catch the Fly</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24</a:t>
            </a:r>
          </a:p>
          <a:p>
            <a:pPr algn="ctr"/>
            <a:r>
              <a:rPr lang="en-US" sz="1400" dirty="0"/>
              <a:t>Fluency</a:t>
            </a:r>
          </a:p>
        </p:txBody>
      </p:sp>
      <p:sp>
        <p:nvSpPr>
          <p:cNvPr id="21" name="TextBox 20"/>
          <p:cNvSpPr txBox="1"/>
          <p:nvPr/>
        </p:nvSpPr>
        <p:spPr>
          <a:xfrm>
            <a:off x="2391155" y="1074764"/>
            <a:ext cx="4361690" cy="646331"/>
          </a:xfrm>
          <a:prstGeom prst="rect">
            <a:avLst/>
          </a:prstGeom>
          <a:noFill/>
        </p:spPr>
        <p:txBody>
          <a:bodyPr wrap="square" rtlCol="0">
            <a:spAutoFit/>
          </a:bodyPr>
          <a:lstStyle/>
          <a:p>
            <a:pPr algn="ctr"/>
            <a:r>
              <a:rPr lang="en-US" b="1" dirty="0">
                <a:solidFill>
                  <a:srgbClr val="009900"/>
                </a:solidFill>
              </a:rPr>
              <a:t>It’s working!  What number is he on now?  Tell him 1 more.  (click)</a:t>
            </a:r>
          </a:p>
        </p:txBody>
      </p:sp>
      <p:pic>
        <p:nvPicPr>
          <p:cNvPr id="3" name="Picture 2"/>
          <p:cNvPicPr>
            <a:picLocks noChangeAspect="1"/>
          </p:cNvPicPr>
          <p:nvPr/>
        </p:nvPicPr>
        <p:blipFill>
          <a:blip r:embed="rId4"/>
          <a:stretch>
            <a:fillRect/>
          </a:stretch>
        </p:blipFill>
        <p:spPr>
          <a:xfrm rot="5400000">
            <a:off x="2253216" y="299649"/>
            <a:ext cx="4334218" cy="7615101"/>
          </a:xfrm>
          <a:prstGeom prst="rect">
            <a:avLst/>
          </a:prstGeom>
        </p:spPr>
      </p:pic>
      <p:pic>
        <p:nvPicPr>
          <p:cNvPr id="47106" name="Picture 2" descr="https://s-media-cache-ak0.pinimg.com/736x/6d/b5/73/6db57386a4a3de9e540205ec33932be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809" y="482909"/>
            <a:ext cx="1643408" cy="1597393"/>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ttps://s-media-cache-ak0.pinimg.com/736x/c2/f6/c9/c2f6c965a510bbc4d9f6b1be6c1983a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2513" y="4800600"/>
            <a:ext cx="764359" cy="63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2487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Help the Frog Catch the Fly</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24</a:t>
            </a:r>
          </a:p>
          <a:p>
            <a:pPr algn="ctr"/>
            <a:r>
              <a:rPr lang="en-US" sz="1400" dirty="0"/>
              <a:t>Fluency</a:t>
            </a:r>
          </a:p>
        </p:txBody>
      </p:sp>
      <p:sp>
        <p:nvSpPr>
          <p:cNvPr id="21" name="TextBox 20"/>
          <p:cNvSpPr txBox="1"/>
          <p:nvPr/>
        </p:nvSpPr>
        <p:spPr>
          <a:xfrm>
            <a:off x="2529077" y="1101449"/>
            <a:ext cx="4085845" cy="646331"/>
          </a:xfrm>
          <a:prstGeom prst="rect">
            <a:avLst/>
          </a:prstGeom>
          <a:noFill/>
        </p:spPr>
        <p:txBody>
          <a:bodyPr wrap="square" rtlCol="0">
            <a:spAutoFit/>
          </a:bodyPr>
          <a:lstStyle/>
          <a:p>
            <a:pPr algn="ctr"/>
            <a:r>
              <a:rPr lang="en-US" b="1" dirty="0">
                <a:solidFill>
                  <a:srgbClr val="009900"/>
                </a:solidFill>
              </a:rPr>
              <a:t>Froggy wants to get there faster.  Tell him 2 more!  (click)</a:t>
            </a:r>
          </a:p>
        </p:txBody>
      </p:sp>
      <p:pic>
        <p:nvPicPr>
          <p:cNvPr id="3" name="Picture 2"/>
          <p:cNvPicPr>
            <a:picLocks noChangeAspect="1"/>
          </p:cNvPicPr>
          <p:nvPr/>
        </p:nvPicPr>
        <p:blipFill>
          <a:blip r:embed="rId4"/>
          <a:stretch>
            <a:fillRect/>
          </a:stretch>
        </p:blipFill>
        <p:spPr>
          <a:xfrm rot="5400000">
            <a:off x="2253216" y="299649"/>
            <a:ext cx="4334218" cy="7615101"/>
          </a:xfrm>
          <a:prstGeom prst="rect">
            <a:avLst/>
          </a:prstGeom>
        </p:spPr>
      </p:pic>
      <p:pic>
        <p:nvPicPr>
          <p:cNvPr id="47106" name="Picture 2" descr="https://s-media-cache-ak0.pinimg.com/736x/6d/b5/73/6db57386a4a3de9e540205ec33932be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809" y="482909"/>
            <a:ext cx="1643408" cy="1597393"/>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ttps://s-media-cache-ak0.pinimg.com/736x/c2/f6/c9/c2f6c965a510bbc4d9f6b1be6c1983a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8975" y="4419600"/>
            <a:ext cx="764359" cy="63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76522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Help the Frog Catch the Fly</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24</a:t>
            </a:r>
          </a:p>
          <a:p>
            <a:pPr algn="ctr"/>
            <a:r>
              <a:rPr lang="en-US" sz="1400" dirty="0"/>
              <a:t>Fluency</a:t>
            </a:r>
          </a:p>
        </p:txBody>
      </p:sp>
      <p:sp>
        <p:nvSpPr>
          <p:cNvPr id="21" name="TextBox 20"/>
          <p:cNvSpPr txBox="1"/>
          <p:nvPr/>
        </p:nvSpPr>
        <p:spPr>
          <a:xfrm>
            <a:off x="2529077" y="1101449"/>
            <a:ext cx="4085845" cy="923330"/>
          </a:xfrm>
          <a:prstGeom prst="rect">
            <a:avLst/>
          </a:prstGeom>
          <a:noFill/>
        </p:spPr>
        <p:txBody>
          <a:bodyPr wrap="square" rtlCol="0">
            <a:spAutoFit/>
          </a:bodyPr>
          <a:lstStyle/>
          <a:p>
            <a:pPr algn="ctr"/>
            <a:r>
              <a:rPr lang="en-US" b="1" dirty="0">
                <a:solidFill>
                  <a:srgbClr val="009900"/>
                </a:solidFill>
              </a:rPr>
              <a:t>Awesome!  But Froggy ran so fast, he’s tired and wants to go home.  Tell him 1 less.  (click)</a:t>
            </a:r>
          </a:p>
        </p:txBody>
      </p:sp>
      <p:pic>
        <p:nvPicPr>
          <p:cNvPr id="3" name="Picture 2"/>
          <p:cNvPicPr>
            <a:picLocks noChangeAspect="1"/>
          </p:cNvPicPr>
          <p:nvPr/>
        </p:nvPicPr>
        <p:blipFill>
          <a:blip r:embed="rId4"/>
          <a:stretch>
            <a:fillRect/>
          </a:stretch>
        </p:blipFill>
        <p:spPr>
          <a:xfrm rot="5400000">
            <a:off x="2253216" y="299649"/>
            <a:ext cx="4334218" cy="7615101"/>
          </a:xfrm>
          <a:prstGeom prst="rect">
            <a:avLst/>
          </a:prstGeom>
        </p:spPr>
      </p:pic>
      <p:pic>
        <p:nvPicPr>
          <p:cNvPr id="47106" name="Picture 2" descr="https://s-media-cache-ak0.pinimg.com/736x/6d/b5/73/6db57386a4a3de9e540205ec33932be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809" y="482909"/>
            <a:ext cx="1643408" cy="1597393"/>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ttps://s-media-cache-ak0.pinimg.com/736x/c2/f6/c9/c2f6c965a510bbc4d9f6b1be6c1983a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9910" y="3577628"/>
            <a:ext cx="764359" cy="63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09759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Help the Frog Catch the Fly</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24</a:t>
            </a:r>
          </a:p>
          <a:p>
            <a:pPr algn="ctr"/>
            <a:r>
              <a:rPr lang="en-US" sz="1400" dirty="0"/>
              <a:t>Fluency</a:t>
            </a:r>
          </a:p>
        </p:txBody>
      </p:sp>
      <p:sp>
        <p:nvSpPr>
          <p:cNvPr id="21" name="TextBox 20"/>
          <p:cNvSpPr txBox="1"/>
          <p:nvPr/>
        </p:nvSpPr>
        <p:spPr>
          <a:xfrm>
            <a:off x="2529077" y="1101449"/>
            <a:ext cx="4085845" cy="646331"/>
          </a:xfrm>
          <a:prstGeom prst="rect">
            <a:avLst/>
          </a:prstGeom>
          <a:noFill/>
        </p:spPr>
        <p:txBody>
          <a:bodyPr wrap="square" rtlCol="0">
            <a:spAutoFit/>
          </a:bodyPr>
          <a:lstStyle/>
          <a:p>
            <a:pPr algn="ctr"/>
            <a:r>
              <a:rPr lang="en-US" b="1" dirty="0">
                <a:solidFill>
                  <a:srgbClr val="009900"/>
                </a:solidFill>
              </a:rPr>
              <a:t>Froggy decides he really wants that fly.  Tell him 2 more!  (click)</a:t>
            </a:r>
          </a:p>
        </p:txBody>
      </p:sp>
      <p:pic>
        <p:nvPicPr>
          <p:cNvPr id="3" name="Picture 2"/>
          <p:cNvPicPr>
            <a:picLocks noChangeAspect="1"/>
          </p:cNvPicPr>
          <p:nvPr/>
        </p:nvPicPr>
        <p:blipFill>
          <a:blip r:embed="rId4"/>
          <a:stretch>
            <a:fillRect/>
          </a:stretch>
        </p:blipFill>
        <p:spPr>
          <a:xfrm rot="5400000">
            <a:off x="2253216" y="299649"/>
            <a:ext cx="4334218" cy="7615101"/>
          </a:xfrm>
          <a:prstGeom prst="rect">
            <a:avLst/>
          </a:prstGeom>
        </p:spPr>
      </p:pic>
      <p:pic>
        <p:nvPicPr>
          <p:cNvPr id="47106" name="Picture 2" descr="https://s-media-cache-ak0.pinimg.com/736x/6d/b5/73/6db57386a4a3de9e540205ec33932be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809" y="482909"/>
            <a:ext cx="1643408" cy="1597393"/>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ttps://s-media-cache-ak0.pinimg.com/736x/c2/f6/c9/c2f6c965a510bbc4d9f6b1be6c1983a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4649" y="4087321"/>
            <a:ext cx="764359" cy="63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65340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Help the Frog Catch the Fly</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24</a:t>
            </a:r>
          </a:p>
          <a:p>
            <a:pPr algn="ctr"/>
            <a:r>
              <a:rPr lang="en-US" sz="1400" dirty="0"/>
              <a:t>Fluency</a:t>
            </a:r>
          </a:p>
        </p:txBody>
      </p:sp>
      <p:sp>
        <p:nvSpPr>
          <p:cNvPr id="21" name="TextBox 20"/>
          <p:cNvSpPr txBox="1"/>
          <p:nvPr/>
        </p:nvSpPr>
        <p:spPr>
          <a:xfrm>
            <a:off x="2529077" y="1101449"/>
            <a:ext cx="4085845" cy="646331"/>
          </a:xfrm>
          <a:prstGeom prst="rect">
            <a:avLst/>
          </a:prstGeom>
          <a:noFill/>
        </p:spPr>
        <p:txBody>
          <a:bodyPr wrap="square" rtlCol="0">
            <a:spAutoFit/>
          </a:bodyPr>
          <a:lstStyle/>
          <a:p>
            <a:pPr algn="ctr"/>
            <a:r>
              <a:rPr lang="en-US" b="1" dirty="0">
                <a:solidFill>
                  <a:srgbClr val="009900"/>
                </a:solidFill>
              </a:rPr>
              <a:t>He’s halfway there!  Tell him 1 more.  (click)</a:t>
            </a:r>
          </a:p>
        </p:txBody>
      </p:sp>
      <p:pic>
        <p:nvPicPr>
          <p:cNvPr id="3" name="Picture 2"/>
          <p:cNvPicPr>
            <a:picLocks noChangeAspect="1"/>
          </p:cNvPicPr>
          <p:nvPr/>
        </p:nvPicPr>
        <p:blipFill>
          <a:blip r:embed="rId4"/>
          <a:stretch>
            <a:fillRect/>
          </a:stretch>
        </p:blipFill>
        <p:spPr>
          <a:xfrm rot="5400000">
            <a:off x="2253216" y="299649"/>
            <a:ext cx="4334218" cy="7615101"/>
          </a:xfrm>
          <a:prstGeom prst="rect">
            <a:avLst/>
          </a:prstGeom>
        </p:spPr>
      </p:pic>
      <p:pic>
        <p:nvPicPr>
          <p:cNvPr id="47106" name="Picture 2" descr="https://s-media-cache-ak0.pinimg.com/736x/6d/b5/73/6db57386a4a3de9e540205ec33932be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809" y="482909"/>
            <a:ext cx="1643408" cy="1597393"/>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ttps://s-media-cache-ak0.pinimg.com/736x/c2/f6/c9/c2f6c965a510bbc4d9f6b1be6c1983a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2763" y="3324601"/>
            <a:ext cx="764359" cy="63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67002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Help the Frog Catch the Fly</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24</a:t>
            </a:r>
          </a:p>
          <a:p>
            <a:pPr algn="ctr"/>
            <a:r>
              <a:rPr lang="en-US" sz="1400" dirty="0"/>
              <a:t>Fluency</a:t>
            </a:r>
          </a:p>
        </p:txBody>
      </p:sp>
      <p:sp>
        <p:nvSpPr>
          <p:cNvPr id="21" name="TextBox 20"/>
          <p:cNvSpPr txBox="1"/>
          <p:nvPr/>
        </p:nvSpPr>
        <p:spPr>
          <a:xfrm>
            <a:off x="2445638" y="1104598"/>
            <a:ext cx="4252723" cy="923330"/>
          </a:xfrm>
          <a:prstGeom prst="rect">
            <a:avLst/>
          </a:prstGeom>
          <a:noFill/>
        </p:spPr>
        <p:txBody>
          <a:bodyPr wrap="square" rtlCol="0">
            <a:spAutoFit/>
          </a:bodyPr>
          <a:lstStyle/>
          <a:p>
            <a:pPr algn="ctr"/>
            <a:r>
              <a:rPr lang="en-US" b="1" dirty="0">
                <a:solidFill>
                  <a:srgbClr val="009900"/>
                </a:solidFill>
              </a:rPr>
              <a:t>He’s getting closer!  But Froggy thought he saw his friend Toad and wants to go back and check.  Tell him 2 less.  (click)</a:t>
            </a:r>
          </a:p>
        </p:txBody>
      </p:sp>
      <p:pic>
        <p:nvPicPr>
          <p:cNvPr id="3" name="Picture 2"/>
          <p:cNvPicPr>
            <a:picLocks noChangeAspect="1"/>
          </p:cNvPicPr>
          <p:nvPr/>
        </p:nvPicPr>
        <p:blipFill>
          <a:blip r:embed="rId4"/>
          <a:stretch>
            <a:fillRect/>
          </a:stretch>
        </p:blipFill>
        <p:spPr>
          <a:xfrm rot="5400000">
            <a:off x="2253216" y="299649"/>
            <a:ext cx="4334218" cy="7615101"/>
          </a:xfrm>
          <a:prstGeom prst="rect">
            <a:avLst/>
          </a:prstGeom>
        </p:spPr>
      </p:pic>
      <p:pic>
        <p:nvPicPr>
          <p:cNvPr id="47106" name="Picture 2" descr="https://s-media-cache-ak0.pinimg.com/736x/6d/b5/73/6db57386a4a3de9e540205ec33932be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809" y="482909"/>
            <a:ext cx="1643408" cy="1597393"/>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ttps://s-media-cache-ak0.pinimg.com/736x/c2/f6/c9/c2f6c965a510bbc4d9f6b1be6c1983a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1938" y="2960162"/>
            <a:ext cx="764359" cy="63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21944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Help the Frog Catch the Fly</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24</a:t>
            </a:r>
          </a:p>
          <a:p>
            <a:pPr algn="ctr"/>
            <a:r>
              <a:rPr lang="en-US" sz="1400" dirty="0"/>
              <a:t>Fluency</a:t>
            </a:r>
          </a:p>
        </p:txBody>
      </p:sp>
      <p:sp>
        <p:nvSpPr>
          <p:cNvPr id="21" name="TextBox 20"/>
          <p:cNvSpPr txBox="1"/>
          <p:nvPr/>
        </p:nvSpPr>
        <p:spPr>
          <a:xfrm>
            <a:off x="2529077" y="1101449"/>
            <a:ext cx="4085845" cy="646331"/>
          </a:xfrm>
          <a:prstGeom prst="rect">
            <a:avLst/>
          </a:prstGeom>
          <a:noFill/>
        </p:spPr>
        <p:txBody>
          <a:bodyPr wrap="square" rtlCol="0">
            <a:spAutoFit/>
          </a:bodyPr>
          <a:lstStyle/>
          <a:p>
            <a:pPr algn="ctr"/>
            <a:r>
              <a:rPr lang="en-US" b="1" dirty="0">
                <a:solidFill>
                  <a:srgbClr val="009900"/>
                </a:solidFill>
              </a:rPr>
              <a:t>It’s getting late!  Let’s get him there fast!  Tell him 2 more.  (click)</a:t>
            </a:r>
          </a:p>
        </p:txBody>
      </p:sp>
      <p:pic>
        <p:nvPicPr>
          <p:cNvPr id="3" name="Picture 2"/>
          <p:cNvPicPr>
            <a:picLocks noChangeAspect="1"/>
          </p:cNvPicPr>
          <p:nvPr/>
        </p:nvPicPr>
        <p:blipFill>
          <a:blip r:embed="rId4"/>
          <a:stretch>
            <a:fillRect/>
          </a:stretch>
        </p:blipFill>
        <p:spPr>
          <a:xfrm rot="5400000">
            <a:off x="2253216" y="299649"/>
            <a:ext cx="4334218" cy="7615101"/>
          </a:xfrm>
          <a:prstGeom prst="rect">
            <a:avLst/>
          </a:prstGeom>
        </p:spPr>
      </p:pic>
      <p:pic>
        <p:nvPicPr>
          <p:cNvPr id="47106" name="Picture 2" descr="https://s-media-cache-ak0.pinimg.com/736x/6d/b5/73/6db57386a4a3de9e540205ec33932be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809" y="482909"/>
            <a:ext cx="1643408" cy="1597393"/>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ttps://s-media-cache-ak0.pinimg.com/736x/c2/f6/c9/c2f6c965a510bbc4d9f6b1be6c1983a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8433" y="3602990"/>
            <a:ext cx="764359" cy="63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84488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Help the Frog Catch the Fly</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24</a:t>
            </a:r>
          </a:p>
          <a:p>
            <a:pPr algn="ctr"/>
            <a:r>
              <a:rPr lang="en-US" sz="1400" dirty="0"/>
              <a:t>Fluency</a:t>
            </a:r>
          </a:p>
        </p:txBody>
      </p:sp>
      <p:sp>
        <p:nvSpPr>
          <p:cNvPr id="21" name="TextBox 20"/>
          <p:cNvSpPr txBox="1"/>
          <p:nvPr/>
        </p:nvSpPr>
        <p:spPr>
          <a:xfrm>
            <a:off x="2529077" y="1101449"/>
            <a:ext cx="4085845" cy="646331"/>
          </a:xfrm>
          <a:prstGeom prst="rect">
            <a:avLst/>
          </a:prstGeom>
          <a:noFill/>
        </p:spPr>
        <p:txBody>
          <a:bodyPr wrap="square" rtlCol="0">
            <a:spAutoFit/>
          </a:bodyPr>
          <a:lstStyle/>
          <a:p>
            <a:pPr algn="ctr"/>
            <a:r>
              <a:rPr lang="en-US" b="1" dirty="0">
                <a:solidFill>
                  <a:srgbClr val="009900"/>
                </a:solidFill>
              </a:rPr>
              <a:t>It’s getting late!  Let’s get him there fast!  Tell him 2 more.  (click)</a:t>
            </a:r>
          </a:p>
        </p:txBody>
      </p:sp>
      <p:pic>
        <p:nvPicPr>
          <p:cNvPr id="3" name="Picture 2"/>
          <p:cNvPicPr>
            <a:picLocks noChangeAspect="1"/>
          </p:cNvPicPr>
          <p:nvPr/>
        </p:nvPicPr>
        <p:blipFill>
          <a:blip r:embed="rId4"/>
          <a:stretch>
            <a:fillRect/>
          </a:stretch>
        </p:blipFill>
        <p:spPr>
          <a:xfrm rot="5400000">
            <a:off x="2253216" y="299649"/>
            <a:ext cx="4334218" cy="7615101"/>
          </a:xfrm>
          <a:prstGeom prst="rect">
            <a:avLst/>
          </a:prstGeom>
        </p:spPr>
      </p:pic>
      <p:pic>
        <p:nvPicPr>
          <p:cNvPr id="47106" name="Picture 2" descr="https://s-media-cache-ak0.pinimg.com/736x/6d/b5/73/6db57386a4a3de9e540205ec33932be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809" y="482909"/>
            <a:ext cx="1643408" cy="1597393"/>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ttps://s-media-cache-ak0.pinimg.com/736x/c2/f6/c9/c2f6c965a510bbc4d9f6b1be6c1983a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4890" y="2935161"/>
            <a:ext cx="764359" cy="63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63898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Help the Frog Catch the Fly</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24</a:t>
            </a:r>
          </a:p>
          <a:p>
            <a:pPr algn="ctr"/>
            <a:r>
              <a:rPr lang="en-US" sz="1400" dirty="0"/>
              <a:t>Fluency</a:t>
            </a:r>
          </a:p>
        </p:txBody>
      </p:sp>
      <p:sp>
        <p:nvSpPr>
          <p:cNvPr id="21" name="TextBox 20"/>
          <p:cNvSpPr txBox="1"/>
          <p:nvPr/>
        </p:nvSpPr>
        <p:spPr>
          <a:xfrm>
            <a:off x="2529077" y="1101449"/>
            <a:ext cx="4085845" cy="369332"/>
          </a:xfrm>
          <a:prstGeom prst="rect">
            <a:avLst/>
          </a:prstGeom>
          <a:noFill/>
        </p:spPr>
        <p:txBody>
          <a:bodyPr wrap="square" rtlCol="0">
            <a:spAutoFit/>
          </a:bodyPr>
          <a:lstStyle/>
          <a:p>
            <a:pPr algn="ctr"/>
            <a:r>
              <a:rPr lang="en-US" b="1" dirty="0">
                <a:solidFill>
                  <a:srgbClr val="009900"/>
                </a:solidFill>
              </a:rPr>
              <a:t>Great!  Tell him 2 more again!  (click)</a:t>
            </a:r>
          </a:p>
        </p:txBody>
      </p:sp>
      <p:pic>
        <p:nvPicPr>
          <p:cNvPr id="3" name="Picture 2"/>
          <p:cNvPicPr>
            <a:picLocks noChangeAspect="1"/>
          </p:cNvPicPr>
          <p:nvPr/>
        </p:nvPicPr>
        <p:blipFill>
          <a:blip r:embed="rId4"/>
          <a:stretch>
            <a:fillRect/>
          </a:stretch>
        </p:blipFill>
        <p:spPr>
          <a:xfrm rot="5400000">
            <a:off x="2253216" y="299649"/>
            <a:ext cx="4334218" cy="7615101"/>
          </a:xfrm>
          <a:prstGeom prst="rect">
            <a:avLst/>
          </a:prstGeom>
        </p:spPr>
      </p:pic>
      <p:pic>
        <p:nvPicPr>
          <p:cNvPr id="47106" name="Picture 2" descr="https://s-media-cache-ak0.pinimg.com/736x/6d/b5/73/6db57386a4a3de9e540205ec33932be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809" y="482909"/>
            <a:ext cx="1643408" cy="1597393"/>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ttps://s-media-cache-ak0.pinimg.com/736x/c2/f6/c9/c2f6c965a510bbc4d9f6b1be6c1983a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4890" y="2935161"/>
            <a:ext cx="764359" cy="63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012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423977" y="1149696"/>
            <a:ext cx="8296045" cy="4238625"/>
          </a:xfrm>
          <a:prstGeom prst="rect">
            <a:avLst/>
          </a:prstGeom>
        </p:spPr>
      </p:pic>
      <p:pic>
        <p:nvPicPr>
          <p:cNvPr id="10" name="Picture 9"/>
          <p:cNvPicPr>
            <a:picLocks noChangeAspect="1"/>
          </p:cNvPicPr>
          <p:nvPr/>
        </p:nvPicPr>
        <p:blipFill>
          <a:blip r:embed="rId4"/>
          <a:stretch>
            <a:fillRect/>
          </a:stretch>
        </p:blipFill>
        <p:spPr>
          <a:xfrm>
            <a:off x="307975" y="238132"/>
            <a:ext cx="8531225" cy="486681"/>
          </a:xfrm>
          <a:prstGeom prst="rect">
            <a:avLst/>
          </a:prstGeom>
        </p:spPr>
      </p:pic>
    </p:spTree>
    <p:extLst>
      <p:ext uri="{BB962C8B-B14F-4D97-AF65-F5344CB8AC3E}">
        <p14:creationId xmlns:p14="http://schemas.microsoft.com/office/powerpoint/2010/main" val="237035091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Help the Frog Catch the Fly</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24</a:t>
            </a:r>
          </a:p>
          <a:p>
            <a:pPr algn="ctr"/>
            <a:r>
              <a:rPr lang="en-US" sz="1400" dirty="0"/>
              <a:t>Fluency</a:t>
            </a:r>
          </a:p>
        </p:txBody>
      </p:sp>
      <p:sp>
        <p:nvSpPr>
          <p:cNvPr id="21" name="TextBox 20"/>
          <p:cNvSpPr txBox="1"/>
          <p:nvPr/>
        </p:nvSpPr>
        <p:spPr>
          <a:xfrm>
            <a:off x="2529077" y="1101449"/>
            <a:ext cx="4085845" cy="646331"/>
          </a:xfrm>
          <a:prstGeom prst="rect">
            <a:avLst/>
          </a:prstGeom>
          <a:noFill/>
        </p:spPr>
        <p:txBody>
          <a:bodyPr wrap="square" rtlCol="0">
            <a:spAutoFit/>
          </a:bodyPr>
          <a:lstStyle/>
          <a:p>
            <a:pPr algn="ctr"/>
            <a:r>
              <a:rPr lang="en-US" b="1" dirty="0">
                <a:solidFill>
                  <a:srgbClr val="009900"/>
                </a:solidFill>
              </a:rPr>
              <a:t>Froggy thinks the fly flew away.  Tell him 1 less to get him back home.  (click)</a:t>
            </a:r>
          </a:p>
        </p:txBody>
      </p:sp>
      <p:pic>
        <p:nvPicPr>
          <p:cNvPr id="3" name="Picture 2"/>
          <p:cNvPicPr>
            <a:picLocks noChangeAspect="1"/>
          </p:cNvPicPr>
          <p:nvPr/>
        </p:nvPicPr>
        <p:blipFill>
          <a:blip r:embed="rId4"/>
          <a:stretch>
            <a:fillRect/>
          </a:stretch>
        </p:blipFill>
        <p:spPr>
          <a:xfrm rot="5400000">
            <a:off x="2253216" y="299649"/>
            <a:ext cx="4334218" cy="7615101"/>
          </a:xfrm>
          <a:prstGeom prst="rect">
            <a:avLst/>
          </a:prstGeom>
        </p:spPr>
      </p:pic>
      <p:pic>
        <p:nvPicPr>
          <p:cNvPr id="47106" name="Picture 2" descr="https://s-media-cache-ak0.pinimg.com/736x/6d/b5/73/6db57386a4a3de9e540205ec33932be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809" y="482909"/>
            <a:ext cx="1643408" cy="1597393"/>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ttps://s-media-cache-ak0.pinimg.com/736x/c2/f6/c9/c2f6c965a510bbc4d9f6b1be6c1983a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2290511"/>
            <a:ext cx="764359" cy="63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57095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Help the Frog Catch the Fly</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24</a:t>
            </a:r>
          </a:p>
          <a:p>
            <a:pPr algn="ctr"/>
            <a:r>
              <a:rPr lang="en-US" sz="1400" dirty="0"/>
              <a:t>Fluency</a:t>
            </a:r>
          </a:p>
        </p:txBody>
      </p:sp>
      <p:sp>
        <p:nvSpPr>
          <p:cNvPr id="21" name="TextBox 20"/>
          <p:cNvSpPr txBox="1"/>
          <p:nvPr/>
        </p:nvSpPr>
        <p:spPr>
          <a:xfrm>
            <a:off x="2529077" y="1101449"/>
            <a:ext cx="4085845" cy="646331"/>
          </a:xfrm>
          <a:prstGeom prst="rect">
            <a:avLst/>
          </a:prstGeom>
          <a:noFill/>
        </p:spPr>
        <p:txBody>
          <a:bodyPr wrap="square" rtlCol="0">
            <a:spAutoFit/>
          </a:bodyPr>
          <a:lstStyle/>
          <a:p>
            <a:pPr algn="ctr"/>
            <a:r>
              <a:rPr lang="en-US" b="1" dirty="0">
                <a:solidFill>
                  <a:srgbClr val="009900"/>
                </a:solidFill>
              </a:rPr>
              <a:t>He heard the fly buzzing again!  Tell him 2 more!  (click)</a:t>
            </a:r>
          </a:p>
        </p:txBody>
      </p:sp>
      <p:pic>
        <p:nvPicPr>
          <p:cNvPr id="3" name="Picture 2"/>
          <p:cNvPicPr>
            <a:picLocks noChangeAspect="1"/>
          </p:cNvPicPr>
          <p:nvPr/>
        </p:nvPicPr>
        <p:blipFill>
          <a:blip r:embed="rId4"/>
          <a:stretch>
            <a:fillRect/>
          </a:stretch>
        </p:blipFill>
        <p:spPr>
          <a:xfrm rot="5400000">
            <a:off x="2253216" y="299649"/>
            <a:ext cx="4334218" cy="7615101"/>
          </a:xfrm>
          <a:prstGeom prst="rect">
            <a:avLst/>
          </a:prstGeom>
        </p:spPr>
      </p:pic>
      <p:pic>
        <p:nvPicPr>
          <p:cNvPr id="47106" name="Picture 2" descr="https://s-media-cache-ak0.pinimg.com/736x/6d/b5/73/6db57386a4a3de9e540205ec33932be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809" y="482909"/>
            <a:ext cx="1643408" cy="1597393"/>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ttps://s-media-cache-ak0.pinimg.com/736x/c2/f6/c9/c2f6c965a510bbc4d9f6b1be6c1983a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0" y="2607720"/>
            <a:ext cx="764359" cy="63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13340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Help the Frog Catch the Fly</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24</a:t>
            </a:r>
          </a:p>
          <a:p>
            <a:pPr algn="ctr"/>
            <a:r>
              <a:rPr lang="en-US" sz="1400" dirty="0"/>
              <a:t>Fluency</a:t>
            </a:r>
          </a:p>
        </p:txBody>
      </p:sp>
      <p:sp>
        <p:nvSpPr>
          <p:cNvPr id="21" name="TextBox 20"/>
          <p:cNvSpPr txBox="1"/>
          <p:nvPr/>
        </p:nvSpPr>
        <p:spPr>
          <a:xfrm>
            <a:off x="2529077" y="1101449"/>
            <a:ext cx="4085845" cy="646331"/>
          </a:xfrm>
          <a:prstGeom prst="rect">
            <a:avLst/>
          </a:prstGeom>
          <a:noFill/>
        </p:spPr>
        <p:txBody>
          <a:bodyPr wrap="square" rtlCol="0">
            <a:spAutoFit/>
          </a:bodyPr>
          <a:lstStyle/>
          <a:p>
            <a:pPr algn="ctr"/>
            <a:r>
              <a:rPr lang="en-US" b="1" dirty="0">
                <a:solidFill>
                  <a:srgbClr val="009900"/>
                </a:solidFill>
              </a:rPr>
              <a:t>He’s almost there!  How many more does he need to make it to the fly?  (click)</a:t>
            </a:r>
          </a:p>
        </p:txBody>
      </p:sp>
      <p:pic>
        <p:nvPicPr>
          <p:cNvPr id="3" name="Picture 2"/>
          <p:cNvPicPr>
            <a:picLocks noChangeAspect="1"/>
          </p:cNvPicPr>
          <p:nvPr/>
        </p:nvPicPr>
        <p:blipFill>
          <a:blip r:embed="rId4"/>
          <a:stretch>
            <a:fillRect/>
          </a:stretch>
        </p:blipFill>
        <p:spPr>
          <a:xfrm rot="5400000">
            <a:off x="2253216" y="299649"/>
            <a:ext cx="4334218" cy="7615101"/>
          </a:xfrm>
          <a:prstGeom prst="rect">
            <a:avLst/>
          </a:prstGeom>
        </p:spPr>
      </p:pic>
      <p:pic>
        <p:nvPicPr>
          <p:cNvPr id="47106" name="Picture 2" descr="https://s-media-cache-ak0.pinimg.com/736x/6d/b5/73/6db57386a4a3de9e540205ec33932be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809" y="482909"/>
            <a:ext cx="1643408" cy="1597393"/>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ttps://s-media-cache-ak0.pinimg.com/736x/c2/f6/c9/c2f6c965a510bbc4d9f6b1be6c1983a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1609" y="1973302"/>
            <a:ext cx="764359" cy="63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46042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Help the Frog Catch the Fly</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24</a:t>
            </a:r>
          </a:p>
          <a:p>
            <a:pPr algn="ctr"/>
            <a:r>
              <a:rPr lang="en-US" sz="1400" dirty="0"/>
              <a:t>Fluency</a:t>
            </a:r>
          </a:p>
        </p:txBody>
      </p:sp>
      <p:sp>
        <p:nvSpPr>
          <p:cNvPr id="21" name="TextBox 20"/>
          <p:cNvSpPr txBox="1"/>
          <p:nvPr/>
        </p:nvSpPr>
        <p:spPr>
          <a:xfrm>
            <a:off x="2529077" y="1101449"/>
            <a:ext cx="4085845" cy="369332"/>
          </a:xfrm>
          <a:prstGeom prst="rect">
            <a:avLst/>
          </a:prstGeom>
          <a:noFill/>
        </p:spPr>
        <p:txBody>
          <a:bodyPr wrap="square" rtlCol="0">
            <a:spAutoFit/>
          </a:bodyPr>
          <a:lstStyle/>
          <a:p>
            <a:pPr algn="ctr"/>
            <a:r>
              <a:rPr lang="en-US" b="1" dirty="0">
                <a:solidFill>
                  <a:srgbClr val="009900"/>
                </a:solidFill>
              </a:rPr>
              <a:t>He made it!  Way to go, Froggy!</a:t>
            </a:r>
          </a:p>
        </p:txBody>
      </p:sp>
      <p:pic>
        <p:nvPicPr>
          <p:cNvPr id="3" name="Picture 2"/>
          <p:cNvPicPr>
            <a:picLocks noChangeAspect="1"/>
          </p:cNvPicPr>
          <p:nvPr/>
        </p:nvPicPr>
        <p:blipFill>
          <a:blip r:embed="rId4"/>
          <a:stretch>
            <a:fillRect/>
          </a:stretch>
        </p:blipFill>
        <p:spPr>
          <a:xfrm rot="5400000">
            <a:off x="2253216" y="299649"/>
            <a:ext cx="4334218" cy="7615101"/>
          </a:xfrm>
          <a:prstGeom prst="rect">
            <a:avLst/>
          </a:prstGeom>
        </p:spPr>
      </p:pic>
      <p:pic>
        <p:nvPicPr>
          <p:cNvPr id="47106" name="Picture 2" descr="https://s-media-cache-ak0.pinimg.com/736x/6d/b5/73/6db57386a4a3de9e540205ec33932be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809" y="482909"/>
            <a:ext cx="1643408" cy="1597393"/>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ttps://s-media-cache-ak0.pinimg.com/736x/c2/f6/c9/c2f6c965a510bbc4d9f6b1be6c1983a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5103" y="1687982"/>
            <a:ext cx="764359" cy="63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17275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Number Bond Hopping Card Game</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24</a:t>
            </a:r>
          </a:p>
          <a:p>
            <a:pPr algn="ctr"/>
            <a:r>
              <a:rPr lang="en-US" sz="1400" dirty="0"/>
              <a:t>Fluency</a:t>
            </a:r>
          </a:p>
        </p:txBody>
      </p:sp>
      <p:sp>
        <p:nvSpPr>
          <p:cNvPr id="21" name="TextBox 20"/>
          <p:cNvSpPr txBox="1"/>
          <p:nvPr/>
        </p:nvSpPr>
        <p:spPr>
          <a:xfrm>
            <a:off x="2529077" y="1101449"/>
            <a:ext cx="4085845" cy="461665"/>
          </a:xfrm>
          <a:prstGeom prst="rect">
            <a:avLst/>
          </a:prstGeom>
          <a:noFill/>
        </p:spPr>
        <p:txBody>
          <a:bodyPr wrap="square" rtlCol="0">
            <a:spAutoFit/>
          </a:bodyPr>
          <a:lstStyle/>
          <a:p>
            <a:pPr algn="ctr"/>
            <a:r>
              <a:rPr lang="en-US" sz="2400" b="1" dirty="0">
                <a:solidFill>
                  <a:srgbClr val="0070C0"/>
                </a:solidFill>
              </a:rPr>
              <a:t>Let’s play!</a:t>
            </a:r>
          </a:p>
        </p:txBody>
      </p:sp>
      <p:pic>
        <p:nvPicPr>
          <p:cNvPr id="8" name="Picture 7"/>
          <p:cNvPicPr>
            <a:picLocks noChangeAspect="1"/>
          </p:cNvPicPr>
          <p:nvPr/>
        </p:nvPicPr>
        <p:blipFill>
          <a:blip r:embed="rId4"/>
          <a:stretch>
            <a:fillRect/>
          </a:stretch>
        </p:blipFill>
        <p:spPr>
          <a:xfrm rot="5400000">
            <a:off x="2254485" y="358400"/>
            <a:ext cx="4635026" cy="7167565"/>
          </a:xfrm>
          <a:prstGeom prst="rect">
            <a:avLst/>
          </a:prstGeom>
        </p:spPr>
      </p:pic>
      <p:pic>
        <p:nvPicPr>
          <p:cNvPr id="17" name="Picture 2" descr="https://s-media-cache-ak0.pinimg.com/736x/6d/b5/73/6db57386a4a3de9e540205ec33932be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775" y="374293"/>
            <a:ext cx="1060064" cy="103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33555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dirty="0"/>
              <a:t>Number Bond Hopping Card Game</a:t>
            </a:r>
            <a:endParaRPr lang="en-US" sz="8000" b="1" dirty="0"/>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24</a:t>
            </a:r>
          </a:p>
          <a:p>
            <a:pPr algn="ctr"/>
            <a:r>
              <a:rPr lang="en-US" sz="1400" dirty="0"/>
              <a:t>Fluency</a:t>
            </a:r>
          </a:p>
        </p:txBody>
      </p:sp>
      <p:sp>
        <p:nvSpPr>
          <p:cNvPr id="21" name="TextBox 20"/>
          <p:cNvSpPr txBox="1"/>
          <p:nvPr/>
        </p:nvSpPr>
        <p:spPr>
          <a:xfrm>
            <a:off x="2529077" y="1101449"/>
            <a:ext cx="4085845" cy="584775"/>
          </a:xfrm>
          <a:prstGeom prst="rect">
            <a:avLst/>
          </a:prstGeom>
          <a:noFill/>
        </p:spPr>
        <p:txBody>
          <a:bodyPr wrap="square" rtlCol="0">
            <a:spAutoFit/>
          </a:bodyPr>
          <a:lstStyle/>
          <a:p>
            <a:pPr algn="ctr"/>
            <a:r>
              <a:rPr lang="en-US" sz="3200" b="1" dirty="0">
                <a:solidFill>
                  <a:srgbClr val="009900"/>
                </a:solidFill>
              </a:rPr>
              <a:t>Fun!</a:t>
            </a:r>
          </a:p>
        </p:txBody>
      </p:sp>
      <p:pic>
        <p:nvPicPr>
          <p:cNvPr id="7" name="Picture 6"/>
          <p:cNvPicPr>
            <a:picLocks noChangeAspect="1"/>
          </p:cNvPicPr>
          <p:nvPr/>
        </p:nvPicPr>
        <p:blipFill>
          <a:blip r:embed="rId4"/>
          <a:stretch>
            <a:fillRect/>
          </a:stretch>
        </p:blipFill>
        <p:spPr>
          <a:xfrm rot="5400000">
            <a:off x="2564121" y="131394"/>
            <a:ext cx="4015755" cy="7678332"/>
          </a:xfrm>
          <a:prstGeom prst="rect">
            <a:avLst/>
          </a:prstGeom>
        </p:spPr>
      </p:pic>
      <p:pic>
        <p:nvPicPr>
          <p:cNvPr id="12" name="Picture 2" descr="https://s-media-cache-ak0.pinimg.com/736x/6d/b5/73/6db57386a4a3de9e540205ec33932be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435" y="609548"/>
            <a:ext cx="1060064" cy="103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09498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24</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49457" y="909440"/>
            <a:ext cx="8445086" cy="5016758"/>
          </a:xfrm>
          <a:prstGeom prst="rect">
            <a:avLst/>
          </a:prstGeom>
          <a:noFill/>
        </p:spPr>
        <p:txBody>
          <a:bodyPr wrap="square" rtlCol="0">
            <a:spAutoFit/>
          </a:bodyPr>
          <a:lstStyle/>
          <a:p>
            <a:pPr algn="ctr"/>
            <a:r>
              <a:rPr lang="en-US" sz="2400" b="1" dirty="0">
                <a:solidFill>
                  <a:srgbClr val="0000FF"/>
                </a:solidFill>
              </a:rPr>
              <a:t>Open your mystery bag and count how many objects are inside.  Show this number in different ways using the materials available to you at your station.  You are going to create an exhibit showing your number in as many ways as you can.</a:t>
            </a:r>
          </a:p>
          <a:p>
            <a:pPr algn="ctr"/>
            <a:endParaRPr lang="en-US" sz="2400" b="1" dirty="0">
              <a:solidFill>
                <a:srgbClr val="0000FF"/>
              </a:solidFill>
            </a:endParaRPr>
          </a:p>
          <a:p>
            <a:pPr algn="ctr"/>
            <a:r>
              <a:rPr lang="en-US" sz="2400" b="1" dirty="0">
                <a:solidFill>
                  <a:srgbClr val="FF0000"/>
                </a:solidFill>
              </a:rPr>
              <a:t>The ways you must show your number include:</a:t>
            </a:r>
          </a:p>
          <a:p>
            <a:pPr marL="3086100" lvl="6" indent="-342900">
              <a:buFont typeface="Arial" panose="020B0604020202020204" pitchFamily="34" charset="0"/>
              <a:buChar char="•"/>
            </a:pPr>
            <a:r>
              <a:rPr lang="en-US" sz="2400" b="1" dirty="0">
                <a:solidFill>
                  <a:srgbClr val="FF0000"/>
                </a:solidFill>
              </a:rPr>
              <a:t>A number bond</a:t>
            </a:r>
          </a:p>
          <a:p>
            <a:pPr marL="3086100" lvl="6" indent="-342900">
              <a:buFont typeface="Arial" panose="020B0604020202020204" pitchFamily="34" charset="0"/>
              <a:buChar char="•"/>
            </a:pPr>
            <a:r>
              <a:rPr lang="en-US" sz="2400" b="1" dirty="0">
                <a:solidFill>
                  <a:srgbClr val="FF0000"/>
                </a:solidFill>
              </a:rPr>
              <a:t>Hide Zero cards</a:t>
            </a:r>
          </a:p>
          <a:p>
            <a:pPr marL="3086100" lvl="6" indent="-342900">
              <a:buFont typeface="Arial" panose="020B0604020202020204" pitchFamily="34" charset="0"/>
              <a:buChar char="•"/>
            </a:pPr>
            <a:r>
              <a:rPr lang="en-US" sz="2400" b="1" dirty="0" err="1">
                <a:solidFill>
                  <a:srgbClr val="FF0000"/>
                </a:solidFill>
              </a:rPr>
              <a:t>Rekenrek</a:t>
            </a:r>
            <a:endParaRPr lang="en-US" sz="2400" b="1" dirty="0">
              <a:solidFill>
                <a:srgbClr val="FF0000"/>
              </a:solidFill>
            </a:endParaRPr>
          </a:p>
          <a:p>
            <a:pPr marL="3086100" lvl="6" indent="-342900">
              <a:buFont typeface="Arial" panose="020B0604020202020204" pitchFamily="34" charset="0"/>
              <a:buChar char="•"/>
            </a:pPr>
            <a:r>
              <a:rPr lang="en-US" sz="2400" b="1" dirty="0">
                <a:solidFill>
                  <a:srgbClr val="FF0000"/>
                </a:solidFill>
              </a:rPr>
              <a:t>Addition Sentence</a:t>
            </a:r>
          </a:p>
          <a:p>
            <a:pPr marL="3086100" lvl="6" indent="-342900">
              <a:buFont typeface="Arial" panose="020B0604020202020204" pitchFamily="34" charset="0"/>
              <a:buChar char="•"/>
            </a:pPr>
            <a:r>
              <a:rPr lang="en-US" sz="2400" b="1" dirty="0">
                <a:solidFill>
                  <a:srgbClr val="FF0000"/>
                </a:solidFill>
              </a:rPr>
              <a:t>Linker cubes</a:t>
            </a:r>
          </a:p>
          <a:p>
            <a:pPr marL="3086100" lvl="6" indent="-342900">
              <a:buFont typeface="Arial" panose="020B0604020202020204" pitchFamily="34" charset="0"/>
              <a:buChar char="•"/>
            </a:pPr>
            <a:endParaRPr lang="en-US" sz="2400" b="1" dirty="0">
              <a:solidFill>
                <a:srgbClr val="FF0000"/>
              </a:solidFill>
            </a:endParaRPr>
          </a:p>
          <a:p>
            <a:pPr algn="ctr"/>
            <a:endParaRPr lang="en-US" sz="3200" b="1" i="1" dirty="0"/>
          </a:p>
        </p:txBody>
      </p:sp>
      <p:sp>
        <p:nvSpPr>
          <p:cNvPr id="2" name="TextBox 1"/>
          <p:cNvSpPr txBox="1"/>
          <p:nvPr/>
        </p:nvSpPr>
        <p:spPr>
          <a:xfrm>
            <a:off x="1081235" y="5405316"/>
            <a:ext cx="6981529" cy="830997"/>
          </a:xfrm>
          <a:prstGeom prst="rect">
            <a:avLst/>
          </a:prstGeom>
          <a:noFill/>
        </p:spPr>
        <p:txBody>
          <a:bodyPr wrap="square" rtlCol="0">
            <a:spAutoFit/>
          </a:bodyPr>
          <a:lstStyle/>
          <a:p>
            <a:pPr algn="ctr"/>
            <a:r>
              <a:rPr lang="en-US" sz="2400" b="1" dirty="0">
                <a:solidFill>
                  <a:srgbClr val="009900"/>
                </a:solidFill>
              </a:rPr>
              <a:t>Once you show your number all these ways, you can show other ways, too.  You have 20 minutes!</a:t>
            </a:r>
          </a:p>
        </p:txBody>
      </p:sp>
      <p:pic>
        <p:nvPicPr>
          <p:cNvPr id="21506" name="Picture 2" descr="http://www.maranausd.org/images/pages/N10859/big_eyes_smartypant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174" y="3603105"/>
            <a:ext cx="1479970" cy="170515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47972025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770291" y="1650358"/>
            <a:ext cx="1002110" cy="2616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
          <a:stretch>
            <a:fillRect/>
          </a:stretch>
        </p:blipFill>
        <p:spPr>
          <a:xfrm>
            <a:off x="1015061" y="1783434"/>
            <a:ext cx="6959020" cy="1998038"/>
          </a:xfrm>
          <a:prstGeom prst="rect">
            <a:avLst/>
          </a:prstGeom>
        </p:spPr>
      </p:pic>
    </p:spTree>
    <p:extLst>
      <p:ext uri="{BB962C8B-B14F-4D97-AF65-F5344CB8AC3E}">
        <p14:creationId xmlns:p14="http://schemas.microsoft.com/office/powerpoint/2010/main" val="1506144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stretch>
            <a:fillRect/>
          </a:stretch>
        </p:blipFill>
        <p:spPr>
          <a:xfrm>
            <a:off x="307975" y="238132"/>
            <a:ext cx="8531225" cy="486681"/>
          </a:xfrm>
          <a:prstGeom prst="rect">
            <a:avLst/>
          </a:prstGeom>
        </p:spPr>
      </p:pic>
      <p:pic>
        <p:nvPicPr>
          <p:cNvPr id="3" name="Picture 2"/>
          <p:cNvPicPr>
            <a:picLocks noChangeAspect="1"/>
          </p:cNvPicPr>
          <p:nvPr/>
        </p:nvPicPr>
        <p:blipFill>
          <a:blip r:embed="rId4"/>
          <a:stretch>
            <a:fillRect/>
          </a:stretch>
        </p:blipFill>
        <p:spPr>
          <a:xfrm>
            <a:off x="307975" y="1752600"/>
            <a:ext cx="8524104" cy="2453694"/>
          </a:xfrm>
          <a:prstGeom prst="rect">
            <a:avLst/>
          </a:prstGeom>
        </p:spPr>
      </p:pic>
    </p:spTree>
    <p:extLst>
      <p:ext uri="{BB962C8B-B14F-4D97-AF65-F5344CB8AC3E}">
        <p14:creationId xmlns:p14="http://schemas.microsoft.com/office/powerpoint/2010/main" val="4161523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783880" y="743779"/>
            <a:ext cx="7639050" cy="5695950"/>
          </a:xfrm>
          <a:prstGeom prst="rect">
            <a:avLst/>
          </a:prstGeom>
        </p:spPr>
      </p:pic>
      <p:sp>
        <p:nvSpPr>
          <p:cNvPr id="7" name="Rectangle 6"/>
          <p:cNvSpPr/>
          <p:nvPr/>
        </p:nvSpPr>
        <p:spPr>
          <a:xfrm>
            <a:off x="783880" y="6019800"/>
            <a:ext cx="3559520" cy="564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4"/>
          <a:stretch>
            <a:fillRect/>
          </a:stretch>
        </p:blipFill>
        <p:spPr>
          <a:xfrm>
            <a:off x="307975" y="238132"/>
            <a:ext cx="8531225" cy="486681"/>
          </a:xfrm>
          <a:prstGeom prst="rect">
            <a:avLst/>
          </a:prstGeom>
        </p:spPr>
      </p:pic>
    </p:spTree>
    <p:extLst>
      <p:ext uri="{BB962C8B-B14F-4D97-AF65-F5344CB8AC3E}">
        <p14:creationId xmlns:p14="http://schemas.microsoft.com/office/powerpoint/2010/main" val="308543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832092"/>
          </a:xfrm>
          <a:prstGeom prst="rect">
            <a:avLst/>
          </a:prstGeom>
          <a:noFill/>
        </p:spPr>
        <p:txBody>
          <a:bodyPr wrap="square" rtlCol="0">
            <a:spAutoFit/>
          </a:bodyPr>
          <a:lstStyle/>
          <a:p>
            <a:pPr algn="ctr"/>
            <a:r>
              <a:rPr lang="en-US" sz="4800" b="1" dirty="0">
                <a:latin typeface="Kristen ITC" panose="03050502040202030202" pitchFamily="66" charset="0"/>
              </a:rPr>
              <a:t>Lesson 15</a:t>
            </a:r>
          </a:p>
          <a:p>
            <a:pPr algn="ctr"/>
            <a:endParaRPr lang="en-US" sz="3600" dirty="0">
              <a:latin typeface="Kristen ITC" panose="03050502040202030202" pitchFamily="66" charset="0"/>
            </a:endParaRPr>
          </a:p>
          <a:p>
            <a:pPr algn="ctr"/>
            <a:endParaRPr lang="en-US" sz="2400" dirty="0">
              <a:latin typeface="Kristen ITC" panose="03050502040202030202" pitchFamily="66" charset="0"/>
            </a:endParaRPr>
          </a:p>
          <a:p>
            <a:pPr algn="ctr"/>
            <a:r>
              <a:rPr lang="en-US" sz="3600" dirty="0">
                <a:latin typeface="Kristen ITC" panose="03050502040202030202" pitchFamily="66" charset="0"/>
              </a:rPr>
              <a:t>I can count up and down by tens to 100 the Say Ten way and the regular way.</a:t>
            </a:r>
          </a:p>
          <a:p>
            <a:pPr algn="ctr"/>
            <a:endParaRPr lang="en-US" sz="3200" dirty="0">
              <a:latin typeface="Kristen ITC" panose="03050502040202030202" pitchFamily="66" charset="0"/>
            </a:endParaRPr>
          </a:p>
          <a:p>
            <a:pPr algn="ctr"/>
            <a:endParaRPr lang="en-US" sz="3200" dirty="0">
              <a:latin typeface="Kristen ITC" panose="03050502040202030202" pitchFamily="66" charset="0"/>
            </a:endParaRPr>
          </a:p>
          <a:p>
            <a:pPr algn="ctr"/>
            <a:endParaRPr lang="en-US" sz="2800" dirty="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1555277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576262" y="1371600"/>
            <a:ext cx="7991475" cy="3095625"/>
          </a:xfrm>
          <a:prstGeom prst="rect">
            <a:avLst/>
          </a:prstGeom>
        </p:spPr>
      </p:pic>
      <p:sp>
        <p:nvSpPr>
          <p:cNvPr id="12" name="Rectangle 11"/>
          <p:cNvSpPr/>
          <p:nvPr/>
        </p:nvSpPr>
        <p:spPr>
          <a:xfrm>
            <a:off x="7522817" y="868364"/>
            <a:ext cx="1044920" cy="945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4"/>
          <a:stretch>
            <a:fillRect/>
          </a:stretch>
        </p:blipFill>
        <p:spPr>
          <a:xfrm>
            <a:off x="307975" y="238132"/>
            <a:ext cx="8531225" cy="486681"/>
          </a:xfrm>
          <a:prstGeom prst="rect">
            <a:avLst/>
          </a:prstGeom>
        </p:spPr>
      </p:pic>
    </p:spTree>
    <p:extLst>
      <p:ext uri="{BB962C8B-B14F-4D97-AF65-F5344CB8AC3E}">
        <p14:creationId xmlns:p14="http://schemas.microsoft.com/office/powerpoint/2010/main" val="3647697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08715" y="1316044"/>
            <a:ext cx="2682328" cy="2131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a:stretch>
            <a:fillRect/>
          </a:stretch>
        </p:blipFill>
        <p:spPr>
          <a:xfrm>
            <a:off x="942865" y="1866900"/>
            <a:ext cx="7053430" cy="1315471"/>
          </a:xfrm>
          <a:prstGeom prst="rect">
            <a:avLst/>
          </a:prstGeom>
        </p:spPr>
      </p:pic>
    </p:spTree>
    <p:extLst>
      <p:ext uri="{BB962C8B-B14F-4D97-AF65-F5344CB8AC3E}">
        <p14:creationId xmlns:p14="http://schemas.microsoft.com/office/powerpoint/2010/main" val="2271223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585871"/>
          </a:xfrm>
          <a:prstGeom prst="rect">
            <a:avLst/>
          </a:prstGeom>
          <a:noFill/>
        </p:spPr>
        <p:txBody>
          <a:bodyPr wrap="square" rtlCol="0">
            <a:spAutoFit/>
          </a:bodyPr>
          <a:lstStyle/>
          <a:p>
            <a:pPr algn="ctr"/>
            <a:r>
              <a:rPr lang="en-US" sz="4800" b="1" dirty="0">
                <a:latin typeface="Kristen ITC" panose="03050502040202030202" pitchFamily="66" charset="0"/>
              </a:rPr>
              <a:t>Lesson 16</a:t>
            </a:r>
          </a:p>
          <a:p>
            <a:pPr algn="ctr"/>
            <a:endParaRPr lang="en-US" sz="4400" dirty="0">
              <a:latin typeface="Kristen ITC" panose="03050502040202030202" pitchFamily="66" charset="0"/>
            </a:endParaRPr>
          </a:p>
          <a:p>
            <a:pPr algn="ctr"/>
            <a:endParaRPr lang="en-US" sz="2800" dirty="0">
              <a:latin typeface="Kristen ITC" panose="03050502040202030202" pitchFamily="66" charset="0"/>
            </a:endParaRPr>
          </a:p>
          <a:p>
            <a:pPr algn="ctr"/>
            <a:r>
              <a:rPr lang="en-US" sz="4000" dirty="0">
                <a:latin typeface="Kristen ITC" panose="03050502040202030202" pitchFamily="66" charset="0"/>
              </a:rPr>
              <a:t>I can count within tens by ones.</a:t>
            </a:r>
          </a:p>
          <a:p>
            <a:pPr algn="ctr"/>
            <a:endParaRPr lang="en-US" sz="3200" dirty="0">
              <a:latin typeface="Kristen ITC" panose="03050502040202030202" pitchFamily="66" charset="0"/>
            </a:endParaRPr>
          </a:p>
          <a:p>
            <a:pPr algn="ctr"/>
            <a:endParaRPr lang="en-US" sz="3200" dirty="0">
              <a:latin typeface="Kristen ITC" panose="03050502040202030202" pitchFamily="66" charset="0"/>
            </a:endParaRPr>
          </a:p>
          <a:p>
            <a:pPr algn="ctr"/>
            <a:endParaRPr lang="en-US" sz="2800" dirty="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4187887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148941" y="1174338"/>
            <a:ext cx="6934200" cy="1631216"/>
          </a:xfrm>
          <a:prstGeom prst="rect">
            <a:avLst/>
          </a:prstGeom>
          <a:noFill/>
        </p:spPr>
        <p:txBody>
          <a:bodyPr wrap="square" rtlCol="0">
            <a:spAutoFit/>
          </a:bodyPr>
          <a:lstStyle/>
          <a:p>
            <a:pPr algn="ctr"/>
            <a:r>
              <a:rPr lang="en-US" sz="2000" b="1" dirty="0">
                <a:solidFill>
                  <a:srgbClr val="0000FF"/>
                </a:solidFill>
              </a:rPr>
              <a:t>Place the 10 Hide Zero card in the middle.  One partner gets 4 of the cards numbered 1-9, and the other partner gets the remaining 5 cards.  The player with 5 cards puts one of his cards down on the 10.  The other partner counts out that many counters.  Switch roles!</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Hide Zero for Teen Numbers</a:t>
            </a:r>
            <a:endParaRPr lang="en-US" sz="8000" b="1" dirty="0"/>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332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125750" y="1024283"/>
            <a:ext cx="6934200" cy="400110"/>
          </a:xfrm>
          <a:prstGeom prst="rect">
            <a:avLst/>
          </a:prstGeom>
          <a:noFill/>
        </p:spPr>
        <p:txBody>
          <a:bodyPr wrap="square" rtlCol="0">
            <a:spAutoFit/>
          </a:bodyPr>
          <a:lstStyle/>
          <a:p>
            <a:pPr algn="ctr"/>
            <a:r>
              <a:rPr lang="en-US" sz="2000" b="1" dirty="0">
                <a:solidFill>
                  <a:srgbClr val="0000FF"/>
                </a:solidFill>
              </a:rPr>
              <a:t>Say the number you see.  Say the number the Say Ten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by Tens the Say Ten Way</a:t>
            </a:r>
            <a:endParaRPr lang="en-US" sz="8000" b="1" dirty="0"/>
          </a:p>
        </p:txBody>
      </p:sp>
      <p:pic>
        <p:nvPicPr>
          <p:cNvPr id="3" name="Picture 2"/>
          <p:cNvPicPr>
            <a:picLocks noChangeAspect="1"/>
          </p:cNvPicPr>
          <p:nvPr/>
        </p:nvPicPr>
        <p:blipFill>
          <a:blip r:embed="rId4"/>
          <a:stretch>
            <a:fillRect/>
          </a:stretch>
        </p:blipFill>
        <p:spPr>
          <a:xfrm>
            <a:off x="2585691" y="2317476"/>
            <a:ext cx="3886200" cy="685800"/>
          </a:xfrm>
          <a:prstGeom prst="rect">
            <a:avLst/>
          </a:prstGeom>
        </p:spPr>
      </p:pic>
      <p:pic>
        <p:nvPicPr>
          <p:cNvPr id="15362" name="Picture 2" descr="https://encrypted-tbn3.gstatic.com/images?q=tbn:ANd9GcT2ItDMy6FwvAYDKn5ICXvnJn350xruKH6KF1YLu661YfbKHCTq9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384" y="3921187"/>
            <a:ext cx="1849092" cy="255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219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125750" y="1024283"/>
            <a:ext cx="6934200" cy="400110"/>
          </a:xfrm>
          <a:prstGeom prst="rect">
            <a:avLst/>
          </a:prstGeom>
          <a:noFill/>
        </p:spPr>
        <p:txBody>
          <a:bodyPr wrap="square" rtlCol="0">
            <a:spAutoFit/>
          </a:bodyPr>
          <a:lstStyle/>
          <a:p>
            <a:pPr algn="ctr"/>
            <a:r>
              <a:rPr lang="en-US" sz="2000" b="1" dirty="0">
                <a:solidFill>
                  <a:srgbClr val="0000FF"/>
                </a:solidFill>
              </a:rPr>
              <a:t>Say the number you see.  Say the number the Say Ten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by Tens the Say Ten Way</a:t>
            </a:r>
            <a:endParaRPr lang="en-US" sz="8000" b="1" dirty="0"/>
          </a:p>
        </p:txBody>
      </p:sp>
      <p:pic>
        <p:nvPicPr>
          <p:cNvPr id="12" name="Picture 11"/>
          <p:cNvPicPr>
            <a:picLocks noChangeAspect="1"/>
          </p:cNvPicPr>
          <p:nvPr/>
        </p:nvPicPr>
        <p:blipFill>
          <a:blip r:embed="rId4"/>
          <a:stretch>
            <a:fillRect/>
          </a:stretch>
        </p:blipFill>
        <p:spPr>
          <a:xfrm>
            <a:off x="2623791" y="2105795"/>
            <a:ext cx="3810000" cy="1171575"/>
          </a:xfrm>
          <a:prstGeom prst="rect">
            <a:avLst/>
          </a:prstGeom>
        </p:spPr>
      </p:pic>
      <p:pic>
        <p:nvPicPr>
          <p:cNvPr id="13" name="Picture 2" descr="https://encrypted-tbn3.gstatic.com/images?q=tbn:ANd9GcT2ItDMy6FwvAYDKn5ICXvnJn350xruKH6KF1YLu661YfbKHCTq9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384" y="3921187"/>
            <a:ext cx="1849092" cy="255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025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125750" y="1024283"/>
            <a:ext cx="6934200" cy="400110"/>
          </a:xfrm>
          <a:prstGeom prst="rect">
            <a:avLst/>
          </a:prstGeom>
          <a:noFill/>
        </p:spPr>
        <p:txBody>
          <a:bodyPr wrap="square" rtlCol="0">
            <a:spAutoFit/>
          </a:bodyPr>
          <a:lstStyle/>
          <a:p>
            <a:pPr algn="ctr"/>
            <a:r>
              <a:rPr lang="en-US" sz="2000" b="1" dirty="0">
                <a:solidFill>
                  <a:srgbClr val="0000FF"/>
                </a:solidFill>
              </a:rPr>
              <a:t>Say the number you see.  Say the number the Say Ten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by Tens the Say Ten Way</a:t>
            </a:r>
            <a:endParaRPr lang="en-US" sz="8000" b="1" dirty="0"/>
          </a:p>
        </p:txBody>
      </p:sp>
      <p:pic>
        <p:nvPicPr>
          <p:cNvPr id="3" name="Picture 2"/>
          <p:cNvPicPr>
            <a:picLocks noChangeAspect="1"/>
          </p:cNvPicPr>
          <p:nvPr/>
        </p:nvPicPr>
        <p:blipFill>
          <a:blip r:embed="rId4"/>
          <a:stretch>
            <a:fillRect/>
          </a:stretch>
        </p:blipFill>
        <p:spPr>
          <a:xfrm>
            <a:off x="2599978" y="2207771"/>
            <a:ext cx="3857625" cy="1733550"/>
          </a:xfrm>
          <a:prstGeom prst="rect">
            <a:avLst/>
          </a:prstGeom>
        </p:spPr>
      </p:pic>
      <p:pic>
        <p:nvPicPr>
          <p:cNvPr id="13" name="Picture 2" descr="https://encrypted-tbn3.gstatic.com/images?q=tbn:ANd9GcT2ItDMy6FwvAYDKn5ICXvnJn350xruKH6KF1YLu661YfbKHCTq9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384" y="3921187"/>
            <a:ext cx="1849092" cy="255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89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125750" y="1024283"/>
            <a:ext cx="6934200" cy="400110"/>
          </a:xfrm>
          <a:prstGeom prst="rect">
            <a:avLst/>
          </a:prstGeom>
          <a:noFill/>
        </p:spPr>
        <p:txBody>
          <a:bodyPr wrap="square" rtlCol="0">
            <a:spAutoFit/>
          </a:bodyPr>
          <a:lstStyle/>
          <a:p>
            <a:pPr algn="ctr"/>
            <a:r>
              <a:rPr lang="en-US" sz="2000" b="1" dirty="0">
                <a:solidFill>
                  <a:srgbClr val="0000FF"/>
                </a:solidFill>
              </a:rPr>
              <a:t>Say the number you see.  Say the number the Say Ten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by Tens the Say Ten Way</a:t>
            </a:r>
            <a:endParaRPr lang="en-US" sz="8000" b="1" dirty="0"/>
          </a:p>
        </p:txBody>
      </p:sp>
      <p:pic>
        <p:nvPicPr>
          <p:cNvPr id="4" name="Picture 3"/>
          <p:cNvPicPr>
            <a:picLocks noChangeAspect="1"/>
          </p:cNvPicPr>
          <p:nvPr/>
        </p:nvPicPr>
        <p:blipFill>
          <a:blip r:embed="rId4"/>
          <a:stretch>
            <a:fillRect/>
          </a:stretch>
        </p:blipFill>
        <p:spPr>
          <a:xfrm>
            <a:off x="2604741" y="1945833"/>
            <a:ext cx="3848100" cy="2257425"/>
          </a:xfrm>
          <a:prstGeom prst="rect">
            <a:avLst/>
          </a:prstGeom>
        </p:spPr>
      </p:pic>
      <p:pic>
        <p:nvPicPr>
          <p:cNvPr id="13" name="Picture 2" descr="https://encrypted-tbn3.gstatic.com/images?q=tbn:ANd9GcT2ItDMy6FwvAYDKn5ICXvnJn350xruKH6KF1YLu661YfbKHCTq9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384" y="3921187"/>
            <a:ext cx="1849092" cy="255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488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125750" y="1024283"/>
            <a:ext cx="6934200" cy="400110"/>
          </a:xfrm>
          <a:prstGeom prst="rect">
            <a:avLst/>
          </a:prstGeom>
          <a:noFill/>
        </p:spPr>
        <p:txBody>
          <a:bodyPr wrap="square" rtlCol="0">
            <a:spAutoFit/>
          </a:bodyPr>
          <a:lstStyle/>
          <a:p>
            <a:pPr algn="ctr"/>
            <a:r>
              <a:rPr lang="en-US" sz="2000" b="1" dirty="0">
                <a:solidFill>
                  <a:srgbClr val="0000FF"/>
                </a:solidFill>
              </a:rPr>
              <a:t>Say the number you see.  Say the number the Say Ten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by Tens the Say Ten Way</a:t>
            </a:r>
            <a:endParaRPr lang="en-US" sz="8000" b="1" dirty="0"/>
          </a:p>
        </p:txBody>
      </p:sp>
      <p:pic>
        <p:nvPicPr>
          <p:cNvPr id="3" name="Picture 2"/>
          <p:cNvPicPr>
            <a:picLocks noChangeAspect="1"/>
          </p:cNvPicPr>
          <p:nvPr/>
        </p:nvPicPr>
        <p:blipFill>
          <a:blip r:embed="rId4"/>
          <a:stretch>
            <a:fillRect/>
          </a:stretch>
        </p:blipFill>
        <p:spPr>
          <a:xfrm>
            <a:off x="2599978" y="2207771"/>
            <a:ext cx="3857625" cy="1733550"/>
          </a:xfrm>
          <a:prstGeom prst="rect">
            <a:avLst/>
          </a:prstGeom>
        </p:spPr>
      </p:pic>
      <p:pic>
        <p:nvPicPr>
          <p:cNvPr id="13" name="Picture 2" descr="https://encrypted-tbn3.gstatic.com/images?q=tbn:ANd9GcT2ItDMy6FwvAYDKn5ICXvnJn350xruKH6KF1YLu661YfbKHCTq9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384" y="3921187"/>
            <a:ext cx="1849092" cy="255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473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125750" y="1024283"/>
            <a:ext cx="6934200" cy="400110"/>
          </a:xfrm>
          <a:prstGeom prst="rect">
            <a:avLst/>
          </a:prstGeom>
          <a:noFill/>
        </p:spPr>
        <p:txBody>
          <a:bodyPr wrap="square" rtlCol="0">
            <a:spAutoFit/>
          </a:bodyPr>
          <a:lstStyle/>
          <a:p>
            <a:pPr algn="ctr"/>
            <a:r>
              <a:rPr lang="en-US" sz="2000" b="1" dirty="0">
                <a:solidFill>
                  <a:srgbClr val="0000FF"/>
                </a:solidFill>
              </a:rPr>
              <a:t>Say the number you see.  Say the number the Say Ten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by Tens the Say Ten Way</a:t>
            </a:r>
            <a:endParaRPr lang="en-US" sz="8000" b="1" dirty="0"/>
          </a:p>
        </p:txBody>
      </p:sp>
      <p:pic>
        <p:nvPicPr>
          <p:cNvPr id="4" name="Picture 3"/>
          <p:cNvPicPr>
            <a:picLocks noChangeAspect="1"/>
          </p:cNvPicPr>
          <p:nvPr/>
        </p:nvPicPr>
        <p:blipFill>
          <a:blip r:embed="rId4"/>
          <a:stretch>
            <a:fillRect/>
          </a:stretch>
        </p:blipFill>
        <p:spPr>
          <a:xfrm>
            <a:off x="2604741" y="1945833"/>
            <a:ext cx="3848100" cy="2257425"/>
          </a:xfrm>
          <a:prstGeom prst="rect">
            <a:avLst/>
          </a:prstGeom>
        </p:spPr>
      </p:pic>
      <p:pic>
        <p:nvPicPr>
          <p:cNvPr id="13" name="Picture 2" descr="https://encrypted-tbn3.gstatic.com/images?q=tbn:ANd9GcT2ItDMy6FwvAYDKn5ICXvnJn350xruKH6KF1YLu661YfbKHCTq9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384" y="3921187"/>
            <a:ext cx="1849092" cy="255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216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944319" y="1228778"/>
            <a:ext cx="7255363" cy="646331"/>
          </a:xfrm>
          <a:prstGeom prst="rect">
            <a:avLst/>
          </a:prstGeom>
          <a:noFill/>
        </p:spPr>
        <p:txBody>
          <a:bodyPr wrap="square" rtlCol="0">
            <a:spAutoFit/>
          </a:bodyPr>
          <a:lstStyle/>
          <a:p>
            <a:pPr algn="ctr"/>
            <a:r>
              <a:rPr lang="en-US" b="1" dirty="0">
                <a:solidFill>
                  <a:srgbClr val="0000FF"/>
                </a:solidFill>
              </a:rPr>
              <a:t>On your personal white board, write the number of stars that you see.  Say the number the Say Ten Way.  Say the number the regular way.</a:t>
            </a: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dirty="0"/>
              <a:t>Module 5, Lesson 15</a:t>
            </a:r>
          </a:p>
          <a:p>
            <a:pPr algn="ctr"/>
            <a:r>
              <a:rPr lang="en-US" sz="1400" dirty="0"/>
              <a:t>Fluency</a:t>
            </a:r>
          </a:p>
        </p:txBody>
      </p:sp>
      <p:sp>
        <p:nvSpPr>
          <p:cNvPr id="17" name="TextBox 16"/>
          <p:cNvSpPr txBox="1"/>
          <p:nvPr/>
        </p:nvSpPr>
        <p:spPr>
          <a:xfrm>
            <a:off x="765175" y="709797"/>
            <a:ext cx="7467598" cy="523220"/>
          </a:xfrm>
          <a:prstGeom prst="rect">
            <a:avLst/>
          </a:prstGeom>
          <a:noFill/>
        </p:spPr>
        <p:txBody>
          <a:bodyPr wrap="square" rtlCol="0">
            <a:spAutoFit/>
          </a:bodyPr>
          <a:lstStyle/>
          <a:p>
            <a:pPr algn="ctr"/>
            <a:r>
              <a:rPr lang="en-US" sz="2800" b="1" dirty="0"/>
              <a:t>Write Teen Numbers with Circular Configurations</a:t>
            </a:r>
            <a:endParaRPr lang="en-US" sz="8000" b="1" dirty="0"/>
          </a:p>
        </p:txBody>
      </p:sp>
      <p:sp>
        <p:nvSpPr>
          <p:cNvPr id="18" name="5-Point Star 17"/>
          <p:cNvSpPr/>
          <p:nvPr/>
        </p:nvSpPr>
        <p:spPr>
          <a:xfrm>
            <a:off x="3981921" y="2088538"/>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3126396" y="2344339"/>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2470779" y="2815139"/>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2370694" y="3717262"/>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2511302" y="4601169"/>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4864264" y="2202060"/>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3918738" y="5567931"/>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3117199" y="5225032"/>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5627357" y="2632846"/>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6042249" y="3409891"/>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5684229" y="5042293"/>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4887608" y="5385193"/>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6042249" y="4264727"/>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ttp://www.clker.com/cliparts/p/M/6/J/N/C/sheep-red-looking-crossed-eye-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0878" y="4790950"/>
            <a:ext cx="1799313" cy="187428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clker.com/cliparts/p/M/6/J/N/C/sheep-red-looking-crossed-eye-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19" y="4790950"/>
            <a:ext cx="1799313" cy="1874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906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125750" y="1024283"/>
            <a:ext cx="6934200" cy="400110"/>
          </a:xfrm>
          <a:prstGeom prst="rect">
            <a:avLst/>
          </a:prstGeom>
          <a:noFill/>
        </p:spPr>
        <p:txBody>
          <a:bodyPr wrap="square" rtlCol="0">
            <a:spAutoFit/>
          </a:bodyPr>
          <a:lstStyle/>
          <a:p>
            <a:pPr algn="ctr"/>
            <a:r>
              <a:rPr lang="en-US" sz="2000" b="1" dirty="0">
                <a:solidFill>
                  <a:srgbClr val="0000FF"/>
                </a:solidFill>
              </a:rPr>
              <a:t>Say the number you see.  Say the number the Say Ten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by Tens the Say Ten Way</a:t>
            </a:r>
            <a:endParaRPr lang="en-US" sz="8000" b="1" dirty="0"/>
          </a:p>
        </p:txBody>
      </p:sp>
      <p:pic>
        <p:nvPicPr>
          <p:cNvPr id="3" name="Picture 2"/>
          <p:cNvPicPr>
            <a:picLocks noChangeAspect="1"/>
          </p:cNvPicPr>
          <p:nvPr/>
        </p:nvPicPr>
        <p:blipFill>
          <a:blip r:embed="rId4"/>
          <a:stretch>
            <a:fillRect/>
          </a:stretch>
        </p:blipFill>
        <p:spPr>
          <a:xfrm>
            <a:off x="2640225" y="1892019"/>
            <a:ext cx="3905250" cy="2790825"/>
          </a:xfrm>
          <a:prstGeom prst="rect">
            <a:avLst/>
          </a:prstGeom>
        </p:spPr>
      </p:pic>
      <p:pic>
        <p:nvPicPr>
          <p:cNvPr id="13" name="Picture 2" descr="https://encrypted-tbn3.gstatic.com/images?q=tbn:ANd9GcT2ItDMy6FwvAYDKn5ICXvnJn350xruKH6KF1YLu661YfbKHCTq9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384" y="3921187"/>
            <a:ext cx="1849092" cy="255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534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125750" y="1024283"/>
            <a:ext cx="6934200" cy="400110"/>
          </a:xfrm>
          <a:prstGeom prst="rect">
            <a:avLst/>
          </a:prstGeom>
          <a:noFill/>
        </p:spPr>
        <p:txBody>
          <a:bodyPr wrap="square" rtlCol="0">
            <a:spAutoFit/>
          </a:bodyPr>
          <a:lstStyle/>
          <a:p>
            <a:pPr algn="ctr"/>
            <a:r>
              <a:rPr lang="en-US" sz="2000" b="1" dirty="0">
                <a:solidFill>
                  <a:srgbClr val="0000FF"/>
                </a:solidFill>
              </a:rPr>
              <a:t>Say the number you see.  Say the number the Say Ten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by Tens the Say Ten Way</a:t>
            </a:r>
            <a:endParaRPr lang="en-US" sz="8000" b="1" dirty="0"/>
          </a:p>
        </p:txBody>
      </p:sp>
      <p:pic>
        <p:nvPicPr>
          <p:cNvPr id="4" name="Picture 3"/>
          <p:cNvPicPr>
            <a:picLocks noChangeAspect="1"/>
          </p:cNvPicPr>
          <p:nvPr/>
        </p:nvPicPr>
        <p:blipFill>
          <a:blip r:embed="rId4"/>
          <a:stretch>
            <a:fillRect/>
          </a:stretch>
        </p:blipFill>
        <p:spPr>
          <a:xfrm>
            <a:off x="2624138" y="1737899"/>
            <a:ext cx="3895725" cy="3362325"/>
          </a:xfrm>
          <a:prstGeom prst="rect">
            <a:avLst/>
          </a:prstGeom>
        </p:spPr>
      </p:pic>
      <p:pic>
        <p:nvPicPr>
          <p:cNvPr id="13" name="Picture 2" descr="https://encrypted-tbn3.gstatic.com/images?q=tbn:ANd9GcT2ItDMy6FwvAYDKn5ICXvnJn350xruKH6KF1YLu661YfbKHCTq9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384" y="3921187"/>
            <a:ext cx="1849092" cy="255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898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125750" y="1024283"/>
            <a:ext cx="6934200" cy="400110"/>
          </a:xfrm>
          <a:prstGeom prst="rect">
            <a:avLst/>
          </a:prstGeom>
          <a:noFill/>
        </p:spPr>
        <p:txBody>
          <a:bodyPr wrap="square" rtlCol="0">
            <a:spAutoFit/>
          </a:bodyPr>
          <a:lstStyle/>
          <a:p>
            <a:pPr algn="ctr"/>
            <a:r>
              <a:rPr lang="en-US" sz="2000" b="1" dirty="0">
                <a:solidFill>
                  <a:srgbClr val="0000FF"/>
                </a:solidFill>
              </a:rPr>
              <a:t>Say the number you see.  Say the number the Say Ten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by Tens the Say Ten Way</a:t>
            </a:r>
            <a:endParaRPr lang="en-US" sz="8000" b="1" dirty="0"/>
          </a:p>
        </p:txBody>
      </p:sp>
      <p:pic>
        <p:nvPicPr>
          <p:cNvPr id="3" name="Picture 2"/>
          <p:cNvPicPr>
            <a:picLocks noChangeAspect="1"/>
          </p:cNvPicPr>
          <p:nvPr/>
        </p:nvPicPr>
        <p:blipFill>
          <a:blip r:embed="rId4"/>
          <a:stretch>
            <a:fillRect/>
          </a:stretch>
        </p:blipFill>
        <p:spPr>
          <a:xfrm>
            <a:off x="2571403" y="1646475"/>
            <a:ext cx="3914775" cy="3981450"/>
          </a:xfrm>
          <a:prstGeom prst="rect">
            <a:avLst/>
          </a:prstGeom>
        </p:spPr>
      </p:pic>
      <p:pic>
        <p:nvPicPr>
          <p:cNvPr id="13" name="Picture 2" descr="https://encrypted-tbn3.gstatic.com/images?q=tbn:ANd9GcT2ItDMy6FwvAYDKn5ICXvnJn350xruKH6KF1YLu661YfbKHCTq9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384" y="3921187"/>
            <a:ext cx="1849092" cy="255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7364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125750" y="1024283"/>
            <a:ext cx="6934200" cy="400110"/>
          </a:xfrm>
          <a:prstGeom prst="rect">
            <a:avLst/>
          </a:prstGeom>
          <a:noFill/>
        </p:spPr>
        <p:txBody>
          <a:bodyPr wrap="square" rtlCol="0">
            <a:spAutoFit/>
          </a:bodyPr>
          <a:lstStyle/>
          <a:p>
            <a:pPr algn="ctr"/>
            <a:r>
              <a:rPr lang="en-US" sz="2000" b="1" dirty="0">
                <a:solidFill>
                  <a:srgbClr val="0000FF"/>
                </a:solidFill>
              </a:rPr>
              <a:t>Say the number you see.  Say the number the Say Ten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by Tens the Say Ten Way</a:t>
            </a:r>
            <a:endParaRPr lang="en-US" sz="8000" b="1" dirty="0"/>
          </a:p>
        </p:txBody>
      </p:sp>
      <p:pic>
        <p:nvPicPr>
          <p:cNvPr id="4" name="Picture 3"/>
          <p:cNvPicPr>
            <a:picLocks noChangeAspect="1"/>
          </p:cNvPicPr>
          <p:nvPr/>
        </p:nvPicPr>
        <p:blipFill>
          <a:blip r:embed="rId4"/>
          <a:stretch>
            <a:fillRect/>
          </a:stretch>
        </p:blipFill>
        <p:spPr>
          <a:xfrm>
            <a:off x="2624138" y="1737899"/>
            <a:ext cx="3895725" cy="3362325"/>
          </a:xfrm>
          <a:prstGeom prst="rect">
            <a:avLst/>
          </a:prstGeom>
        </p:spPr>
      </p:pic>
      <p:pic>
        <p:nvPicPr>
          <p:cNvPr id="13" name="Picture 2" descr="https://encrypted-tbn3.gstatic.com/images?q=tbn:ANd9GcT2ItDMy6FwvAYDKn5ICXvnJn350xruKH6KF1YLu661YfbKHCTq9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384" y="3921187"/>
            <a:ext cx="1849092" cy="255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626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125750" y="1024283"/>
            <a:ext cx="6934200" cy="400110"/>
          </a:xfrm>
          <a:prstGeom prst="rect">
            <a:avLst/>
          </a:prstGeom>
          <a:noFill/>
        </p:spPr>
        <p:txBody>
          <a:bodyPr wrap="square" rtlCol="0">
            <a:spAutoFit/>
          </a:bodyPr>
          <a:lstStyle/>
          <a:p>
            <a:pPr algn="ctr"/>
            <a:r>
              <a:rPr lang="en-US" sz="2000" b="1" dirty="0">
                <a:solidFill>
                  <a:srgbClr val="0000FF"/>
                </a:solidFill>
              </a:rPr>
              <a:t>Say the number you see.  Say the number the Say Ten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by Tens the Say Ten Way</a:t>
            </a:r>
            <a:endParaRPr lang="en-US" sz="8000" b="1" dirty="0"/>
          </a:p>
        </p:txBody>
      </p:sp>
      <p:pic>
        <p:nvPicPr>
          <p:cNvPr id="3" name="Picture 2"/>
          <p:cNvPicPr>
            <a:picLocks noChangeAspect="1"/>
          </p:cNvPicPr>
          <p:nvPr/>
        </p:nvPicPr>
        <p:blipFill>
          <a:blip r:embed="rId4"/>
          <a:stretch>
            <a:fillRect/>
          </a:stretch>
        </p:blipFill>
        <p:spPr>
          <a:xfrm>
            <a:off x="2640225" y="1892019"/>
            <a:ext cx="3905250" cy="2790825"/>
          </a:xfrm>
          <a:prstGeom prst="rect">
            <a:avLst/>
          </a:prstGeom>
        </p:spPr>
      </p:pic>
      <p:pic>
        <p:nvPicPr>
          <p:cNvPr id="13" name="Picture 2" descr="https://encrypted-tbn3.gstatic.com/images?q=tbn:ANd9GcT2ItDMy6FwvAYDKn5ICXvnJn350xruKH6KF1YLu661YfbKHCTq9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384" y="3921187"/>
            <a:ext cx="1849092" cy="255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529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125750" y="1024283"/>
            <a:ext cx="6934200" cy="400110"/>
          </a:xfrm>
          <a:prstGeom prst="rect">
            <a:avLst/>
          </a:prstGeom>
          <a:noFill/>
        </p:spPr>
        <p:txBody>
          <a:bodyPr wrap="square" rtlCol="0">
            <a:spAutoFit/>
          </a:bodyPr>
          <a:lstStyle/>
          <a:p>
            <a:pPr algn="ctr"/>
            <a:r>
              <a:rPr lang="en-US" sz="2000" b="1" dirty="0">
                <a:solidFill>
                  <a:srgbClr val="0000FF"/>
                </a:solidFill>
              </a:rPr>
              <a:t>Say the number you see.  Say the number the Say Ten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by Tens the Say Ten Way</a:t>
            </a:r>
            <a:endParaRPr lang="en-US" sz="8000" b="1" dirty="0"/>
          </a:p>
        </p:txBody>
      </p:sp>
      <p:pic>
        <p:nvPicPr>
          <p:cNvPr id="4" name="Picture 3"/>
          <p:cNvPicPr>
            <a:picLocks noChangeAspect="1"/>
          </p:cNvPicPr>
          <p:nvPr/>
        </p:nvPicPr>
        <p:blipFill>
          <a:blip r:embed="rId4"/>
          <a:stretch>
            <a:fillRect/>
          </a:stretch>
        </p:blipFill>
        <p:spPr>
          <a:xfrm>
            <a:off x="2624138" y="1737899"/>
            <a:ext cx="3895725" cy="3362325"/>
          </a:xfrm>
          <a:prstGeom prst="rect">
            <a:avLst/>
          </a:prstGeom>
        </p:spPr>
      </p:pic>
      <p:pic>
        <p:nvPicPr>
          <p:cNvPr id="13" name="Picture 2" descr="https://encrypted-tbn3.gstatic.com/images?q=tbn:ANd9GcT2ItDMy6FwvAYDKn5ICXvnJn350xruKH6KF1YLu661YfbKHCTq9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384" y="3921187"/>
            <a:ext cx="1849092" cy="255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2223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125750" y="1024283"/>
            <a:ext cx="6934200" cy="400110"/>
          </a:xfrm>
          <a:prstGeom prst="rect">
            <a:avLst/>
          </a:prstGeom>
          <a:noFill/>
        </p:spPr>
        <p:txBody>
          <a:bodyPr wrap="square" rtlCol="0">
            <a:spAutoFit/>
          </a:bodyPr>
          <a:lstStyle/>
          <a:p>
            <a:pPr algn="ctr"/>
            <a:r>
              <a:rPr lang="en-US" sz="2000" b="1" dirty="0">
                <a:solidFill>
                  <a:srgbClr val="0000FF"/>
                </a:solidFill>
              </a:rPr>
              <a:t>Say the number you see.  Say the number the Say Ten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by Tens the Say Ten Way</a:t>
            </a:r>
            <a:endParaRPr lang="en-US" sz="8000" b="1" dirty="0"/>
          </a:p>
        </p:txBody>
      </p:sp>
      <p:pic>
        <p:nvPicPr>
          <p:cNvPr id="3" name="Picture 2"/>
          <p:cNvPicPr>
            <a:picLocks noChangeAspect="1"/>
          </p:cNvPicPr>
          <p:nvPr/>
        </p:nvPicPr>
        <p:blipFill>
          <a:blip r:embed="rId4"/>
          <a:stretch>
            <a:fillRect/>
          </a:stretch>
        </p:blipFill>
        <p:spPr>
          <a:xfrm>
            <a:off x="2571403" y="1646475"/>
            <a:ext cx="3914775" cy="3981450"/>
          </a:xfrm>
          <a:prstGeom prst="rect">
            <a:avLst/>
          </a:prstGeom>
        </p:spPr>
      </p:pic>
      <p:pic>
        <p:nvPicPr>
          <p:cNvPr id="13" name="Picture 2" descr="https://encrypted-tbn3.gstatic.com/images?q=tbn:ANd9GcT2ItDMy6FwvAYDKn5ICXvnJn350xruKH6KF1YLu661YfbKHCTq9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384" y="3921187"/>
            <a:ext cx="1849092" cy="255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8930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125750" y="1024283"/>
            <a:ext cx="6934200" cy="400110"/>
          </a:xfrm>
          <a:prstGeom prst="rect">
            <a:avLst/>
          </a:prstGeom>
          <a:noFill/>
        </p:spPr>
        <p:txBody>
          <a:bodyPr wrap="square" rtlCol="0">
            <a:spAutoFit/>
          </a:bodyPr>
          <a:lstStyle/>
          <a:p>
            <a:pPr algn="ctr"/>
            <a:r>
              <a:rPr lang="en-US" sz="2000" b="1" dirty="0">
                <a:solidFill>
                  <a:srgbClr val="0000FF"/>
                </a:solidFill>
              </a:rPr>
              <a:t>Say the number you see.  Say the number the Say Ten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by Tens the Say Ten Way</a:t>
            </a:r>
            <a:endParaRPr lang="en-US" sz="8000" b="1" dirty="0"/>
          </a:p>
        </p:txBody>
      </p:sp>
      <p:pic>
        <p:nvPicPr>
          <p:cNvPr id="4" name="Picture 3"/>
          <p:cNvPicPr>
            <a:picLocks noChangeAspect="1"/>
          </p:cNvPicPr>
          <p:nvPr/>
        </p:nvPicPr>
        <p:blipFill>
          <a:blip r:embed="rId4"/>
          <a:stretch>
            <a:fillRect/>
          </a:stretch>
        </p:blipFill>
        <p:spPr>
          <a:xfrm>
            <a:off x="2692612" y="1547503"/>
            <a:ext cx="3800475" cy="4495800"/>
          </a:xfrm>
          <a:prstGeom prst="rect">
            <a:avLst/>
          </a:prstGeom>
        </p:spPr>
      </p:pic>
      <p:pic>
        <p:nvPicPr>
          <p:cNvPr id="13" name="Picture 2" descr="https://encrypted-tbn3.gstatic.com/images?q=tbn:ANd9GcT2ItDMy6FwvAYDKn5ICXvnJn350xruKH6KF1YLu661YfbKHCTq9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384" y="3921187"/>
            <a:ext cx="1849092" cy="255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4912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125750" y="1024283"/>
            <a:ext cx="6934200" cy="400110"/>
          </a:xfrm>
          <a:prstGeom prst="rect">
            <a:avLst/>
          </a:prstGeom>
          <a:noFill/>
        </p:spPr>
        <p:txBody>
          <a:bodyPr wrap="square" rtlCol="0">
            <a:spAutoFit/>
          </a:bodyPr>
          <a:lstStyle/>
          <a:p>
            <a:pPr algn="ctr"/>
            <a:r>
              <a:rPr lang="en-US" sz="2000" b="1" dirty="0">
                <a:solidFill>
                  <a:srgbClr val="0000FF"/>
                </a:solidFill>
              </a:rPr>
              <a:t>Say the number you see.  Say the number the Say Ten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by Tens the Say Ten Way</a:t>
            </a:r>
            <a:endParaRPr lang="en-US" sz="8000" b="1" dirty="0"/>
          </a:p>
        </p:txBody>
      </p:sp>
      <p:pic>
        <p:nvPicPr>
          <p:cNvPr id="3" name="Picture 2"/>
          <p:cNvPicPr>
            <a:picLocks noChangeAspect="1"/>
          </p:cNvPicPr>
          <p:nvPr/>
        </p:nvPicPr>
        <p:blipFill>
          <a:blip r:embed="rId4"/>
          <a:stretch>
            <a:fillRect/>
          </a:stretch>
        </p:blipFill>
        <p:spPr>
          <a:xfrm>
            <a:off x="2673562" y="1437645"/>
            <a:ext cx="3838575" cy="5019675"/>
          </a:xfrm>
          <a:prstGeom prst="rect">
            <a:avLst/>
          </a:prstGeom>
        </p:spPr>
      </p:pic>
      <p:pic>
        <p:nvPicPr>
          <p:cNvPr id="13" name="Picture 2" descr="https://encrypted-tbn3.gstatic.com/images?q=tbn:ANd9GcT2ItDMy6FwvAYDKn5ICXvnJn350xruKH6KF1YLu661YfbKHCTq9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384" y="3921187"/>
            <a:ext cx="1849092" cy="255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444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125750" y="1024283"/>
            <a:ext cx="6934200" cy="400110"/>
          </a:xfrm>
          <a:prstGeom prst="rect">
            <a:avLst/>
          </a:prstGeom>
          <a:noFill/>
        </p:spPr>
        <p:txBody>
          <a:bodyPr wrap="square" rtlCol="0">
            <a:spAutoFit/>
          </a:bodyPr>
          <a:lstStyle/>
          <a:p>
            <a:pPr algn="ctr"/>
            <a:r>
              <a:rPr lang="en-US" sz="2000" b="1" dirty="0">
                <a:solidFill>
                  <a:srgbClr val="0000FF"/>
                </a:solidFill>
              </a:rPr>
              <a:t>Say the number you see.  Say the number the Say Ten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by Tens the Say Ten Way</a:t>
            </a:r>
            <a:endParaRPr lang="en-US" sz="8000" b="1" dirty="0"/>
          </a:p>
        </p:txBody>
      </p:sp>
      <p:pic>
        <p:nvPicPr>
          <p:cNvPr id="4" name="Picture 3"/>
          <p:cNvPicPr>
            <a:picLocks noChangeAspect="1"/>
          </p:cNvPicPr>
          <p:nvPr/>
        </p:nvPicPr>
        <p:blipFill>
          <a:blip r:embed="rId4"/>
          <a:stretch>
            <a:fillRect/>
          </a:stretch>
        </p:blipFill>
        <p:spPr>
          <a:xfrm>
            <a:off x="2692612" y="1547503"/>
            <a:ext cx="3800475" cy="4495800"/>
          </a:xfrm>
          <a:prstGeom prst="rect">
            <a:avLst/>
          </a:prstGeom>
        </p:spPr>
      </p:pic>
      <p:pic>
        <p:nvPicPr>
          <p:cNvPr id="13" name="Picture 2" descr="https://encrypted-tbn3.gstatic.com/images?q=tbn:ANd9GcT2ItDMy6FwvAYDKn5ICXvnJn350xruKH6KF1YLu661YfbKHCTq9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384" y="3921187"/>
            <a:ext cx="1849092" cy="255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635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944319" y="1228778"/>
            <a:ext cx="7255363" cy="646331"/>
          </a:xfrm>
          <a:prstGeom prst="rect">
            <a:avLst/>
          </a:prstGeom>
          <a:noFill/>
        </p:spPr>
        <p:txBody>
          <a:bodyPr wrap="square" rtlCol="0">
            <a:spAutoFit/>
          </a:bodyPr>
          <a:lstStyle/>
          <a:p>
            <a:pPr algn="ctr"/>
            <a:r>
              <a:rPr lang="en-US" b="1" dirty="0">
                <a:solidFill>
                  <a:srgbClr val="0000FF"/>
                </a:solidFill>
              </a:rPr>
              <a:t>On your personal white board, write the number of stars that you see.  Say the number the Say Ten Way.  Say the number the regular way.</a:t>
            </a: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dirty="0"/>
              <a:t>Module 5, Lesson 15</a:t>
            </a:r>
          </a:p>
          <a:p>
            <a:pPr algn="ctr"/>
            <a:r>
              <a:rPr lang="en-US" sz="1400" dirty="0"/>
              <a:t>Fluency</a:t>
            </a:r>
          </a:p>
        </p:txBody>
      </p:sp>
      <p:sp>
        <p:nvSpPr>
          <p:cNvPr id="17" name="TextBox 16"/>
          <p:cNvSpPr txBox="1"/>
          <p:nvPr/>
        </p:nvSpPr>
        <p:spPr>
          <a:xfrm>
            <a:off x="765175" y="709797"/>
            <a:ext cx="7467598" cy="523220"/>
          </a:xfrm>
          <a:prstGeom prst="rect">
            <a:avLst/>
          </a:prstGeom>
          <a:noFill/>
        </p:spPr>
        <p:txBody>
          <a:bodyPr wrap="square" rtlCol="0">
            <a:spAutoFit/>
          </a:bodyPr>
          <a:lstStyle/>
          <a:p>
            <a:pPr algn="ctr"/>
            <a:r>
              <a:rPr lang="en-US" sz="2800" b="1" dirty="0"/>
              <a:t>Write Teen Numbers with Circular Configurations</a:t>
            </a:r>
            <a:endParaRPr lang="en-US" sz="8000" b="1" dirty="0"/>
          </a:p>
        </p:txBody>
      </p:sp>
      <p:sp>
        <p:nvSpPr>
          <p:cNvPr id="18" name="5-Point Star 17"/>
          <p:cNvSpPr/>
          <p:nvPr/>
        </p:nvSpPr>
        <p:spPr>
          <a:xfrm>
            <a:off x="3847462" y="1847822"/>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3009595" y="2091433"/>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2307016" y="2642217"/>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2059511" y="3424058"/>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2110545" y="4254318"/>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4760647" y="1964220"/>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2983506" y="5661306"/>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2347870" y="5110522"/>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5537791" y="2394090"/>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6027782" y="3036818"/>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4816089" y="5659763"/>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3860177" y="5843911"/>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5625419" y="5395408"/>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a:xfrm>
            <a:off x="6278489" y="3860053"/>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p:cNvSpPr/>
          <p:nvPr/>
        </p:nvSpPr>
        <p:spPr>
          <a:xfrm>
            <a:off x="6042757" y="4666751"/>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http://www.clker.com/cliparts/p/M/6/J/N/C/sheep-red-looking-crossed-eye-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0878" y="4790950"/>
            <a:ext cx="1799313" cy="187428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p/M/6/J/N/C/sheep-red-looking-crossed-eye-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19" y="4790950"/>
            <a:ext cx="1799313" cy="1874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4987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125750" y="1024283"/>
            <a:ext cx="6934200" cy="400110"/>
          </a:xfrm>
          <a:prstGeom prst="rect">
            <a:avLst/>
          </a:prstGeom>
          <a:noFill/>
        </p:spPr>
        <p:txBody>
          <a:bodyPr wrap="square" rtlCol="0">
            <a:spAutoFit/>
          </a:bodyPr>
          <a:lstStyle/>
          <a:p>
            <a:pPr algn="ctr"/>
            <a:r>
              <a:rPr lang="en-US" sz="2000" b="1" dirty="0">
                <a:solidFill>
                  <a:srgbClr val="0000FF"/>
                </a:solidFill>
              </a:rPr>
              <a:t>Say the number you see.  Say the number the Say Ten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by Tens the Say Ten Way</a:t>
            </a:r>
            <a:endParaRPr lang="en-US" sz="8000" b="1" dirty="0"/>
          </a:p>
        </p:txBody>
      </p:sp>
      <p:pic>
        <p:nvPicPr>
          <p:cNvPr id="3" name="Picture 2"/>
          <p:cNvPicPr>
            <a:picLocks noChangeAspect="1"/>
          </p:cNvPicPr>
          <p:nvPr/>
        </p:nvPicPr>
        <p:blipFill>
          <a:blip r:embed="rId4"/>
          <a:stretch>
            <a:fillRect/>
          </a:stretch>
        </p:blipFill>
        <p:spPr>
          <a:xfrm>
            <a:off x="2673562" y="1437645"/>
            <a:ext cx="3838575" cy="5019675"/>
          </a:xfrm>
          <a:prstGeom prst="rect">
            <a:avLst/>
          </a:prstGeom>
        </p:spPr>
      </p:pic>
      <p:pic>
        <p:nvPicPr>
          <p:cNvPr id="13" name="Picture 2" descr="https://encrypted-tbn3.gstatic.com/images?q=tbn:ANd9GcT2ItDMy6FwvAYDKn5ICXvnJn350xruKH6KF1YLu661YfbKHCTq9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384" y="3921187"/>
            <a:ext cx="1849092" cy="255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144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60375" y="1064241"/>
            <a:ext cx="2074650" cy="1323439"/>
          </a:xfrm>
          <a:prstGeom prst="rect">
            <a:avLst/>
          </a:prstGeom>
          <a:noFill/>
        </p:spPr>
        <p:txBody>
          <a:bodyPr wrap="square" rtlCol="0">
            <a:spAutoFit/>
          </a:bodyPr>
          <a:lstStyle/>
          <a:p>
            <a:pPr algn="ctr"/>
            <a:r>
              <a:rPr lang="en-US" sz="2000" b="1" dirty="0">
                <a:solidFill>
                  <a:srgbClr val="0000FF"/>
                </a:solidFill>
              </a:rPr>
              <a:t>Say the number you see.  Say the number the Say Ten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by Tens the Say Ten Way</a:t>
            </a:r>
            <a:endParaRPr lang="en-US" sz="8000" b="1" dirty="0"/>
          </a:p>
        </p:txBody>
      </p:sp>
      <p:pic>
        <p:nvPicPr>
          <p:cNvPr id="4" name="Picture 3"/>
          <p:cNvPicPr>
            <a:picLocks noChangeAspect="1"/>
          </p:cNvPicPr>
          <p:nvPr/>
        </p:nvPicPr>
        <p:blipFill>
          <a:blip r:embed="rId4"/>
          <a:stretch>
            <a:fillRect/>
          </a:stretch>
        </p:blipFill>
        <p:spPr>
          <a:xfrm>
            <a:off x="2652713" y="1064241"/>
            <a:ext cx="3838575" cy="5486400"/>
          </a:xfrm>
          <a:prstGeom prst="rect">
            <a:avLst/>
          </a:prstGeom>
        </p:spPr>
      </p:pic>
      <p:pic>
        <p:nvPicPr>
          <p:cNvPr id="13" name="Picture 2" descr="https://encrypted-tbn3.gstatic.com/images?q=tbn:ANd9GcT2ItDMy6FwvAYDKn5ICXvnJn350xruKH6KF1YLu661YfbKHCTq9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384" y="3921187"/>
            <a:ext cx="1849092" cy="255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9515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125750" y="1024283"/>
            <a:ext cx="6934200" cy="400110"/>
          </a:xfrm>
          <a:prstGeom prst="rect">
            <a:avLst/>
          </a:prstGeom>
          <a:noFill/>
        </p:spPr>
        <p:txBody>
          <a:bodyPr wrap="square" rtlCol="0">
            <a:spAutoFit/>
          </a:bodyPr>
          <a:lstStyle/>
          <a:p>
            <a:pPr algn="ctr"/>
            <a:r>
              <a:rPr lang="en-US" sz="2000" b="1" dirty="0">
                <a:solidFill>
                  <a:srgbClr val="0082B0"/>
                </a:solidFill>
              </a:rPr>
              <a:t>Place a ten-frame card in front of you.  Say the number.  </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with Ten-Frame Cards</a:t>
            </a:r>
            <a:endParaRPr lang="en-US" sz="8000" b="1" dirty="0"/>
          </a:p>
        </p:txBody>
      </p:sp>
      <p:pic>
        <p:nvPicPr>
          <p:cNvPr id="14" name="Picture 13"/>
          <p:cNvPicPr>
            <a:picLocks noChangeAspect="1"/>
          </p:cNvPicPr>
          <p:nvPr/>
        </p:nvPicPr>
        <p:blipFill>
          <a:blip r:embed="rId4"/>
          <a:stretch>
            <a:fillRect/>
          </a:stretch>
        </p:blipFill>
        <p:spPr>
          <a:xfrm>
            <a:off x="3672265" y="2551282"/>
            <a:ext cx="1713051" cy="892590"/>
          </a:xfrm>
          <a:prstGeom prst="rect">
            <a:avLst/>
          </a:prstGeom>
        </p:spPr>
      </p:pic>
      <p:pic>
        <p:nvPicPr>
          <p:cNvPr id="35850" name="Picture 10" descr="http://images.clipartpanda.com/wise-owl-clipart-RTG6Lexn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4398979"/>
            <a:ext cx="2054225" cy="242920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http://images.clipartpanda.com/wise-owl-clipart-RTG6Lexn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501" y="4398979"/>
            <a:ext cx="2054225" cy="242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0773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764824" y="1012210"/>
            <a:ext cx="5656050" cy="707886"/>
          </a:xfrm>
          <a:prstGeom prst="rect">
            <a:avLst/>
          </a:prstGeom>
          <a:noFill/>
        </p:spPr>
        <p:txBody>
          <a:bodyPr wrap="square" rtlCol="0">
            <a:spAutoFit/>
          </a:bodyPr>
          <a:lstStyle/>
          <a:p>
            <a:pPr algn="ctr"/>
            <a:r>
              <a:rPr lang="en-US" sz="2000" b="1" dirty="0">
                <a:solidFill>
                  <a:srgbClr val="0091C4"/>
                </a:solidFill>
              </a:rPr>
              <a:t>Place another ten-frame card in front of you.  Say the number the Say Ten Way.  </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with Ten-Frame Cards</a:t>
            </a:r>
            <a:endParaRPr lang="en-US" sz="8000" b="1" dirty="0"/>
          </a:p>
        </p:txBody>
      </p:sp>
      <p:pic>
        <p:nvPicPr>
          <p:cNvPr id="13" name="Picture 12"/>
          <p:cNvPicPr>
            <a:picLocks noChangeAspect="1"/>
          </p:cNvPicPr>
          <p:nvPr/>
        </p:nvPicPr>
        <p:blipFill>
          <a:blip r:embed="rId4"/>
          <a:stretch>
            <a:fillRect/>
          </a:stretch>
        </p:blipFill>
        <p:spPr>
          <a:xfrm>
            <a:off x="2797739" y="2444784"/>
            <a:ext cx="1713051" cy="892590"/>
          </a:xfrm>
          <a:prstGeom prst="rect">
            <a:avLst/>
          </a:prstGeom>
        </p:spPr>
      </p:pic>
      <p:pic>
        <p:nvPicPr>
          <p:cNvPr id="14" name="Picture 13"/>
          <p:cNvPicPr>
            <a:picLocks noChangeAspect="1"/>
          </p:cNvPicPr>
          <p:nvPr/>
        </p:nvPicPr>
        <p:blipFill>
          <a:blip r:embed="rId4"/>
          <a:stretch>
            <a:fillRect/>
          </a:stretch>
        </p:blipFill>
        <p:spPr>
          <a:xfrm>
            <a:off x="4648200" y="2451089"/>
            <a:ext cx="1713051" cy="892590"/>
          </a:xfrm>
          <a:prstGeom prst="rect">
            <a:avLst/>
          </a:prstGeom>
        </p:spPr>
      </p:pic>
      <p:pic>
        <p:nvPicPr>
          <p:cNvPr id="15" name="Picture 10" descr="http://images.clipartpanda.com/wise-owl-clipart-RTG6Lexn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4398979"/>
            <a:ext cx="2054225" cy="24292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images.clipartpanda.com/wise-owl-clipart-RTG6Lexn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501" y="4398979"/>
            <a:ext cx="2054225" cy="242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20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with Ten-Frame Cards</a:t>
            </a:r>
            <a:endParaRPr lang="en-US" sz="8000" b="1" dirty="0"/>
          </a:p>
        </p:txBody>
      </p:sp>
      <p:pic>
        <p:nvPicPr>
          <p:cNvPr id="13" name="Picture 12"/>
          <p:cNvPicPr>
            <a:picLocks noChangeAspect="1"/>
          </p:cNvPicPr>
          <p:nvPr/>
        </p:nvPicPr>
        <p:blipFill>
          <a:blip r:embed="rId4"/>
          <a:stretch>
            <a:fillRect/>
          </a:stretch>
        </p:blipFill>
        <p:spPr>
          <a:xfrm>
            <a:off x="3608659" y="2300486"/>
            <a:ext cx="1713051" cy="892590"/>
          </a:xfrm>
          <a:prstGeom prst="rect">
            <a:avLst/>
          </a:prstGeom>
        </p:spPr>
      </p:pic>
      <p:pic>
        <p:nvPicPr>
          <p:cNvPr id="14" name="Picture 13"/>
          <p:cNvPicPr>
            <a:picLocks noChangeAspect="1"/>
          </p:cNvPicPr>
          <p:nvPr/>
        </p:nvPicPr>
        <p:blipFill>
          <a:blip r:embed="rId4"/>
          <a:stretch>
            <a:fillRect/>
          </a:stretch>
        </p:blipFill>
        <p:spPr>
          <a:xfrm>
            <a:off x="5459120" y="2306791"/>
            <a:ext cx="1713051" cy="892590"/>
          </a:xfrm>
          <a:prstGeom prst="rect">
            <a:avLst/>
          </a:prstGeom>
        </p:spPr>
      </p:pic>
      <p:pic>
        <p:nvPicPr>
          <p:cNvPr id="15" name="Picture 14"/>
          <p:cNvPicPr>
            <a:picLocks noChangeAspect="1"/>
          </p:cNvPicPr>
          <p:nvPr/>
        </p:nvPicPr>
        <p:blipFill>
          <a:blip r:embed="rId4"/>
          <a:stretch>
            <a:fillRect/>
          </a:stretch>
        </p:blipFill>
        <p:spPr>
          <a:xfrm>
            <a:off x="1758198" y="2300486"/>
            <a:ext cx="1713051" cy="892590"/>
          </a:xfrm>
          <a:prstGeom prst="rect">
            <a:avLst/>
          </a:prstGeom>
        </p:spPr>
      </p:pic>
      <p:pic>
        <p:nvPicPr>
          <p:cNvPr id="23" name="Picture 10" descr="http://images.clipartpanda.com/wise-owl-clipart-RTG6Lexn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4398979"/>
            <a:ext cx="2054225" cy="242920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http://images.clipartpanda.com/wise-owl-clipart-RTG6Lexn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501" y="4398979"/>
            <a:ext cx="2054225" cy="242920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764824" y="1012210"/>
            <a:ext cx="5656050" cy="707886"/>
          </a:xfrm>
          <a:prstGeom prst="rect">
            <a:avLst/>
          </a:prstGeom>
          <a:noFill/>
        </p:spPr>
        <p:txBody>
          <a:bodyPr wrap="square" rtlCol="0">
            <a:spAutoFit/>
          </a:bodyPr>
          <a:lstStyle/>
          <a:p>
            <a:pPr algn="ctr"/>
            <a:r>
              <a:rPr lang="en-US" sz="2000" b="1" dirty="0">
                <a:solidFill>
                  <a:srgbClr val="0091C4"/>
                </a:solidFill>
              </a:rPr>
              <a:t>Place another ten-frame card in front of you.  Say the number the Say Ten Way.  </a:t>
            </a:r>
          </a:p>
        </p:txBody>
      </p:sp>
    </p:spTree>
    <p:extLst>
      <p:ext uri="{BB962C8B-B14F-4D97-AF65-F5344CB8AC3E}">
        <p14:creationId xmlns:p14="http://schemas.microsoft.com/office/powerpoint/2010/main" val="302935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with Ten-Frame Cards</a:t>
            </a:r>
            <a:endParaRPr lang="en-US" sz="8000" b="1" dirty="0"/>
          </a:p>
        </p:txBody>
      </p:sp>
      <p:pic>
        <p:nvPicPr>
          <p:cNvPr id="13" name="Picture 12"/>
          <p:cNvPicPr>
            <a:picLocks noChangeAspect="1"/>
          </p:cNvPicPr>
          <p:nvPr/>
        </p:nvPicPr>
        <p:blipFill>
          <a:blip r:embed="rId4"/>
          <a:stretch>
            <a:fillRect/>
          </a:stretch>
        </p:blipFill>
        <p:spPr>
          <a:xfrm>
            <a:off x="2675270" y="2337550"/>
            <a:ext cx="1713051" cy="892590"/>
          </a:xfrm>
          <a:prstGeom prst="rect">
            <a:avLst/>
          </a:prstGeom>
        </p:spPr>
      </p:pic>
      <p:pic>
        <p:nvPicPr>
          <p:cNvPr id="14" name="Picture 13"/>
          <p:cNvPicPr>
            <a:picLocks noChangeAspect="1"/>
          </p:cNvPicPr>
          <p:nvPr/>
        </p:nvPicPr>
        <p:blipFill>
          <a:blip r:embed="rId4"/>
          <a:stretch>
            <a:fillRect/>
          </a:stretch>
        </p:blipFill>
        <p:spPr>
          <a:xfrm>
            <a:off x="4525731" y="2343855"/>
            <a:ext cx="1713051" cy="892590"/>
          </a:xfrm>
          <a:prstGeom prst="rect">
            <a:avLst/>
          </a:prstGeom>
        </p:spPr>
      </p:pic>
      <p:pic>
        <p:nvPicPr>
          <p:cNvPr id="15" name="Picture 14"/>
          <p:cNvPicPr>
            <a:picLocks noChangeAspect="1"/>
          </p:cNvPicPr>
          <p:nvPr/>
        </p:nvPicPr>
        <p:blipFill>
          <a:blip r:embed="rId4"/>
          <a:stretch>
            <a:fillRect/>
          </a:stretch>
        </p:blipFill>
        <p:spPr>
          <a:xfrm>
            <a:off x="824809" y="2337550"/>
            <a:ext cx="1713051" cy="892590"/>
          </a:xfrm>
          <a:prstGeom prst="rect">
            <a:avLst/>
          </a:prstGeom>
        </p:spPr>
      </p:pic>
      <p:pic>
        <p:nvPicPr>
          <p:cNvPr id="16" name="Picture 15"/>
          <p:cNvPicPr>
            <a:picLocks noChangeAspect="1"/>
          </p:cNvPicPr>
          <p:nvPr/>
        </p:nvPicPr>
        <p:blipFill>
          <a:blip r:embed="rId4"/>
          <a:stretch>
            <a:fillRect/>
          </a:stretch>
        </p:blipFill>
        <p:spPr>
          <a:xfrm>
            <a:off x="6376192" y="2348053"/>
            <a:ext cx="1713051" cy="892590"/>
          </a:xfrm>
          <a:prstGeom prst="rect">
            <a:avLst/>
          </a:prstGeom>
        </p:spPr>
      </p:pic>
      <p:pic>
        <p:nvPicPr>
          <p:cNvPr id="24" name="Picture 10" descr="http://images.clipartpanda.com/wise-owl-clipart-RTG6Lexn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4398979"/>
            <a:ext cx="2054225" cy="242920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http://images.clipartpanda.com/wise-owl-clipart-RTG6Lexn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501" y="4398979"/>
            <a:ext cx="2054225" cy="242920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764824" y="1012210"/>
            <a:ext cx="5656050" cy="707886"/>
          </a:xfrm>
          <a:prstGeom prst="rect">
            <a:avLst/>
          </a:prstGeom>
          <a:noFill/>
        </p:spPr>
        <p:txBody>
          <a:bodyPr wrap="square" rtlCol="0">
            <a:spAutoFit/>
          </a:bodyPr>
          <a:lstStyle/>
          <a:p>
            <a:pPr algn="ctr"/>
            <a:r>
              <a:rPr lang="en-US" sz="2000" b="1" dirty="0">
                <a:solidFill>
                  <a:srgbClr val="0091C4"/>
                </a:solidFill>
              </a:rPr>
              <a:t>Place another ten-frame card in front of you.  Say the number the Say Ten Way.  </a:t>
            </a:r>
          </a:p>
        </p:txBody>
      </p:sp>
    </p:spTree>
    <p:extLst>
      <p:ext uri="{BB962C8B-B14F-4D97-AF65-F5344CB8AC3E}">
        <p14:creationId xmlns:p14="http://schemas.microsoft.com/office/powerpoint/2010/main" val="70979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with Ten-Frame Cards</a:t>
            </a:r>
            <a:endParaRPr lang="en-US" sz="8000" b="1" dirty="0"/>
          </a:p>
        </p:txBody>
      </p:sp>
      <p:pic>
        <p:nvPicPr>
          <p:cNvPr id="13" name="Picture 12"/>
          <p:cNvPicPr>
            <a:picLocks noChangeAspect="1"/>
          </p:cNvPicPr>
          <p:nvPr/>
        </p:nvPicPr>
        <p:blipFill>
          <a:blip r:embed="rId4"/>
          <a:stretch>
            <a:fillRect/>
          </a:stretch>
        </p:blipFill>
        <p:spPr>
          <a:xfrm>
            <a:off x="1991209" y="2316073"/>
            <a:ext cx="1713051" cy="892590"/>
          </a:xfrm>
          <a:prstGeom prst="rect">
            <a:avLst/>
          </a:prstGeom>
        </p:spPr>
      </p:pic>
      <p:pic>
        <p:nvPicPr>
          <p:cNvPr id="14" name="Picture 13"/>
          <p:cNvPicPr>
            <a:picLocks noChangeAspect="1"/>
          </p:cNvPicPr>
          <p:nvPr/>
        </p:nvPicPr>
        <p:blipFill>
          <a:blip r:embed="rId4"/>
          <a:stretch>
            <a:fillRect/>
          </a:stretch>
        </p:blipFill>
        <p:spPr>
          <a:xfrm>
            <a:off x="3699356" y="2326576"/>
            <a:ext cx="1713051" cy="892590"/>
          </a:xfrm>
          <a:prstGeom prst="rect">
            <a:avLst/>
          </a:prstGeom>
        </p:spPr>
      </p:pic>
      <p:pic>
        <p:nvPicPr>
          <p:cNvPr id="15" name="Picture 14"/>
          <p:cNvPicPr>
            <a:picLocks noChangeAspect="1"/>
          </p:cNvPicPr>
          <p:nvPr/>
        </p:nvPicPr>
        <p:blipFill>
          <a:blip r:embed="rId4"/>
          <a:stretch>
            <a:fillRect/>
          </a:stretch>
        </p:blipFill>
        <p:spPr>
          <a:xfrm>
            <a:off x="278158" y="2316073"/>
            <a:ext cx="1713051" cy="892590"/>
          </a:xfrm>
          <a:prstGeom prst="rect">
            <a:avLst/>
          </a:prstGeom>
        </p:spPr>
      </p:pic>
      <p:pic>
        <p:nvPicPr>
          <p:cNvPr id="16" name="Picture 15"/>
          <p:cNvPicPr>
            <a:picLocks noChangeAspect="1"/>
          </p:cNvPicPr>
          <p:nvPr/>
        </p:nvPicPr>
        <p:blipFill>
          <a:blip r:embed="rId4"/>
          <a:stretch>
            <a:fillRect/>
          </a:stretch>
        </p:blipFill>
        <p:spPr>
          <a:xfrm>
            <a:off x="5397425" y="2326576"/>
            <a:ext cx="1713051" cy="892590"/>
          </a:xfrm>
          <a:prstGeom prst="rect">
            <a:avLst/>
          </a:prstGeom>
        </p:spPr>
      </p:pic>
      <p:pic>
        <p:nvPicPr>
          <p:cNvPr id="17" name="Picture 16"/>
          <p:cNvPicPr>
            <a:picLocks noChangeAspect="1"/>
          </p:cNvPicPr>
          <p:nvPr/>
        </p:nvPicPr>
        <p:blipFill>
          <a:blip r:embed="rId4"/>
          <a:stretch>
            <a:fillRect/>
          </a:stretch>
        </p:blipFill>
        <p:spPr>
          <a:xfrm>
            <a:off x="7077338" y="2326576"/>
            <a:ext cx="1713051" cy="892590"/>
          </a:xfrm>
          <a:prstGeom prst="rect">
            <a:avLst/>
          </a:prstGeom>
        </p:spPr>
      </p:pic>
      <p:pic>
        <p:nvPicPr>
          <p:cNvPr id="23" name="Picture 10" descr="http://images.clipartpanda.com/wise-owl-clipart-RTG6Lexn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4398979"/>
            <a:ext cx="2054225" cy="242920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http://images.clipartpanda.com/wise-owl-clipart-RTG6Lexn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501" y="4398979"/>
            <a:ext cx="2054225" cy="242920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764824" y="1012210"/>
            <a:ext cx="5656050" cy="707886"/>
          </a:xfrm>
          <a:prstGeom prst="rect">
            <a:avLst/>
          </a:prstGeom>
          <a:noFill/>
        </p:spPr>
        <p:txBody>
          <a:bodyPr wrap="square" rtlCol="0">
            <a:spAutoFit/>
          </a:bodyPr>
          <a:lstStyle/>
          <a:p>
            <a:pPr algn="ctr"/>
            <a:r>
              <a:rPr lang="en-US" sz="2000" b="1" dirty="0">
                <a:solidFill>
                  <a:srgbClr val="0091C4"/>
                </a:solidFill>
              </a:rPr>
              <a:t>Place another ten-frame card in front of you.  Say the number the Say Ten Way.  </a:t>
            </a:r>
          </a:p>
        </p:txBody>
      </p:sp>
    </p:spTree>
    <p:extLst>
      <p:ext uri="{BB962C8B-B14F-4D97-AF65-F5344CB8AC3E}">
        <p14:creationId xmlns:p14="http://schemas.microsoft.com/office/powerpoint/2010/main" val="202227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with Ten-Frame Cards</a:t>
            </a:r>
            <a:endParaRPr lang="en-US" sz="8000" b="1" dirty="0"/>
          </a:p>
        </p:txBody>
      </p:sp>
      <p:pic>
        <p:nvPicPr>
          <p:cNvPr id="13" name="Picture 12"/>
          <p:cNvPicPr>
            <a:picLocks noChangeAspect="1"/>
          </p:cNvPicPr>
          <p:nvPr/>
        </p:nvPicPr>
        <p:blipFill>
          <a:blip r:embed="rId4"/>
          <a:stretch>
            <a:fillRect/>
          </a:stretch>
        </p:blipFill>
        <p:spPr>
          <a:xfrm>
            <a:off x="1991209" y="2316073"/>
            <a:ext cx="1713051" cy="892590"/>
          </a:xfrm>
          <a:prstGeom prst="rect">
            <a:avLst/>
          </a:prstGeom>
        </p:spPr>
      </p:pic>
      <p:pic>
        <p:nvPicPr>
          <p:cNvPr id="14" name="Picture 13"/>
          <p:cNvPicPr>
            <a:picLocks noChangeAspect="1"/>
          </p:cNvPicPr>
          <p:nvPr/>
        </p:nvPicPr>
        <p:blipFill>
          <a:blip r:embed="rId4"/>
          <a:stretch>
            <a:fillRect/>
          </a:stretch>
        </p:blipFill>
        <p:spPr>
          <a:xfrm>
            <a:off x="3699356" y="2326576"/>
            <a:ext cx="1713051" cy="892590"/>
          </a:xfrm>
          <a:prstGeom prst="rect">
            <a:avLst/>
          </a:prstGeom>
        </p:spPr>
      </p:pic>
      <p:pic>
        <p:nvPicPr>
          <p:cNvPr id="15" name="Picture 14"/>
          <p:cNvPicPr>
            <a:picLocks noChangeAspect="1"/>
          </p:cNvPicPr>
          <p:nvPr/>
        </p:nvPicPr>
        <p:blipFill>
          <a:blip r:embed="rId4"/>
          <a:stretch>
            <a:fillRect/>
          </a:stretch>
        </p:blipFill>
        <p:spPr>
          <a:xfrm>
            <a:off x="278158" y="2316073"/>
            <a:ext cx="1713051" cy="892590"/>
          </a:xfrm>
          <a:prstGeom prst="rect">
            <a:avLst/>
          </a:prstGeom>
        </p:spPr>
      </p:pic>
      <p:pic>
        <p:nvPicPr>
          <p:cNvPr id="16" name="Picture 15"/>
          <p:cNvPicPr>
            <a:picLocks noChangeAspect="1"/>
          </p:cNvPicPr>
          <p:nvPr/>
        </p:nvPicPr>
        <p:blipFill>
          <a:blip r:embed="rId4"/>
          <a:stretch>
            <a:fillRect/>
          </a:stretch>
        </p:blipFill>
        <p:spPr>
          <a:xfrm>
            <a:off x="5397425" y="2326576"/>
            <a:ext cx="1713051" cy="892590"/>
          </a:xfrm>
          <a:prstGeom prst="rect">
            <a:avLst/>
          </a:prstGeom>
        </p:spPr>
      </p:pic>
      <p:pic>
        <p:nvPicPr>
          <p:cNvPr id="17" name="Picture 16"/>
          <p:cNvPicPr>
            <a:picLocks noChangeAspect="1"/>
          </p:cNvPicPr>
          <p:nvPr/>
        </p:nvPicPr>
        <p:blipFill>
          <a:blip r:embed="rId4"/>
          <a:stretch>
            <a:fillRect/>
          </a:stretch>
        </p:blipFill>
        <p:spPr>
          <a:xfrm>
            <a:off x="7077338" y="2326576"/>
            <a:ext cx="1713051" cy="892590"/>
          </a:xfrm>
          <a:prstGeom prst="rect">
            <a:avLst/>
          </a:prstGeom>
        </p:spPr>
      </p:pic>
      <p:pic>
        <p:nvPicPr>
          <p:cNvPr id="22" name="Picture 21"/>
          <p:cNvPicPr>
            <a:picLocks noChangeAspect="1"/>
          </p:cNvPicPr>
          <p:nvPr/>
        </p:nvPicPr>
        <p:blipFill>
          <a:blip r:embed="rId4"/>
          <a:stretch>
            <a:fillRect/>
          </a:stretch>
        </p:blipFill>
        <p:spPr>
          <a:xfrm>
            <a:off x="307975" y="3294784"/>
            <a:ext cx="1713051" cy="892590"/>
          </a:xfrm>
          <a:prstGeom prst="rect">
            <a:avLst/>
          </a:prstGeom>
        </p:spPr>
      </p:pic>
      <p:pic>
        <p:nvPicPr>
          <p:cNvPr id="24" name="Picture 10" descr="http://images.clipartpanda.com/wise-owl-clipart-RTG6Lexn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4398979"/>
            <a:ext cx="2054225" cy="242920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http://images.clipartpanda.com/wise-owl-clipart-RTG6Lexn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501" y="4398979"/>
            <a:ext cx="2054225" cy="242920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764824" y="1012210"/>
            <a:ext cx="5656050" cy="707886"/>
          </a:xfrm>
          <a:prstGeom prst="rect">
            <a:avLst/>
          </a:prstGeom>
          <a:noFill/>
        </p:spPr>
        <p:txBody>
          <a:bodyPr wrap="square" rtlCol="0">
            <a:spAutoFit/>
          </a:bodyPr>
          <a:lstStyle/>
          <a:p>
            <a:pPr algn="ctr"/>
            <a:r>
              <a:rPr lang="en-US" sz="2000" b="1" dirty="0">
                <a:solidFill>
                  <a:srgbClr val="0091C4"/>
                </a:solidFill>
              </a:rPr>
              <a:t>Place another ten-frame card in front of you.  Say the number the Say Ten Way.  </a:t>
            </a:r>
          </a:p>
        </p:txBody>
      </p:sp>
    </p:spTree>
    <p:extLst>
      <p:ext uri="{BB962C8B-B14F-4D97-AF65-F5344CB8AC3E}">
        <p14:creationId xmlns:p14="http://schemas.microsoft.com/office/powerpoint/2010/main" val="2085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with Ten-Frame Cards</a:t>
            </a:r>
            <a:endParaRPr lang="en-US" sz="8000" b="1" dirty="0"/>
          </a:p>
        </p:txBody>
      </p:sp>
      <p:pic>
        <p:nvPicPr>
          <p:cNvPr id="13" name="Picture 12"/>
          <p:cNvPicPr>
            <a:picLocks noChangeAspect="1"/>
          </p:cNvPicPr>
          <p:nvPr/>
        </p:nvPicPr>
        <p:blipFill>
          <a:blip r:embed="rId4"/>
          <a:stretch>
            <a:fillRect/>
          </a:stretch>
        </p:blipFill>
        <p:spPr>
          <a:xfrm>
            <a:off x="1991209" y="2316073"/>
            <a:ext cx="1713051" cy="892590"/>
          </a:xfrm>
          <a:prstGeom prst="rect">
            <a:avLst/>
          </a:prstGeom>
        </p:spPr>
      </p:pic>
      <p:pic>
        <p:nvPicPr>
          <p:cNvPr id="14" name="Picture 13"/>
          <p:cNvPicPr>
            <a:picLocks noChangeAspect="1"/>
          </p:cNvPicPr>
          <p:nvPr/>
        </p:nvPicPr>
        <p:blipFill>
          <a:blip r:embed="rId4"/>
          <a:stretch>
            <a:fillRect/>
          </a:stretch>
        </p:blipFill>
        <p:spPr>
          <a:xfrm>
            <a:off x="3699356" y="2326576"/>
            <a:ext cx="1713051" cy="892590"/>
          </a:xfrm>
          <a:prstGeom prst="rect">
            <a:avLst/>
          </a:prstGeom>
        </p:spPr>
      </p:pic>
      <p:pic>
        <p:nvPicPr>
          <p:cNvPr id="15" name="Picture 14"/>
          <p:cNvPicPr>
            <a:picLocks noChangeAspect="1"/>
          </p:cNvPicPr>
          <p:nvPr/>
        </p:nvPicPr>
        <p:blipFill>
          <a:blip r:embed="rId4"/>
          <a:stretch>
            <a:fillRect/>
          </a:stretch>
        </p:blipFill>
        <p:spPr>
          <a:xfrm>
            <a:off x="278158" y="2316073"/>
            <a:ext cx="1713051" cy="892590"/>
          </a:xfrm>
          <a:prstGeom prst="rect">
            <a:avLst/>
          </a:prstGeom>
        </p:spPr>
      </p:pic>
      <p:pic>
        <p:nvPicPr>
          <p:cNvPr id="16" name="Picture 15"/>
          <p:cNvPicPr>
            <a:picLocks noChangeAspect="1"/>
          </p:cNvPicPr>
          <p:nvPr/>
        </p:nvPicPr>
        <p:blipFill>
          <a:blip r:embed="rId4"/>
          <a:stretch>
            <a:fillRect/>
          </a:stretch>
        </p:blipFill>
        <p:spPr>
          <a:xfrm>
            <a:off x="5397425" y="2326576"/>
            <a:ext cx="1713051" cy="892590"/>
          </a:xfrm>
          <a:prstGeom prst="rect">
            <a:avLst/>
          </a:prstGeom>
        </p:spPr>
      </p:pic>
      <p:pic>
        <p:nvPicPr>
          <p:cNvPr id="17" name="Picture 16"/>
          <p:cNvPicPr>
            <a:picLocks noChangeAspect="1"/>
          </p:cNvPicPr>
          <p:nvPr/>
        </p:nvPicPr>
        <p:blipFill>
          <a:blip r:embed="rId4"/>
          <a:stretch>
            <a:fillRect/>
          </a:stretch>
        </p:blipFill>
        <p:spPr>
          <a:xfrm>
            <a:off x="7077338" y="2326576"/>
            <a:ext cx="1713051" cy="892590"/>
          </a:xfrm>
          <a:prstGeom prst="rect">
            <a:avLst/>
          </a:prstGeom>
        </p:spPr>
      </p:pic>
      <p:pic>
        <p:nvPicPr>
          <p:cNvPr id="22" name="Picture 21"/>
          <p:cNvPicPr>
            <a:picLocks noChangeAspect="1"/>
          </p:cNvPicPr>
          <p:nvPr/>
        </p:nvPicPr>
        <p:blipFill>
          <a:blip r:embed="rId4"/>
          <a:stretch>
            <a:fillRect/>
          </a:stretch>
        </p:blipFill>
        <p:spPr>
          <a:xfrm>
            <a:off x="307975" y="3294784"/>
            <a:ext cx="1713051" cy="892590"/>
          </a:xfrm>
          <a:prstGeom prst="rect">
            <a:avLst/>
          </a:prstGeom>
        </p:spPr>
      </p:pic>
      <p:pic>
        <p:nvPicPr>
          <p:cNvPr id="23" name="Picture 22"/>
          <p:cNvPicPr>
            <a:picLocks noChangeAspect="1"/>
          </p:cNvPicPr>
          <p:nvPr/>
        </p:nvPicPr>
        <p:blipFill>
          <a:blip r:embed="rId4"/>
          <a:stretch>
            <a:fillRect/>
          </a:stretch>
        </p:blipFill>
        <p:spPr>
          <a:xfrm>
            <a:off x="1994522" y="3288158"/>
            <a:ext cx="1713051" cy="892590"/>
          </a:xfrm>
          <a:prstGeom prst="rect">
            <a:avLst/>
          </a:prstGeom>
        </p:spPr>
      </p:pic>
      <p:pic>
        <p:nvPicPr>
          <p:cNvPr id="25" name="Picture 10" descr="http://images.clipartpanda.com/wise-owl-clipart-RTG6Lexn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4398979"/>
            <a:ext cx="2054225" cy="24292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http://images.clipartpanda.com/wise-owl-clipart-RTG6Lexn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501" y="4398979"/>
            <a:ext cx="2054225" cy="242920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764824" y="1012210"/>
            <a:ext cx="5656050" cy="707886"/>
          </a:xfrm>
          <a:prstGeom prst="rect">
            <a:avLst/>
          </a:prstGeom>
          <a:noFill/>
        </p:spPr>
        <p:txBody>
          <a:bodyPr wrap="square" rtlCol="0">
            <a:spAutoFit/>
          </a:bodyPr>
          <a:lstStyle/>
          <a:p>
            <a:pPr algn="ctr"/>
            <a:r>
              <a:rPr lang="en-US" sz="2000" b="1" dirty="0">
                <a:solidFill>
                  <a:srgbClr val="0091C4"/>
                </a:solidFill>
              </a:rPr>
              <a:t>Place another ten-frame card in front of you.  Say the number the Say Ten Way.  </a:t>
            </a:r>
          </a:p>
        </p:txBody>
      </p:sp>
    </p:spTree>
    <p:extLst>
      <p:ext uri="{BB962C8B-B14F-4D97-AF65-F5344CB8AC3E}">
        <p14:creationId xmlns:p14="http://schemas.microsoft.com/office/powerpoint/2010/main" val="89488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with Ten-Frame Cards</a:t>
            </a:r>
            <a:endParaRPr lang="en-US" sz="8000" b="1" dirty="0"/>
          </a:p>
        </p:txBody>
      </p:sp>
      <p:pic>
        <p:nvPicPr>
          <p:cNvPr id="13" name="Picture 12"/>
          <p:cNvPicPr>
            <a:picLocks noChangeAspect="1"/>
          </p:cNvPicPr>
          <p:nvPr/>
        </p:nvPicPr>
        <p:blipFill>
          <a:blip r:embed="rId4"/>
          <a:stretch>
            <a:fillRect/>
          </a:stretch>
        </p:blipFill>
        <p:spPr>
          <a:xfrm>
            <a:off x="1991209" y="2316073"/>
            <a:ext cx="1713051" cy="892590"/>
          </a:xfrm>
          <a:prstGeom prst="rect">
            <a:avLst/>
          </a:prstGeom>
        </p:spPr>
      </p:pic>
      <p:pic>
        <p:nvPicPr>
          <p:cNvPr id="14" name="Picture 13"/>
          <p:cNvPicPr>
            <a:picLocks noChangeAspect="1"/>
          </p:cNvPicPr>
          <p:nvPr/>
        </p:nvPicPr>
        <p:blipFill>
          <a:blip r:embed="rId4"/>
          <a:stretch>
            <a:fillRect/>
          </a:stretch>
        </p:blipFill>
        <p:spPr>
          <a:xfrm>
            <a:off x="3699356" y="2326576"/>
            <a:ext cx="1713051" cy="892590"/>
          </a:xfrm>
          <a:prstGeom prst="rect">
            <a:avLst/>
          </a:prstGeom>
        </p:spPr>
      </p:pic>
      <p:pic>
        <p:nvPicPr>
          <p:cNvPr id="15" name="Picture 14"/>
          <p:cNvPicPr>
            <a:picLocks noChangeAspect="1"/>
          </p:cNvPicPr>
          <p:nvPr/>
        </p:nvPicPr>
        <p:blipFill>
          <a:blip r:embed="rId4"/>
          <a:stretch>
            <a:fillRect/>
          </a:stretch>
        </p:blipFill>
        <p:spPr>
          <a:xfrm>
            <a:off x="278158" y="2316073"/>
            <a:ext cx="1713051" cy="892590"/>
          </a:xfrm>
          <a:prstGeom prst="rect">
            <a:avLst/>
          </a:prstGeom>
        </p:spPr>
      </p:pic>
      <p:pic>
        <p:nvPicPr>
          <p:cNvPr id="16" name="Picture 15"/>
          <p:cNvPicPr>
            <a:picLocks noChangeAspect="1"/>
          </p:cNvPicPr>
          <p:nvPr/>
        </p:nvPicPr>
        <p:blipFill>
          <a:blip r:embed="rId4"/>
          <a:stretch>
            <a:fillRect/>
          </a:stretch>
        </p:blipFill>
        <p:spPr>
          <a:xfrm>
            <a:off x="5397425" y="2326576"/>
            <a:ext cx="1713051" cy="892590"/>
          </a:xfrm>
          <a:prstGeom prst="rect">
            <a:avLst/>
          </a:prstGeom>
        </p:spPr>
      </p:pic>
      <p:pic>
        <p:nvPicPr>
          <p:cNvPr id="17" name="Picture 16"/>
          <p:cNvPicPr>
            <a:picLocks noChangeAspect="1"/>
          </p:cNvPicPr>
          <p:nvPr/>
        </p:nvPicPr>
        <p:blipFill>
          <a:blip r:embed="rId4"/>
          <a:stretch>
            <a:fillRect/>
          </a:stretch>
        </p:blipFill>
        <p:spPr>
          <a:xfrm>
            <a:off x="7077338" y="2326576"/>
            <a:ext cx="1713051" cy="892590"/>
          </a:xfrm>
          <a:prstGeom prst="rect">
            <a:avLst/>
          </a:prstGeom>
        </p:spPr>
      </p:pic>
      <p:pic>
        <p:nvPicPr>
          <p:cNvPr id="22" name="Picture 21"/>
          <p:cNvPicPr>
            <a:picLocks noChangeAspect="1"/>
          </p:cNvPicPr>
          <p:nvPr/>
        </p:nvPicPr>
        <p:blipFill>
          <a:blip r:embed="rId4"/>
          <a:stretch>
            <a:fillRect/>
          </a:stretch>
        </p:blipFill>
        <p:spPr>
          <a:xfrm>
            <a:off x="307975" y="3294784"/>
            <a:ext cx="1713051" cy="892590"/>
          </a:xfrm>
          <a:prstGeom prst="rect">
            <a:avLst/>
          </a:prstGeom>
        </p:spPr>
      </p:pic>
      <p:pic>
        <p:nvPicPr>
          <p:cNvPr id="23" name="Picture 22"/>
          <p:cNvPicPr>
            <a:picLocks noChangeAspect="1"/>
          </p:cNvPicPr>
          <p:nvPr/>
        </p:nvPicPr>
        <p:blipFill>
          <a:blip r:embed="rId4"/>
          <a:stretch>
            <a:fillRect/>
          </a:stretch>
        </p:blipFill>
        <p:spPr>
          <a:xfrm>
            <a:off x="1994522" y="3288158"/>
            <a:ext cx="1713051" cy="892590"/>
          </a:xfrm>
          <a:prstGeom prst="rect">
            <a:avLst/>
          </a:prstGeom>
        </p:spPr>
      </p:pic>
      <p:pic>
        <p:nvPicPr>
          <p:cNvPr id="24" name="Picture 23"/>
          <p:cNvPicPr>
            <a:picLocks noChangeAspect="1"/>
          </p:cNvPicPr>
          <p:nvPr/>
        </p:nvPicPr>
        <p:blipFill>
          <a:blip r:embed="rId4"/>
          <a:stretch>
            <a:fillRect/>
          </a:stretch>
        </p:blipFill>
        <p:spPr>
          <a:xfrm>
            <a:off x="3695395" y="3290907"/>
            <a:ext cx="1713051" cy="892590"/>
          </a:xfrm>
          <a:prstGeom prst="rect">
            <a:avLst/>
          </a:prstGeom>
        </p:spPr>
      </p:pic>
      <p:pic>
        <p:nvPicPr>
          <p:cNvPr id="27" name="Picture 10" descr="http://images.clipartpanda.com/wise-owl-clipart-RTG6Lexn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4398979"/>
            <a:ext cx="2054225" cy="24292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http://images.clipartpanda.com/wise-owl-clipart-RTG6Lexn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501" y="4398979"/>
            <a:ext cx="2054225" cy="242920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764824" y="1012210"/>
            <a:ext cx="5656050" cy="707886"/>
          </a:xfrm>
          <a:prstGeom prst="rect">
            <a:avLst/>
          </a:prstGeom>
          <a:noFill/>
        </p:spPr>
        <p:txBody>
          <a:bodyPr wrap="square" rtlCol="0">
            <a:spAutoFit/>
          </a:bodyPr>
          <a:lstStyle/>
          <a:p>
            <a:pPr algn="ctr"/>
            <a:r>
              <a:rPr lang="en-US" sz="2000" b="1" dirty="0">
                <a:solidFill>
                  <a:srgbClr val="0091C4"/>
                </a:solidFill>
              </a:rPr>
              <a:t>Place another ten-frame card in front of you.  Say the number the Say Ten Way.  </a:t>
            </a:r>
          </a:p>
        </p:txBody>
      </p:sp>
    </p:spTree>
    <p:extLst>
      <p:ext uri="{BB962C8B-B14F-4D97-AF65-F5344CB8AC3E}">
        <p14:creationId xmlns:p14="http://schemas.microsoft.com/office/powerpoint/2010/main" val="160264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944319" y="1228778"/>
            <a:ext cx="7255363" cy="646331"/>
          </a:xfrm>
          <a:prstGeom prst="rect">
            <a:avLst/>
          </a:prstGeom>
          <a:noFill/>
        </p:spPr>
        <p:txBody>
          <a:bodyPr wrap="square" rtlCol="0">
            <a:spAutoFit/>
          </a:bodyPr>
          <a:lstStyle/>
          <a:p>
            <a:pPr algn="ctr"/>
            <a:r>
              <a:rPr lang="en-US" b="1" dirty="0">
                <a:solidFill>
                  <a:srgbClr val="0000FF"/>
                </a:solidFill>
              </a:rPr>
              <a:t>On your personal white board, write the number of stars that you see.  Say the number the Say Ten Way.  Say the number the regular way.</a:t>
            </a: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dirty="0"/>
              <a:t>Module 5, Lesson 15</a:t>
            </a:r>
          </a:p>
          <a:p>
            <a:pPr algn="ctr"/>
            <a:r>
              <a:rPr lang="en-US" sz="1400" dirty="0"/>
              <a:t>Fluency</a:t>
            </a:r>
          </a:p>
        </p:txBody>
      </p:sp>
      <p:sp>
        <p:nvSpPr>
          <p:cNvPr id="17" name="TextBox 16"/>
          <p:cNvSpPr txBox="1"/>
          <p:nvPr/>
        </p:nvSpPr>
        <p:spPr>
          <a:xfrm>
            <a:off x="765175" y="709797"/>
            <a:ext cx="7467598" cy="523220"/>
          </a:xfrm>
          <a:prstGeom prst="rect">
            <a:avLst/>
          </a:prstGeom>
          <a:noFill/>
        </p:spPr>
        <p:txBody>
          <a:bodyPr wrap="square" rtlCol="0">
            <a:spAutoFit/>
          </a:bodyPr>
          <a:lstStyle/>
          <a:p>
            <a:pPr algn="ctr"/>
            <a:r>
              <a:rPr lang="en-US" sz="2800" b="1" dirty="0"/>
              <a:t>Write Teen Numbers with Circular Configurations</a:t>
            </a:r>
            <a:endParaRPr lang="en-US" sz="8000" b="1" dirty="0"/>
          </a:p>
        </p:txBody>
      </p:sp>
      <p:sp>
        <p:nvSpPr>
          <p:cNvPr id="18" name="5-Point Star 17"/>
          <p:cNvSpPr/>
          <p:nvPr/>
        </p:nvSpPr>
        <p:spPr>
          <a:xfrm>
            <a:off x="3847462" y="1847822"/>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3009595" y="2091433"/>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2307016" y="2642217"/>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2059511" y="3424058"/>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2110545" y="4254318"/>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4760647" y="1964220"/>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3141784" y="5661305"/>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2347870" y="5110522"/>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5537791" y="2394090"/>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5103547" y="5661305"/>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4074847" y="5820870"/>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5845775" y="5023412"/>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a:xfrm>
            <a:off x="6097806" y="3119071"/>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p:cNvSpPr/>
          <p:nvPr/>
        </p:nvSpPr>
        <p:spPr>
          <a:xfrm>
            <a:off x="6148840" y="4093661"/>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http://www.clker.com/cliparts/p/M/6/J/N/C/sheep-red-looking-crossed-eye-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0878" y="4790950"/>
            <a:ext cx="1799313" cy="187428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p/M/6/J/N/C/sheep-red-looking-crossed-eye-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19" y="4790950"/>
            <a:ext cx="1799313" cy="1874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1854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with Ten-Frame Cards</a:t>
            </a:r>
            <a:endParaRPr lang="en-US" sz="8000" b="1" dirty="0"/>
          </a:p>
        </p:txBody>
      </p:sp>
      <p:pic>
        <p:nvPicPr>
          <p:cNvPr id="13" name="Picture 12"/>
          <p:cNvPicPr>
            <a:picLocks noChangeAspect="1"/>
          </p:cNvPicPr>
          <p:nvPr/>
        </p:nvPicPr>
        <p:blipFill>
          <a:blip r:embed="rId4"/>
          <a:stretch>
            <a:fillRect/>
          </a:stretch>
        </p:blipFill>
        <p:spPr>
          <a:xfrm>
            <a:off x="1991209" y="2316073"/>
            <a:ext cx="1713051" cy="892590"/>
          </a:xfrm>
          <a:prstGeom prst="rect">
            <a:avLst/>
          </a:prstGeom>
        </p:spPr>
      </p:pic>
      <p:pic>
        <p:nvPicPr>
          <p:cNvPr id="14" name="Picture 13"/>
          <p:cNvPicPr>
            <a:picLocks noChangeAspect="1"/>
          </p:cNvPicPr>
          <p:nvPr/>
        </p:nvPicPr>
        <p:blipFill>
          <a:blip r:embed="rId4"/>
          <a:stretch>
            <a:fillRect/>
          </a:stretch>
        </p:blipFill>
        <p:spPr>
          <a:xfrm>
            <a:off x="3699356" y="2326576"/>
            <a:ext cx="1713051" cy="892590"/>
          </a:xfrm>
          <a:prstGeom prst="rect">
            <a:avLst/>
          </a:prstGeom>
        </p:spPr>
      </p:pic>
      <p:pic>
        <p:nvPicPr>
          <p:cNvPr id="15" name="Picture 14"/>
          <p:cNvPicPr>
            <a:picLocks noChangeAspect="1"/>
          </p:cNvPicPr>
          <p:nvPr/>
        </p:nvPicPr>
        <p:blipFill>
          <a:blip r:embed="rId4"/>
          <a:stretch>
            <a:fillRect/>
          </a:stretch>
        </p:blipFill>
        <p:spPr>
          <a:xfrm>
            <a:off x="278158" y="2316073"/>
            <a:ext cx="1713051" cy="892590"/>
          </a:xfrm>
          <a:prstGeom prst="rect">
            <a:avLst/>
          </a:prstGeom>
        </p:spPr>
      </p:pic>
      <p:pic>
        <p:nvPicPr>
          <p:cNvPr id="16" name="Picture 15"/>
          <p:cNvPicPr>
            <a:picLocks noChangeAspect="1"/>
          </p:cNvPicPr>
          <p:nvPr/>
        </p:nvPicPr>
        <p:blipFill>
          <a:blip r:embed="rId4"/>
          <a:stretch>
            <a:fillRect/>
          </a:stretch>
        </p:blipFill>
        <p:spPr>
          <a:xfrm>
            <a:off x="5397425" y="2326576"/>
            <a:ext cx="1713051" cy="892590"/>
          </a:xfrm>
          <a:prstGeom prst="rect">
            <a:avLst/>
          </a:prstGeom>
        </p:spPr>
      </p:pic>
      <p:pic>
        <p:nvPicPr>
          <p:cNvPr id="17" name="Picture 16"/>
          <p:cNvPicPr>
            <a:picLocks noChangeAspect="1"/>
          </p:cNvPicPr>
          <p:nvPr/>
        </p:nvPicPr>
        <p:blipFill>
          <a:blip r:embed="rId4"/>
          <a:stretch>
            <a:fillRect/>
          </a:stretch>
        </p:blipFill>
        <p:spPr>
          <a:xfrm>
            <a:off x="7077338" y="2326576"/>
            <a:ext cx="1713051" cy="892590"/>
          </a:xfrm>
          <a:prstGeom prst="rect">
            <a:avLst/>
          </a:prstGeom>
        </p:spPr>
      </p:pic>
      <p:pic>
        <p:nvPicPr>
          <p:cNvPr id="22" name="Picture 21"/>
          <p:cNvPicPr>
            <a:picLocks noChangeAspect="1"/>
          </p:cNvPicPr>
          <p:nvPr/>
        </p:nvPicPr>
        <p:blipFill>
          <a:blip r:embed="rId4"/>
          <a:stretch>
            <a:fillRect/>
          </a:stretch>
        </p:blipFill>
        <p:spPr>
          <a:xfrm>
            <a:off x="307975" y="3294784"/>
            <a:ext cx="1713051" cy="892590"/>
          </a:xfrm>
          <a:prstGeom prst="rect">
            <a:avLst/>
          </a:prstGeom>
        </p:spPr>
      </p:pic>
      <p:pic>
        <p:nvPicPr>
          <p:cNvPr id="23" name="Picture 22"/>
          <p:cNvPicPr>
            <a:picLocks noChangeAspect="1"/>
          </p:cNvPicPr>
          <p:nvPr/>
        </p:nvPicPr>
        <p:blipFill>
          <a:blip r:embed="rId4"/>
          <a:stretch>
            <a:fillRect/>
          </a:stretch>
        </p:blipFill>
        <p:spPr>
          <a:xfrm>
            <a:off x="1994522" y="3288158"/>
            <a:ext cx="1713051" cy="892590"/>
          </a:xfrm>
          <a:prstGeom prst="rect">
            <a:avLst/>
          </a:prstGeom>
        </p:spPr>
      </p:pic>
      <p:pic>
        <p:nvPicPr>
          <p:cNvPr id="24" name="Picture 23"/>
          <p:cNvPicPr>
            <a:picLocks noChangeAspect="1"/>
          </p:cNvPicPr>
          <p:nvPr/>
        </p:nvPicPr>
        <p:blipFill>
          <a:blip r:embed="rId4"/>
          <a:stretch>
            <a:fillRect/>
          </a:stretch>
        </p:blipFill>
        <p:spPr>
          <a:xfrm>
            <a:off x="3695395" y="3290907"/>
            <a:ext cx="1713051" cy="892590"/>
          </a:xfrm>
          <a:prstGeom prst="rect">
            <a:avLst/>
          </a:prstGeom>
        </p:spPr>
      </p:pic>
      <p:pic>
        <p:nvPicPr>
          <p:cNvPr id="25" name="Picture 24"/>
          <p:cNvPicPr>
            <a:picLocks noChangeAspect="1"/>
          </p:cNvPicPr>
          <p:nvPr/>
        </p:nvPicPr>
        <p:blipFill>
          <a:blip r:embed="rId4"/>
          <a:stretch>
            <a:fillRect/>
          </a:stretch>
        </p:blipFill>
        <p:spPr>
          <a:xfrm>
            <a:off x="5398507" y="3288158"/>
            <a:ext cx="1713051" cy="892590"/>
          </a:xfrm>
          <a:prstGeom prst="rect">
            <a:avLst/>
          </a:prstGeom>
        </p:spPr>
      </p:pic>
      <p:pic>
        <p:nvPicPr>
          <p:cNvPr id="28" name="Picture 10" descr="http://images.clipartpanda.com/wise-owl-clipart-RTG6Lexn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4398979"/>
            <a:ext cx="2054225" cy="24292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http://images.clipartpanda.com/wise-owl-clipart-RTG6Lexn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501" y="4398979"/>
            <a:ext cx="2054225" cy="242920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764824" y="1012210"/>
            <a:ext cx="5656050" cy="707886"/>
          </a:xfrm>
          <a:prstGeom prst="rect">
            <a:avLst/>
          </a:prstGeom>
          <a:noFill/>
        </p:spPr>
        <p:txBody>
          <a:bodyPr wrap="square" rtlCol="0">
            <a:spAutoFit/>
          </a:bodyPr>
          <a:lstStyle/>
          <a:p>
            <a:pPr algn="ctr"/>
            <a:r>
              <a:rPr lang="en-US" sz="2000" b="1" dirty="0">
                <a:solidFill>
                  <a:srgbClr val="0091C4"/>
                </a:solidFill>
              </a:rPr>
              <a:t>Place another ten-frame card in front of you.  Say the number the Say Ten Way.  </a:t>
            </a:r>
          </a:p>
        </p:txBody>
      </p:sp>
    </p:spTree>
    <p:extLst>
      <p:ext uri="{BB962C8B-B14F-4D97-AF65-F5344CB8AC3E}">
        <p14:creationId xmlns:p14="http://schemas.microsoft.com/office/powerpoint/2010/main" val="323540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16</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Count with Ten-Frame Cards</a:t>
            </a:r>
            <a:endParaRPr lang="en-US" sz="8000" b="1" dirty="0"/>
          </a:p>
        </p:txBody>
      </p:sp>
      <p:pic>
        <p:nvPicPr>
          <p:cNvPr id="13" name="Picture 12"/>
          <p:cNvPicPr>
            <a:picLocks noChangeAspect="1"/>
          </p:cNvPicPr>
          <p:nvPr/>
        </p:nvPicPr>
        <p:blipFill>
          <a:blip r:embed="rId4"/>
          <a:stretch>
            <a:fillRect/>
          </a:stretch>
        </p:blipFill>
        <p:spPr>
          <a:xfrm>
            <a:off x="1991209" y="2316073"/>
            <a:ext cx="1713051" cy="892590"/>
          </a:xfrm>
          <a:prstGeom prst="rect">
            <a:avLst/>
          </a:prstGeom>
        </p:spPr>
      </p:pic>
      <p:pic>
        <p:nvPicPr>
          <p:cNvPr id="14" name="Picture 13"/>
          <p:cNvPicPr>
            <a:picLocks noChangeAspect="1"/>
          </p:cNvPicPr>
          <p:nvPr/>
        </p:nvPicPr>
        <p:blipFill>
          <a:blip r:embed="rId4"/>
          <a:stretch>
            <a:fillRect/>
          </a:stretch>
        </p:blipFill>
        <p:spPr>
          <a:xfrm>
            <a:off x="3699356" y="2326576"/>
            <a:ext cx="1713051" cy="892590"/>
          </a:xfrm>
          <a:prstGeom prst="rect">
            <a:avLst/>
          </a:prstGeom>
        </p:spPr>
      </p:pic>
      <p:pic>
        <p:nvPicPr>
          <p:cNvPr id="15" name="Picture 14"/>
          <p:cNvPicPr>
            <a:picLocks noChangeAspect="1"/>
          </p:cNvPicPr>
          <p:nvPr/>
        </p:nvPicPr>
        <p:blipFill>
          <a:blip r:embed="rId4"/>
          <a:stretch>
            <a:fillRect/>
          </a:stretch>
        </p:blipFill>
        <p:spPr>
          <a:xfrm>
            <a:off x="278158" y="2316073"/>
            <a:ext cx="1713051" cy="892590"/>
          </a:xfrm>
          <a:prstGeom prst="rect">
            <a:avLst/>
          </a:prstGeom>
        </p:spPr>
      </p:pic>
      <p:pic>
        <p:nvPicPr>
          <p:cNvPr id="16" name="Picture 15"/>
          <p:cNvPicPr>
            <a:picLocks noChangeAspect="1"/>
          </p:cNvPicPr>
          <p:nvPr/>
        </p:nvPicPr>
        <p:blipFill>
          <a:blip r:embed="rId4"/>
          <a:stretch>
            <a:fillRect/>
          </a:stretch>
        </p:blipFill>
        <p:spPr>
          <a:xfrm>
            <a:off x="5397425" y="2326576"/>
            <a:ext cx="1713051" cy="892590"/>
          </a:xfrm>
          <a:prstGeom prst="rect">
            <a:avLst/>
          </a:prstGeom>
        </p:spPr>
      </p:pic>
      <p:pic>
        <p:nvPicPr>
          <p:cNvPr id="17" name="Picture 16"/>
          <p:cNvPicPr>
            <a:picLocks noChangeAspect="1"/>
          </p:cNvPicPr>
          <p:nvPr/>
        </p:nvPicPr>
        <p:blipFill>
          <a:blip r:embed="rId4"/>
          <a:stretch>
            <a:fillRect/>
          </a:stretch>
        </p:blipFill>
        <p:spPr>
          <a:xfrm>
            <a:off x="7077338" y="2326576"/>
            <a:ext cx="1713051" cy="892590"/>
          </a:xfrm>
          <a:prstGeom prst="rect">
            <a:avLst/>
          </a:prstGeom>
        </p:spPr>
      </p:pic>
      <p:pic>
        <p:nvPicPr>
          <p:cNvPr id="22" name="Picture 21"/>
          <p:cNvPicPr>
            <a:picLocks noChangeAspect="1"/>
          </p:cNvPicPr>
          <p:nvPr/>
        </p:nvPicPr>
        <p:blipFill>
          <a:blip r:embed="rId4"/>
          <a:stretch>
            <a:fillRect/>
          </a:stretch>
        </p:blipFill>
        <p:spPr>
          <a:xfrm>
            <a:off x="307975" y="3294784"/>
            <a:ext cx="1713051" cy="892590"/>
          </a:xfrm>
          <a:prstGeom prst="rect">
            <a:avLst/>
          </a:prstGeom>
        </p:spPr>
      </p:pic>
      <p:pic>
        <p:nvPicPr>
          <p:cNvPr id="23" name="Picture 22"/>
          <p:cNvPicPr>
            <a:picLocks noChangeAspect="1"/>
          </p:cNvPicPr>
          <p:nvPr/>
        </p:nvPicPr>
        <p:blipFill>
          <a:blip r:embed="rId4"/>
          <a:stretch>
            <a:fillRect/>
          </a:stretch>
        </p:blipFill>
        <p:spPr>
          <a:xfrm>
            <a:off x="1994522" y="3288158"/>
            <a:ext cx="1713051" cy="892590"/>
          </a:xfrm>
          <a:prstGeom prst="rect">
            <a:avLst/>
          </a:prstGeom>
        </p:spPr>
      </p:pic>
      <p:pic>
        <p:nvPicPr>
          <p:cNvPr id="24" name="Picture 23"/>
          <p:cNvPicPr>
            <a:picLocks noChangeAspect="1"/>
          </p:cNvPicPr>
          <p:nvPr/>
        </p:nvPicPr>
        <p:blipFill>
          <a:blip r:embed="rId4"/>
          <a:stretch>
            <a:fillRect/>
          </a:stretch>
        </p:blipFill>
        <p:spPr>
          <a:xfrm>
            <a:off x="3695395" y="3290907"/>
            <a:ext cx="1713051" cy="892590"/>
          </a:xfrm>
          <a:prstGeom prst="rect">
            <a:avLst/>
          </a:prstGeom>
        </p:spPr>
      </p:pic>
      <p:pic>
        <p:nvPicPr>
          <p:cNvPr id="25" name="Picture 24"/>
          <p:cNvPicPr>
            <a:picLocks noChangeAspect="1"/>
          </p:cNvPicPr>
          <p:nvPr/>
        </p:nvPicPr>
        <p:blipFill>
          <a:blip r:embed="rId4"/>
          <a:stretch>
            <a:fillRect/>
          </a:stretch>
        </p:blipFill>
        <p:spPr>
          <a:xfrm>
            <a:off x="5398507" y="3288158"/>
            <a:ext cx="1713051" cy="892590"/>
          </a:xfrm>
          <a:prstGeom prst="rect">
            <a:avLst/>
          </a:prstGeom>
        </p:spPr>
      </p:pic>
      <p:pic>
        <p:nvPicPr>
          <p:cNvPr id="27" name="Picture 26"/>
          <p:cNvPicPr>
            <a:picLocks noChangeAspect="1"/>
          </p:cNvPicPr>
          <p:nvPr/>
        </p:nvPicPr>
        <p:blipFill>
          <a:blip r:embed="rId4"/>
          <a:stretch>
            <a:fillRect/>
          </a:stretch>
        </p:blipFill>
        <p:spPr>
          <a:xfrm>
            <a:off x="7096067" y="3288158"/>
            <a:ext cx="1713051" cy="892590"/>
          </a:xfrm>
          <a:prstGeom prst="rect">
            <a:avLst/>
          </a:prstGeom>
        </p:spPr>
      </p:pic>
      <p:pic>
        <p:nvPicPr>
          <p:cNvPr id="29" name="Picture 10" descr="http://images.clipartpanda.com/wise-owl-clipart-RTG6Lexn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4398979"/>
            <a:ext cx="2054225" cy="242920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http://images.clipartpanda.com/wise-owl-clipart-RTG6Lexn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501" y="4398979"/>
            <a:ext cx="2054225" cy="242920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764824" y="1012210"/>
            <a:ext cx="5656050" cy="707886"/>
          </a:xfrm>
          <a:prstGeom prst="rect">
            <a:avLst/>
          </a:prstGeom>
          <a:noFill/>
        </p:spPr>
        <p:txBody>
          <a:bodyPr wrap="square" rtlCol="0">
            <a:spAutoFit/>
          </a:bodyPr>
          <a:lstStyle/>
          <a:p>
            <a:pPr algn="ctr"/>
            <a:r>
              <a:rPr lang="en-US" sz="2000" b="1" dirty="0">
                <a:solidFill>
                  <a:srgbClr val="0091C4"/>
                </a:solidFill>
              </a:rPr>
              <a:t>Place another ten-frame card in front of you.  Say the number the Say Ten Way.  </a:t>
            </a:r>
          </a:p>
        </p:txBody>
      </p:sp>
    </p:spTree>
    <p:extLst>
      <p:ext uri="{BB962C8B-B14F-4D97-AF65-F5344CB8AC3E}">
        <p14:creationId xmlns:p14="http://schemas.microsoft.com/office/powerpoint/2010/main" val="188900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dirty="0"/>
              <a:t>Module 5, Lesson 16</a:t>
            </a:r>
          </a:p>
        </p:txBody>
      </p:sp>
      <p:sp>
        <p:nvSpPr>
          <p:cNvPr id="16" name="TextBox 15"/>
          <p:cNvSpPr txBox="1"/>
          <p:nvPr/>
        </p:nvSpPr>
        <p:spPr>
          <a:xfrm>
            <a:off x="460374" y="914400"/>
            <a:ext cx="8150225" cy="1569660"/>
          </a:xfrm>
          <a:prstGeom prst="rect">
            <a:avLst/>
          </a:prstGeom>
          <a:noFill/>
        </p:spPr>
        <p:txBody>
          <a:bodyPr wrap="square" rtlCol="0">
            <a:spAutoFit/>
          </a:bodyPr>
          <a:lstStyle/>
          <a:p>
            <a:pPr algn="ctr"/>
            <a:r>
              <a:rPr lang="en-US" sz="2400" b="1" dirty="0"/>
              <a:t>The students in Pre-Kindergarten are making handprints.           7 students are putting their handprints on a poster board.  How many fingers will show in the poster?  Use your handprint cards to help you find out.</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dirty="0">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762000" y="2950552"/>
            <a:ext cx="1300003" cy="743415"/>
          </a:xfrm>
          <a:prstGeom prst="rect">
            <a:avLst/>
          </a:prstGeom>
        </p:spPr>
      </p:pic>
      <p:pic>
        <p:nvPicPr>
          <p:cNvPr id="21" name="Picture 20"/>
          <p:cNvPicPr>
            <a:picLocks noChangeAspect="1"/>
          </p:cNvPicPr>
          <p:nvPr/>
        </p:nvPicPr>
        <p:blipFill>
          <a:blip r:embed="rId3"/>
          <a:stretch>
            <a:fillRect/>
          </a:stretch>
        </p:blipFill>
        <p:spPr>
          <a:xfrm>
            <a:off x="2286000" y="2950552"/>
            <a:ext cx="1300003" cy="743415"/>
          </a:xfrm>
          <a:prstGeom prst="rect">
            <a:avLst/>
          </a:prstGeom>
        </p:spPr>
      </p:pic>
      <p:pic>
        <p:nvPicPr>
          <p:cNvPr id="22" name="Picture 21"/>
          <p:cNvPicPr>
            <a:picLocks noChangeAspect="1"/>
          </p:cNvPicPr>
          <p:nvPr/>
        </p:nvPicPr>
        <p:blipFill>
          <a:blip r:embed="rId3"/>
          <a:stretch>
            <a:fillRect/>
          </a:stretch>
        </p:blipFill>
        <p:spPr>
          <a:xfrm>
            <a:off x="3810000" y="2950552"/>
            <a:ext cx="1300003" cy="743415"/>
          </a:xfrm>
          <a:prstGeom prst="rect">
            <a:avLst/>
          </a:prstGeom>
        </p:spPr>
      </p:pic>
      <p:pic>
        <p:nvPicPr>
          <p:cNvPr id="23" name="Picture 22"/>
          <p:cNvPicPr>
            <a:picLocks noChangeAspect="1"/>
          </p:cNvPicPr>
          <p:nvPr/>
        </p:nvPicPr>
        <p:blipFill>
          <a:blip r:embed="rId3"/>
          <a:stretch>
            <a:fillRect/>
          </a:stretch>
        </p:blipFill>
        <p:spPr>
          <a:xfrm>
            <a:off x="5334000" y="2950552"/>
            <a:ext cx="1300003" cy="743415"/>
          </a:xfrm>
          <a:prstGeom prst="rect">
            <a:avLst/>
          </a:prstGeom>
        </p:spPr>
      </p:pic>
      <p:pic>
        <p:nvPicPr>
          <p:cNvPr id="24" name="Picture 23"/>
          <p:cNvPicPr>
            <a:picLocks noChangeAspect="1"/>
          </p:cNvPicPr>
          <p:nvPr/>
        </p:nvPicPr>
        <p:blipFill>
          <a:blip r:embed="rId3"/>
          <a:stretch>
            <a:fillRect/>
          </a:stretch>
        </p:blipFill>
        <p:spPr>
          <a:xfrm>
            <a:off x="6858000" y="2950552"/>
            <a:ext cx="1300003" cy="743415"/>
          </a:xfrm>
          <a:prstGeom prst="rect">
            <a:avLst/>
          </a:prstGeom>
        </p:spPr>
      </p:pic>
      <p:pic>
        <p:nvPicPr>
          <p:cNvPr id="25" name="Picture 24"/>
          <p:cNvPicPr>
            <a:picLocks noChangeAspect="1"/>
          </p:cNvPicPr>
          <p:nvPr/>
        </p:nvPicPr>
        <p:blipFill>
          <a:blip r:embed="rId3"/>
          <a:stretch>
            <a:fillRect/>
          </a:stretch>
        </p:blipFill>
        <p:spPr>
          <a:xfrm>
            <a:off x="768626" y="3964668"/>
            <a:ext cx="1300003" cy="743415"/>
          </a:xfrm>
          <a:prstGeom prst="rect">
            <a:avLst/>
          </a:prstGeom>
        </p:spPr>
      </p:pic>
      <p:pic>
        <p:nvPicPr>
          <p:cNvPr id="26" name="Picture 25"/>
          <p:cNvPicPr>
            <a:picLocks noChangeAspect="1"/>
          </p:cNvPicPr>
          <p:nvPr/>
        </p:nvPicPr>
        <p:blipFill>
          <a:blip r:embed="rId3"/>
          <a:stretch>
            <a:fillRect/>
          </a:stretch>
        </p:blipFill>
        <p:spPr>
          <a:xfrm>
            <a:off x="2292626" y="3964668"/>
            <a:ext cx="1300003" cy="743415"/>
          </a:xfrm>
          <a:prstGeom prst="rect">
            <a:avLst/>
          </a:prstGeom>
        </p:spPr>
      </p:pic>
      <p:pic>
        <p:nvPicPr>
          <p:cNvPr id="9218" name="Picture 2" descr="http://www.clipartbest.com/cliparts/9i4/qB6/9i4qB6xi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688205"/>
            <a:ext cx="1917057" cy="1729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62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60376" y="682141"/>
            <a:ext cx="8226424" cy="1938992"/>
          </a:xfrm>
          <a:prstGeom prst="rect">
            <a:avLst/>
          </a:prstGeom>
          <a:noFill/>
        </p:spPr>
        <p:txBody>
          <a:bodyPr wrap="square" rtlCol="0">
            <a:spAutoFit/>
          </a:bodyPr>
          <a:lstStyle/>
          <a:p>
            <a:pPr algn="ctr"/>
            <a:r>
              <a:rPr lang="en-US" sz="2400" b="1" dirty="0">
                <a:solidFill>
                  <a:srgbClr val="FF0000"/>
                </a:solidFill>
              </a:rPr>
              <a:t>Use your counters to count from 0 to 9.  When you get to 9, raise your hand for a 10-frame.  Remove your counters.  Then, count from 10 to 19.  When you get to 19, raise your hand for another 10-frame.  Remove your counters.  Then, count        from 20 to 29…</a:t>
            </a:r>
          </a:p>
        </p:txBody>
      </p:sp>
      <p:pic>
        <p:nvPicPr>
          <p:cNvPr id="10242" name="Picture 2" descr="http://www.cutecliparts.com/wp-content/uploads/2015/07/Fun-Frog-Clip-Art-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784" y="4249806"/>
            <a:ext cx="1925016" cy="231001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polyvore.com/cgi/img-thing?.out=jpg&amp;size=l&amp;tid=1176934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429000"/>
            <a:ext cx="1564495" cy="15644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50939" y="3851559"/>
            <a:ext cx="1225015" cy="584775"/>
          </a:xfrm>
          <a:prstGeom prst="rect">
            <a:avLst/>
          </a:prstGeom>
          <a:noFill/>
        </p:spPr>
        <p:txBody>
          <a:bodyPr wrap="none" rtlCol="0">
            <a:spAutoFit/>
          </a:bodyPr>
          <a:lstStyle/>
          <a:p>
            <a:pPr algn="ctr"/>
            <a:r>
              <a:rPr lang="en-US" sz="3200" b="1" dirty="0">
                <a:solidFill>
                  <a:srgbClr val="009900"/>
                </a:solidFill>
                <a:latin typeface="Kristen ITC" panose="03050502040202030202" pitchFamily="66" charset="0"/>
              </a:rPr>
              <a:t>FUN!</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604121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1349" y="670524"/>
            <a:ext cx="8534400" cy="1569660"/>
          </a:xfrm>
          <a:prstGeom prst="rect">
            <a:avLst/>
          </a:prstGeom>
          <a:noFill/>
        </p:spPr>
        <p:txBody>
          <a:bodyPr wrap="square" rtlCol="0">
            <a:spAutoFit/>
          </a:bodyPr>
          <a:lstStyle/>
          <a:p>
            <a:pPr algn="ctr"/>
            <a:r>
              <a:rPr lang="en-US" sz="2400" b="1" dirty="0">
                <a:solidFill>
                  <a:srgbClr val="0000FF"/>
                </a:solidFill>
              </a:rPr>
              <a:t>I have created a path on the floor.  Let’s pretend it leads us to a magic pot, and if you reach it you can wish for anything you want!  But to get there, you have to count in order from 30 to 39 or 40 to 49 or 50 to?  From 60 to?  Who would like to go first? </a:t>
            </a:r>
          </a:p>
        </p:txBody>
      </p:sp>
      <p:pic>
        <p:nvPicPr>
          <p:cNvPr id="11266" name="Picture 2" descr="http://images.clipartpanda.com/gold-clipart-pot_of_gold_coi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4442791"/>
            <a:ext cx="2670176" cy="209803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1.bp.blogspot.com/_cInYd1CtwJU/S_dxVRdCeSI/AAAAAAAABfY/lDqOGbQu9zk/s1600/AJ_el_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740945">
            <a:off x="1702618" y="2928297"/>
            <a:ext cx="2551067" cy="2401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400" y="2933130"/>
            <a:ext cx="1980030" cy="2646878"/>
          </a:xfrm>
          <a:prstGeom prst="rect">
            <a:avLst/>
          </a:prstGeom>
          <a:noFill/>
        </p:spPr>
        <p:txBody>
          <a:bodyPr wrap="none" rtlCol="0">
            <a:spAutoFit/>
          </a:bodyPr>
          <a:lstStyle/>
          <a:p>
            <a:pPr algn="ctr"/>
            <a:r>
              <a:rPr lang="en-US" sz="2800" b="1" dirty="0"/>
              <a:t>Start at</a:t>
            </a:r>
          </a:p>
          <a:p>
            <a:pPr algn="ctr"/>
            <a:r>
              <a:rPr lang="en-US" sz="13800" b="1" dirty="0"/>
              <a:t>30</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57900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7975" y="1080356"/>
            <a:ext cx="8534400" cy="646331"/>
          </a:xfrm>
          <a:prstGeom prst="rect">
            <a:avLst/>
          </a:prstGeom>
          <a:noFill/>
        </p:spPr>
        <p:txBody>
          <a:bodyPr wrap="square" rtlCol="0">
            <a:spAutoFit/>
          </a:bodyPr>
          <a:lstStyle/>
          <a:p>
            <a:pPr algn="ctr"/>
            <a:r>
              <a:rPr lang="en-US" sz="3600" b="1" dirty="0">
                <a:solidFill>
                  <a:srgbClr val="0000FF"/>
                </a:solidFill>
              </a:rPr>
              <a:t>Who would like to go next?</a:t>
            </a:r>
          </a:p>
        </p:txBody>
      </p:sp>
      <p:pic>
        <p:nvPicPr>
          <p:cNvPr id="11266" name="Picture 2" descr="http://images.clipartpanda.com/gold-clipart-pot_of_gold_coi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4442791"/>
            <a:ext cx="2670176" cy="209803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1.bp.blogspot.com/_cInYd1CtwJU/S_dxVRdCeSI/AAAAAAAABfY/lDqOGbQu9zk/s1600/AJ_el_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740945">
            <a:off x="1702618" y="2928297"/>
            <a:ext cx="2551067" cy="2401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400" y="2933130"/>
            <a:ext cx="1980030" cy="2646878"/>
          </a:xfrm>
          <a:prstGeom prst="rect">
            <a:avLst/>
          </a:prstGeom>
          <a:noFill/>
        </p:spPr>
        <p:txBody>
          <a:bodyPr wrap="none" rtlCol="0">
            <a:spAutoFit/>
          </a:bodyPr>
          <a:lstStyle/>
          <a:p>
            <a:pPr algn="ctr"/>
            <a:r>
              <a:rPr lang="en-US" sz="2800" b="1" dirty="0"/>
              <a:t>Start at</a:t>
            </a:r>
          </a:p>
          <a:p>
            <a:pPr algn="ctr"/>
            <a:r>
              <a:rPr lang="en-US" sz="13800" b="1" dirty="0"/>
              <a:t>50</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50988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7975" y="1080356"/>
            <a:ext cx="8534400" cy="646331"/>
          </a:xfrm>
          <a:prstGeom prst="rect">
            <a:avLst/>
          </a:prstGeom>
          <a:noFill/>
        </p:spPr>
        <p:txBody>
          <a:bodyPr wrap="square" rtlCol="0">
            <a:spAutoFit/>
          </a:bodyPr>
          <a:lstStyle/>
          <a:p>
            <a:pPr algn="ctr"/>
            <a:r>
              <a:rPr lang="en-US" sz="3600" b="1" dirty="0">
                <a:solidFill>
                  <a:srgbClr val="0000FF"/>
                </a:solidFill>
              </a:rPr>
              <a:t>Who would like to go next?</a:t>
            </a:r>
          </a:p>
        </p:txBody>
      </p:sp>
      <p:pic>
        <p:nvPicPr>
          <p:cNvPr id="11266" name="Picture 2" descr="http://images.clipartpanda.com/gold-clipart-pot_of_gold_coi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4442791"/>
            <a:ext cx="2670176" cy="209803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1.bp.blogspot.com/_cInYd1CtwJU/S_dxVRdCeSI/AAAAAAAABfY/lDqOGbQu9zk/s1600/AJ_el_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740945">
            <a:off x="1702618" y="2928297"/>
            <a:ext cx="2551067" cy="2401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400" y="2933130"/>
            <a:ext cx="1980030" cy="2646878"/>
          </a:xfrm>
          <a:prstGeom prst="rect">
            <a:avLst/>
          </a:prstGeom>
          <a:noFill/>
        </p:spPr>
        <p:txBody>
          <a:bodyPr wrap="none" rtlCol="0">
            <a:spAutoFit/>
          </a:bodyPr>
          <a:lstStyle/>
          <a:p>
            <a:pPr algn="ctr"/>
            <a:r>
              <a:rPr lang="en-US" sz="2800" b="1" dirty="0"/>
              <a:t>Start at</a:t>
            </a:r>
          </a:p>
          <a:p>
            <a:pPr algn="ctr"/>
            <a:r>
              <a:rPr lang="en-US" sz="13800" b="1" dirty="0"/>
              <a:t>60</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31848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7975" y="1080356"/>
            <a:ext cx="8534400" cy="646331"/>
          </a:xfrm>
          <a:prstGeom prst="rect">
            <a:avLst/>
          </a:prstGeom>
          <a:noFill/>
        </p:spPr>
        <p:txBody>
          <a:bodyPr wrap="square" rtlCol="0">
            <a:spAutoFit/>
          </a:bodyPr>
          <a:lstStyle/>
          <a:p>
            <a:pPr algn="ctr"/>
            <a:r>
              <a:rPr lang="en-US" sz="3600" b="1" dirty="0">
                <a:solidFill>
                  <a:srgbClr val="0000FF"/>
                </a:solidFill>
              </a:rPr>
              <a:t>Who would like to go next?</a:t>
            </a:r>
          </a:p>
        </p:txBody>
      </p:sp>
      <p:pic>
        <p:nvPicPr>
          <p:cNvPr id="11266" name="Picture 2" descr="http://images.clipartpanda.com/gold-clipart-pot_of_gold_coi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4442791"/>
            <a:ext cx="2670176" cy="209803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1.bp.blogspot.com/_cInYd1CtwJU/S_dxVRdCeSI/AAAAAAAABfY/lDqOGbQu9zk/s1600/AJ_el_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740945">
            <a:off x="1702618" y="2928297"/>
            <a:ext cx="2551067" cy="2401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400" y="2933130"/>
            <a:ext cx="1980030" cy="2646878"/>
          </a:xfrm>
          <a:prstGeom prst="rect">
            <a:avLst/>
          </a:prstGeom>
          <a:noFill/>
        </p:spPr>
        <p:txBody>
          <a:bodyPr wrap="none" rtlCol="0">
            <a:spAutoFit/>
          </a:bodyPr>
          <a:lstStyle/>
          <a:p>
            <a:pPr algn="ctr"/>
            <a:r>
              <a:rPr lang="en-US" sz="2800" b="1" dirty="0"/>
              <a:t>Start at</a:t>
            </a:r>
          </a:p>
          <a:p>
            <a:pPr algn="ctr"/>
            <a:r>
              <a:rPr lang="en-US" sz="13800" b="1" dirty="0"/>
              <a:t>80</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38755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7975" y="1080356"/>
            <a:ext cx="8534400" cy="646331"/>
          </a:xfrm>
          <a:prstGeom prst="rect">
            <a:avLst/>
          </a:prstGeom>
          <a:noFill/>
        </p:spPr>
        <p:txBody>
          <a:bodyPr wrap="square" rtlCol="0">
            <a:spAutoFit/>
          </a:bodyPr>
          <a:lstStyle/>
          <a:p>
            <a:pPr algn="ctr"/>
            <a:r>
              <a:rPr lang="en-US" sz="3600" b="1" dirty="0">
                <a:solidFill>
                  <a:srgbClr val="0000FF"/>
                </a:solidFill>
              </a:rPr>
              <a:t>Who would like to go next?</a:t>
            </a:r>
          </a:p>
        </p:txBody>
      </p:sp>
      <p:pic>
        <p:nvPicPr>
          <p:cNvPr id="11266" name="Picture 2" descr="http://images.clipartpanda.com/gold-clipart-pot_of_gold_coi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4442791"/>
            <a:ext cx="2670176" cy="209803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1.bp.blogspot.com/_cInYd1CtwJU/S_dxVRdCeSI/AAAAAAAABfY/lDqOGbQu9zk/s1600/AJ_el_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740945">
            <a:off x="1702618" y="2928297"/>
            <a:ext cx="2551067" cy="2401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400" y="2933130"/>
            <a:ext cx="1980030" cy="2646878"/>
          </a:xfrm>
          <a:prstGeom prst="rect">
            <a:avLst/>
          </a:prstGeom>
          <a:noFill/>
        </p:spPr>
        <p:txBody>
          <a:bodyPr wrap="none" rtlCol="0">
            <a:spAutoFit/>
          </a:bodyPr>
          <a:lstStyle/>
          <a:p>
            <a:pPr algn="ctr"/>
            <a:r>
              <a:rPr lang="en-US" sz="2800" b="1" dirty="0"/>
              <a:t>Start at</a:t>
            </a:r>
          </a:p>
          <a:p>
            <a:pPr algn="ctr"/>
            <a:r>
              <a:rPr lang="en-US" sz="13800" b="1" dirty="0"/>
              <a:t>90</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78236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1349" y="670524"/>
            <a:ext cx="8534400" cy="1200329"/>
          </a:xfrm>
          <a:prstGeom prst="rect">
            <a:avLst/>
          </a:prstGeom>
          <a:noFill/>
        </p:spPr>
        <p:txBody>
          <a:bodyPr wrap="square" rtlCol="0">
            <a:spAutoFit/>
          </a:bodyPr>
          <a:lstStyle/>
          <a:p>
            <a:pPr algn="ctr"/>
            <a:r>
              <a:rPr lang="en-US" sz="2400" b="1" dirty="0">
                <a:solidFill>
                  <a:srgbClr val="0000FF"/>
                </a:solidFill>
              </a:rPr>
              <a:t>I’m going to remove 5 stepping stones.  Now, you will have </a:t>
            </a:r>
          </a:p>
          <a:p>
            <a:pPr algn="ctr"/>
            <a:r>
              <a:rPr lang="en-US" sz="2400" b="1" dirty="0">
                <a:solidFill>
                  <a:srgbClr val="0000FF"/>
                </a:solidFill>
              </a:rPr>
              <a:t>to count from 35 to 39 or 45 to 49 or 55 to?  Who would like </a:t>
            </a:r>
          </a:p>
          <a:p>
            <a:pPr algn="ctr"/>
            <a:r>
              <a:rPr lang="en-US" sz="2400" b="1" dirty="0">
                <a:solidFill>
                  <a:srgbClr val="0000FF"/>
                </a:solidFill>
              </a:rPr>
              <a:t>to go first?</a:t>
            </a:r>
          </a:p>
        </p:txBody>
      </p:sp>
      <p:pic>
        <p:nvPicPr>
          <p:cNvPr id="11266" name="Picture 2" descr="http://images.clipartpanda.com/gold-clipart-pot_of_gold_coi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4442791"/>
            <a:ext cx="2670176" cy="209803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1.bp.blogspot.com/_cInYd1CtwJU/S_dxVRdCeSI/AAAAAAAABfY/lDqOGbQu9zk/s1600/AJ_el_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740945">
            <a:off x="1702618" y="2928297"/>
            <a:ext cx="2551067" cy="2401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400" y="2933130"/>
            <a:ext cx="1980030" cy="2646878"/>
          </a:xfrm>
          <a:prstGeom prst="rect">
            <a:avLst/>
          </a:prstGeom>
          <a:noFill/>
        </p:spPr>
        <p:txBody>
          <a:bodyPr wrap="none" rtlCol="0">
            <a:spAutoFit/>
          </a:bodyPr>
          <a:lstStyle/>
          <a:p>
            <a:pPr algn="ctr"/>
            <a:r>
              <a:rPr lang="en-US" sz="2800" b="1" dirty="0"/>
              <a:t>Start at</a:t>
            </a:r>
          </a:p>
          <a:p>
            <a:pPr algn="ctr"/>
            <a:r>
              <a:rPr lang="en-US" sz="13800" b="1" dirty="0"/>
              <a:t>35</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85693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944319" y="1228778"/>
            <a:ext cx="7255363" cy="646331"/>
          </a:xfrm>
          <a:prstGeom prst="rect">
            <a:avLst/>
          </a:prstGeom>
          <a:noFill/>
        </p:spPr>
        <p:txBody>
          <a:bodyPr wrap="square" rtlCol="0">
            <a:spAutoFit/>
          </a:bodyPr>
          <a:lstStyle/>
          <a:p>
            <a:pPr algn="ctr"/>
            <a:r>
              <a:rPr lang="en-US" b="1" dirty="0">
                <a:solidFill>
                  <a:srgbClr val="0000FF"/>
                </a:solidFill>
              </a:rPr>
              <a:t>On your personal white board, write the number of stars that you see.  Say the number the Say Ten Way.  Say the number the regular way.</a:t>
            </a: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dirty="0"/>
              <a:t>Module 5, Lesson 15</a:t>
            </a:r>
          </a:p>
          <a:p>
            <a:pPr algn="ctr"/>
            <a:r>
              <a:rPr lang="en-US" sz="1400" dirty="0"/>
              <a:t>Fluency</a:t>
            </a:r>
          </a:p>
        </p:txBody>
      </p:sp>
      <p:sp>
        <p:nvSpPr>
          <p:cNvPr id="17" name="TextBox 16"/>
          <p:cNvSpPr txBox="1"/>
          <p:nvPr/>
        </p:nvSpPr>
        <p:spPr>
          <a:xfrm>
            <a:off x="765175" y="709797"/>
            <a:ext cx="7467598" cy="523220"/>
          </a:xfrm>
          <a:prstGeom prst="rect">
            <a:avLst/>
          </a:prstGeom>
          <a:noFill/>
        </p:spPr>
        <p:txBody>
          <a:bodyPr wrap="square" rtlCol="0">
            <a:spAutoFit/>
          </a:bodyPr>
          <a:lstStyle/>
          <a:p>
            <a:pPr algn="ctr"/>
            <a:r>
              <a:rPr lang="en-US" sz="2800" b="1" dirty="0"/>
              <a:t>Write Teen Numbers with Circular Configurations</a:t>
            </a:r>
            <a:endParaRPr lang="en-US" sz="8000" b="1" dirty="0"/>
          </a:p>
        </p:txBody>
      </p:sp>
      <p:sp>
        <p:nvSpPr>
          <p:cNvPr id="18" name="5-Point Star 17"/>
          <p:cNvSpPr/>
          <p:nvPr/>
        </p:nvSpPr>
        <p:spPr>
          <a:xfrm>
            <a:off x="3958827" y="1887256"/>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2953620" y="2097416"/>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2291313" y="2695764"/>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4871186" y="2121369"/>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2071173" y="3680755"/>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3061966" y="5318405"/>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2291313" y="4665746"/>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5128395" y="5233204"/>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4095180" y="5438461"/>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5867400" y="4547405"/>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a:xfrm>
            <a:off x="5684913" y="2634051"/>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p:cNvSpPr/>
          <p:nvPr/>
        </p:nvSpPr>
        <p:spPr>
          <a:xfrm>
            <a:off x="6013120" y="3509572"/>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 descr="http://www.clker.com/cliparts/p/M/6/J/N/C/sheep-red-looking-crossed-eye-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0878" y="4790950"/>
            <a:ext cx="1799313" cy="187428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ker.com/cliparts/p/M/6/J/N/C/sheep-red-looking-crossed-eye-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19" y="4790950"/>
            <a:ext cx="1799313" cy="1874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5504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4800" y="1146849"/>
            <a:ext cx="8534400" cy="707886"/>
          </a:xfrm>
          <a:prstGeom prst="rect">
            <a:avLst/>
          </a:prstGeom>
          <a:noFill/>
        </p:spPr>
        <p:txBody>
          <a:bodyPr wrap="square" rtlCol="0">
            <a:spAutoFit/>
          </a:bodyPr>
          <a:lstStyle/>
          <a:p>
            <a:pPr algn="ctr"/>
            <a:r>
              <a:rPr lang="en-US" sz="4000" b="1" dirty="0">
                <a:solidFill>
                  <a:srgbClr val="0000FF"/>
                </a:solidFill>
              </a:rPr>
              <a:t>Who would like to go next?</a:t>
            </a:r>
          </a:p>
        </p:txBody>
      </p:sp>
      <p:pic>
        <p:nvPicPr>
          <p:cNvPr id="11266" name="Picture 2" descr="http://images.clipartpanda.com/gold-clipart-pot_of_gold_coi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4442791"/>
            <a:ext cx="2670176" cy="209803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1.bp.blogspot.com/_cInYd1CtwJU/S_dxVRdCeSI/AAAAAAAABfY/lDqOGbQu9zk/s1600/AJ_el_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740945">
            <a:off x="1702618" y="2928297"/>
            <a:ext cx="2551067" cy="2401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401" y="2933130"/>
            <a:ext cx="1980029" cy="2646878"/>
          </a:xfrm>
          <a:prstGeom prst="rect">
            <a:avLst/>
          </a:prstGeom>
          <a:noFill/>
        </p:spPr>
        <p:txBody>
          <a:bodyPr wrap="none" rtlCol="0">
            <a:spAutoFit/>
          </a:bodyPr>
          <a:lstStyle/>
          <a:p>
            <a:pPr algn="ctr"/>
            <a:r>
              <a:rPr lang="en-US" sz="2800" b="1" dirty="0"/>
              <a:t>Start at</a:t>
            </a:r>
          </a:p>
          <a:p>
            <a:pPr algn="ctr"/>
            <a:r>
              <a:rPr lang="en-US" sz="13800" b="1" dirty="0"/>
              <a:t>55</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54637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4800" y="1146849"/>
            <a:ext cx="8534400" cy="707886"/>
          </a:xfrm>
          <a:prstGeom prst="rect">
            <a:avLst/>
          </a:prstGeom>
          <a:noFill/>
        </p:spPr>
        <p:txBody>
          <a:bodyPr wrap="square" rtlCol="0">
            <a:spAutoFit/>
          </a:bodyPr>
          <a:lstStyle/>
          <a:p>
            <a:pPr algn="ctr"/>
            <a:r>
              <a:rPr lang="en-US" sz="4000" b="1" dirty="0">
                <a:solidFill>
                  <a:srgbClr val="0000FF"/>
                </a:solidFill>
              </a:rPr>
              <a:t>Who would like to go next?</a:t>
            </a:r>
          </a:p>
        </p:txBody>
      </p:sp>
      <p:pic>
        <p:nvPicPr>
          <p:cNvPr id="11266" name="Picture 2" descr="http://images.clipartpanda.com/gold-clipart-pot_of_gold_coi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4442791"/>
            <a:ext cx="2670176" cy="209803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1.bp.blogspot.com/_cInYd1CtwJU/S_dxVRdCeSI/AAAAAAAABfY/lDqOGbQu9zk/s1600/AJ_el_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740945">
            <a:off x="1702618" y="2928297"/>
            <a:ext cx="2551067" cy="2401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401" y="2933130"/>
            <a:ext cx="1980029" cy="2646878"/>
          </a:xfrm>
          <a:prstGeom prst="rect">
            <a:avLst/>
          </a:prstGeom>
          <a:noFill/>
        </p:spPr>
        <p:txBody>
          <a:bodyPr wrap="none" rtlCol="0">
            <a:spAutoFit/>
          </a:bodyPr>
          <a:lstStyle/>
          <a:p>
            <a:pPr algn="ctr"/>
            <a:r>
              <a:rPr lang="en-US" sz="2800" b="1" dirty="0"/>
              <a:t>Start at</a:t>
            </a:r>
          </a:p>
          <a:p>
            <a:pPr algn="ctr"/>
            <a:r>
              <a:rPr lang="en-US" sz="13800" b="1" dirty="0"/>
              <a:t>75</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73907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4800" y="1146849"/>
            <a:ext cx="8534400" cy="707886"/>
          </a:xfrm>
          <a:prstGeom prst="rect">
            <a:avLst/>
          </a:prstGeom>
          <a:noFill/>
        </p:spPr>
        <p:txBody>
          <a:bodyPr wrap="square" rtlCol="0">
            <a:spAutoFit/>
          </a:bodyPr>
          <a:lstStyle/>
          <a:p>
            <a:pPr algn="ctr"/>
            <a:r>
              <a:rPr lang="en-US" sz="4000" b="1" dirty="0">
                <a:solidFill>
                  <a:srgbClr val="0000FF"/>
                </a:solidFill>
              </a:rPr>
              <a:t>Who would like to go next?</a:t>
            </a:r>
          </a:p>
        </p:txBody>
      </p:sp>
      <p:pic>
        <p:nvPicPr>
          <p:cNvPr id="11266" name="Picture 2" descr="http://images.clipartpanda.com/gold-clipart-pot_of_gold_coi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4442791"/>
            <a:ext cx="2670176" cy="209803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1.bp.blogspot.com/_cInYd1CtwJU/S_dxVRdCeSI/AAAAAAAABfY/lDqOGbQu9zk/s1600/AJ_el_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740945">
            <a:off x="1702618" y="2928297"/>
            <a:ext cx="2551067" cy="2401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401" y="2933130"/>
            <a:ext cx="1980029" cy="2646878"/>
          </a:xfrm>
          <a:prstGeom prst="rect">
            <a:avLst/>
          </a:prstGeom>
          <a:noFill/>
        </p:spPr>
        <p:txBody>
          <a:bodyPr wrap="none" rtlCol="0">
            <a:spAutoFit/>
          </a:bodyPr>
          <a:lstStyle/>
          <a:p>
            <a:pPr algn="ctr"/>
            <a:r>
              <a:rPr lang="en-US" sz="2800" b="1" dirty="0"/>
              <a:t>Start at</a:t>
            </a:r>
          </a:p>
          <a:p>
            <a:pPr algn="ctr"/>
            <a:r>
              <a:rPr lang="en-US" sz="13800" b="1" dirty="0"/>
              <a:t>85</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25505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1349" y="670524"/>
            <a:ext cx="8534400" cy="830997"/>
          </a:xfrm>
          <a:prstGeom prst="rect">
            <a:avLst/>
          </a:prstGeom>
          <a:noFill/>
        </p:spPr>
        <p:txBody>
          <a:bodyPr wrap="square" rtlCol="0">
            <a:spAutoFit/>
          </a:bodyPr>
          <a:lstStyle/>
          <a:p>
            <a:pPr algn="ctr"/>
            <a:r>
              <a:rPr lang="en-US" sz="2400" b="1" dirty="0">
                <a:solidFill>
                  <a:srgbClr val="0000FF"/>
                </a:solidFill>
              </a:rPr>
              <a:t>I’m going to put two stepping stones back.  Now, you will start counting at 23 or 33 or 43!  Who would like to go first?</a:t>
            </a:r>
          </a:p>
        </p:txBody>
      </p:sp>
      <p:pic>
        <p:nvPicPr>
          <p:cNvPr id="11266" name="Picture 2" descr="http://images.clipartpanda.com/gold-clipart-pot_of_gold_coi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4442791"/>
            <a:ext cx="2670176" cy="209803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1.bp.blogspot.com/_cInYd1CtwJU/S_dxVRdCeSI/AAAAAAAABfY/lDqOGbQu9zk/s1600/AJ_el_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740945">
            <a:off x="1702618" y="2928297"/>
            <a:ext cx="2551067" cy="2401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401" y="2933130"/>
            <a:ext cx="1980029" cy="2646878"/>
          </a:xfrm>
          <a:prstGeom prst="rect">
            <a:avLst/>
          </a:prstGeom>
          <a:noFill/>
        </p:spPr>
        <p:txBody>
          <a:bodyPr wrap="none" rtlCol="0">
            <a:spAutoFit/>
          </a:bodyPr>
          <a:lstStyle/>
          <a:p>
            <a:pPr algn="ctr"/>
            <a:r>
              <a:rPr lang="en-US" sz="2800" b="1" dirty="0"/>
              <a:t>Start at</a:t>
            </a:r>
          </a:p>
          <a:p>
            <a:pPr algn="ctr"/>
            <a:r>
              <a:rPr lang="en-US" sz="13800" b="1" dirty="0"/>
              <a:t>23</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97038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4800" y="1146849"/>
            <a:ext cx="8534400" cy="707886"/>
          </a:xfrm>
          <a:prstGeom prst="rect">
            <a:avLst/>
          </a:prstGeom>
          <a:noFill/>
        </p:spPr>
        <p:txBody>
          <a:bodyPr wrap="square" rtlCol="0">
            <a:spAutoFit/>
          </a:bodyPr>
          <a:lstStyle/>
          <a:p>
            <a:pPr algn="ctr"/>
            <a:r>
              <a:rPr lang="en-US" sz="4000" b="1" dirty="0">
                <a:solidFill>
                  <a:srgbClr val="0000FF"/>
                </a:solidFill>
              </a:rPr>
              <a:t>Who would like to go next?</a:t>
            </a:r>
          </a:p>
        </p:txBody>
      </p:sp>
      <p:pic>
        <p:nvPicPr>
          <p:cNvPr id="11266" name="Picture 2" descr="http://images.clipartpanda.com/gold-clipart-pot_of_gold_coi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4442791"/>
            <a:ext cx="2670176" cy="209803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1.bp.blogspot.com/_cInYd1CtwJU/S_dxVRdCeSI/AAAAAAAABfY/lDqOGbQu9zk/s1600/AJ_el_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740945">
            <a:off x="1702618" y="2928297"/>
            <a:ext cx="2551067" cy="2401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401" y="2933130"/>
            <a:ext cx="1980029" cy="2646878"/>
          </a:xfrm>
          <a:prstGeom prst="rect">
            <a:avLst/>
          </a:prstGeom>
          <a:noFill/>
        </p:spPr>
        <p:txBody>
          <a:bodyPr wrap="none" rtlCol="0">
            <a:spAutoFit/>
          </a:bodyPr>
          <a:lstStyle/>
          <a:p>
            <a:pPr algn="ctr"/>
            <a:r>
              <a:rPr lang="en-US" sz="2800" b="1" dirty="0"/>
              <a:t>Start at</a:t>
            </a:r>
          </a:p>
          <a:p>
            <a:pPr algn="ctr"/>
            <a:r>
              <a:rPr lang="en-US" sz="13800" b="1" dirty="0"/>
              <a:t>53</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17825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4800" y="1146849"/>
            <a:ext cx="8534400" cy="707886"/>
          </a:xfrm>
          <a:prstGeom prst="rect">
            <a:avLst/>
          </a:prstGeom>
          <a:noFill/>
        </p:spPr>
        <p:txBody>
          <a:bodyPr wrap="square" rtlCol="0">
            <a:spAutoFit/>
          </a:bodyPr>
          <a:lstStyle/>
          <a:p>
            <a:pPr algn="ctr"/>
            <a:r>
              <a:rPr lang="en-US" sz="4000" b="1" dirty="0">
                <a:solidFill>
                  <a:srgbClr val="0000FF"/>
                </a:solidFill>
              </a:rPr>
              <a:t>Who would like to go next?</a:t>
            </a:r>
          </a:p>
        </p:txBody>
      </p:sp>
      <p:pic>
        <p:nvPicPr>
          <p:cNvPr id="11266" name="Picture 2" descr="http://images.clipartpanda.com/gold-clipart-pot_of_gold_coi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4442791"/>
            <a:ext cx="2670176" cy="209803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1.bp.blogspot.com/_cInYd1CtwJU/S_dxVRdCeSI/AAAAAAAABfY/lDqOGbQu9zk/s1600/AJ_el_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740945">
            <a:off x="1702618" y="2928297"/>
            <a:ext cx="2551067" cy="2401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401" y="2933130"/>
            <a:ext cx="1980029" cy="2646878"/>
          </a:xfrm>
          <a:prstGeom prst="rect">
            <a:avLst/>
          </a:prstGeom>
          <a:noFill/>
        </p:spPr>
        <p:txBody>
          <a:bodyPr wrap="none" rtlCol="0">
            <a:spAutoFit/>
          </a:bodyPr>
          <a:lstStyle/>
          <a:p>
            <a:pPr algn="ctr"/>
            <a:r>
              <a:rPr lang="en-US" sz="2800" b="1" dirty="0"/>
              <a:t>Start at</a:t>
            </a:r>
          </a:p>
          <a:p>
            <a:pPr algn="ctr"/>
            <a:r>
              <a:rPr lang="en-US" sz="13800" b="1" dirty="0"/>
              <a:t>83</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24023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4800" y="1146849"/>
            <a:ext cx="8534400" cy="707886"/>
          </a:xfrm>
          <a:prstGeom prst="rect">
            <a:avLst/>
          </a:prstGeom>
          <a:noFill/>
        </p:spPr>
        <p:txBody>
          <a:bodyPr wrap="square" rtlCol="0">
            <a:spAutoFit/>
          </a:bodyPr>
          <a:lstStyle/>
          <a:p>
            <a:pPr algn="ctr"/>
            <a:r>
              <a:rPr lang="en-US" sz="4000" b="1" dirty="0">
                <a:solidFill>
                  <a:srgbClr val="0000FF"/>
                </a:solidFill>
              </a:rPr>
              <a:t>Who would like to go next?</a:t>
            </a:r>
          </a:p>
        </p:txBody>
      </p:sp>
      <p:pic>
        <p:nvPicPr>
          <p:cNvPr id="11266" name="Picture 2" descr="http://images.clipartpanda.com/gold-clipart-pot_of_gold_coi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4442791"/>
            <a:ext cx="2670176" cy="209803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1.bp.blogspot.com/_cInYd1CtwJU/S_dxVRdCeSI/AAAAAAAABfY/lDqOGbQu9zk/s1600/AJ_el_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740945">
            <a:off x="1702618" y="2928297"/>
            <a:ext cx="2551067" cy="2401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401" y="2933130"/>
            <a:ext cx="1980029" cy="2646878"/>
          </a:xfrm>
          <a:prstGeom prst="rect">
            <a:avLst/>
          </a:prstGeom>
          <a:noFill/>
        </p:spPr>
        <p:txBody>
          <a:bodyPr wrap="none" rtlCol="0">
            <a:spAutoFit/>
          </a:bodyPr>
          <a:lstStyle/>
          <a:p>
            <a:pPr algn="ctr"/>
            <a:r>
              <a:rPr lang="en-US" sz="2800" b="1" dirty="0"/>
              <a:t>Start at</a:t>
            </a:r>
          </a:p>
          <a:p>
            <a:pPr algn="ctr"/>
            <a:r>
              <a:rPr lang="en-US" sz="13800" b="1" dirty="0"/>
              <a:t>93</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44782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7522817" y="868364"/>
            <a:ext cx="1044920" cy="945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2" name="Picture 1"/>
          <p:cNvPicPr>
            <a:picLocks noChangeAspect="1"/>
          </p:cNvPicPr>
          <p:nvPr/>
        </p:nvPicPr>
        <p:blipFill>
          <a:blip r:embed="rId3"/>
          <a:stretch>
            <a:fillRect/>
          </a:stretch>
        </p:blipFill>
        <p:spPr>
          <a:xfrm>
            <a:off x="307975" y="232945"/>
            <a:ext cx="8526537" cy="511592"/>
          </a:xfrm>
          <a:prstGeom prst="rect">
            <a:avLst/>
          </a:prstGeom>
        </p:spPr>
      </p:pic>
      <p:pic>
        <p:nvPicPr>
          <p:cNvPr id="3" name="Picture 2">
            <a:extLst>
              <a:ext uri="{FF2B5EF4-FFF2-40B4-BE49-F238E27FC236}">
                <a16:creationId xmlns:a16="http://schemas.microsoft.com/office/drawing/2014/main" id="{391E4E68-D18B-4A4C-9589-5862CE4BA5A2}"/>
              </a:ext>
            </a:extLst>
          </p:cNvPr>
          <p:cNvPicPr>
            <a:picLocks noChangeAspect="1"/>
          </p:cNvPicPr>
          <p:nvPr/>
        </p:nvPicPr>
        <p:blipFill>
          <a:blip r:embed="rId4"/>
          <a:stretch>
            <a:fillRect/>
          </a:stretch>
        </p:blipFill>
        <p:spPr>
          <a:xfrm>
            <a:off x="514249" y="1036567"/>
            <a:ext cx="8113988" cy="5163447"/>
          </a:xfrm>
          <a:prstGeom prst="rect">
            <a:avLst/>
          </a:prstGeom>
        </p:spPr>
      </p:pic>
    </p:spTree>
    <p:extLst>
      <p:ext uri="{BB962C8B-B14F-4D97-AF65-F5344CB8AC3E}">
        <p14:creationId xmlns:p14="http://schemas.microsoft.com/office/powerpoint/2010/main" val="1932414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7522817" y="868364"/>
            <a:ext cx="1044920" cy="945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11" name="Picture 10"/>
          <p:cNvPicPr>
            <a:picLocks noChangeAspect="1"/>
          </p:cNvPicPr>
          <p:nvPr/>
        </p:nvPicPr>
        <p:blipFill>
          <a:blip r:embed="rId3"/>
          <a:stretch>
            <a:fillRect/>
          </a:stretch>
        </p:blipFill>
        <p:spPr>
          <a:xfrm>
            <a:off x="307975" y="232945"/>
            <a:ext cx="8526537" cy="511592"/>
          </a:xfrm>
          <a:prstGeom prst="rect">
            <a:avLst/>
          </a:prstGeom>
        </p:spPr>
      </p:pic>
      <p:pic>
        <p:nvPicPr>
          <p:cNvPr id="4" name="Picture 3"/>
          <p:cNvPicPr>
            <a:picLocks noChangeAspect="1"/>
          </p:cNvPicPr>
          <p:nvPr/>
        </p:nvPicPr>
        <p:blipFill>
          <a:blip r:embed="rId4"/>
          <a:stretch>
            <a:fillRect/>
          </a:stretch>
        </p:blipFill>
        <p:spPr>
          <a:xfrm>
            <a:off x="447480" y="1281114"/>
            <a:ext cx="8239092" cy="3657600"/>
          </a:xfrm>
          <a:prstGeom prst="rect">
            <a:avLst/>
          </a:prstGeom>
        </p:spPr>
      </p:pic>
    </p:spTree>
    <p:extLst>
      <p:ext uri="{BB962C8B-B14F-4D97-AF65-F5344CB8AC3E}">
        <p14:creationId xmlns:p14="http://schemas.microsoft.com/office/powerpoint/2010/main" val="25705050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08715" y="1316044"/>
            <a:ext cx="2682328" cy="2131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
          <a:stretch>
            <a:fillRect/>
          </a:stretch>
        </p:blipFill>
        <p:spPr>
          <a:xfrm>
            <a:off x="1388698" y="1826769"/>
            <a:ext cx="6206312" cy="2259907"/>
          </a:xfrm>
          <a:prstGeom prst="rect">
            <a:avLst/>
          </a:prstGeom>
        </p:spPr>
      </p:pic>
    </p:spTree>
    <p:extLst>
      <p:ext uri="{BB962C8B-B14F-4D97-AF65-F5344CB8AC3E}">
        <p14:creationId xmlns:p14="http://schemas.microsoft.com/office/powerpoint/2010/main" val="1501445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272260" y="1012058"/>
            <a:ext cx="6599481" cy="646331"/>
          </a:xfrm>
          <a:prstGeom prst="rect">
            <a:avLst/>
          </a:prstGeom>
          <a:noFill/>
        </p:spPr>
        <p:txBody>
          <a:bodyPr wrap="square" rtlCol="0">
            <a:spAutoFit/>
          </a:bodyPr>
          <a:lstStyle/>
          <a:p>
            <a:pPr algn="ctr"/>
            <a:r>
              <a:rPr lang="en-US" b="1" dirty="0">
                <a:solidFill>
                  <a:srgbClr val="0000FF"/>
                </a:solidFill>
              </a:rPr>
              <a:t>Say each number the regular way and the Say Ten Way.  Whisper-count as you draw more shapes to match the number.</a:t>
            </a: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dirty="0"/>
              <a:t>Module 5, Lesson 15</a:t>
            </a:r>
          </a:p>
          <a:p>
            <a:pPr algn="ctr"/>
            <a:r>
              <a:rPr lang="en-US" sz="1400" dirty="0"/>
              <a:t>Fluency</a:t>
            </a:r>
          </a:p>
        </p:txBody>
      </p:sp>
      <p:sp>
        <p:nvSpPr>
          <p:cNvPr id="17" name="TextBox 16"/>
          <p:cNvSpPr txBox="1"/>
          <p:nvPr/>
        </p:nvSpPr>
        <p:spPr>
          <a:xfrm>
            <a:off x="765175" y="488838"/>
            <a:ext cx="7467598" cy="523220"/>
          </a:xfrm>
          <a:prstGeom prst="rect">
            <a:avLst/>
          </a:prstGeom>
          <a:noFill/>
        </p:spPr>
        <p:txBody>
          <a:bodyPr wrap="square" rtlCol="0">
            <a:spAutoFit/>
          </a:bodyPr>
          <a:lstStyle/>
          <a:p>
            <a:pPr algn="ctr"/>
            <a:r>
              <a:rPr lang="en-US" sz="2800" b="1" dirty="0"/>
              <a:t>Teen Circular Counting</a:t>
            </a:r>
            <a:endParaRPr lang="en-US" sz="8000" b="1" dirty="0"/>
          </a:p>
        </p:txBody>
      </p:sp>
      <p:pic>
        <p:nvPicPr>
          <p:cNvPr id="3" name="Picture 2"/>
          <p:cNvPicPr>
            <a:picLocks noChangeAspect="1"/>
          </p:cNvPicPr>
          <p:nvPr/>
        </p:nvPicPr>
        <p:blipFill>
          <a:blip r:embed="rId4"/>
          <a:stretch>
            <a:fillRect/>
          </a:stretch>
        </p:blipFill>
        <p:spPr>
          <a:xfrm>
            <a:off x="2633451" y="1723279"/>
            <a:ext cx="3877098" cy="4526128"/>
          </a:xfrm>
          <a:prstGeom prst="rect">
            <a:avLst/>
          </a:prstGeom>
        </p:spPr>
      </p:pic>
      <p:pic>
        <p:nvPicPr>
          <p:cNvPr id="5122" name="Picture 2" descr="http://cdn2-b.examiner.com/sites/default/files/styles/image_content_width/hash/10/09/10095f855a05759f17e9da5b5f0b840b.gif?itok=dSLvbt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74" y="4876800"/>
            <a:ext cx="2171761" cy="174464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cdn2-b.examiner.com/sites/default/files/styles/image_content_width/hash/10/09/10095f855a05759f17e9da5b5f0b840b.gif?itok=dSLvbt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903013" y="4863549"/>
            <a:ext cx="2057400" cy="174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7151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5201424"/>
          </a:xfrm>
          <a:prstGeom prst="rect">
            <a:avLst/>
          </a:prstGeom>
          <a:noFill/>
        </p:spPr>
        <p:txBody>
          <a:bodyPr wrap="square" rtlCol="0">
            <a:spAutoFit/>
          </a:bodyPr>
          <a:lstStyle/>
          <a:p>
            <a:pPr algn="ctr"/>
            <a:r>
              <a:rPr lang="en-US" sz="4800" b="1" dirty="0">
                <a:latin typeface="Kristen ITC" panose="03050502040202030202" pitchFamily="66" charset="0"/>
              </a:rPr>
              <a:t>Lesson 17</a:t>
            </a:r>
          </a:p>
          <a:p>
            <a:pPr algn="ctr"/>
            <a:endParaRPr lang="en-US" sz="3600" dirty="0">
              <a:latin typeface="Kristen ITC" panose="03050502040202030202" pitchFamily="66" charset="0"/>
            </a:endParaRPr>
          </a:p>
          <a:p>
            <a:pPr algn="ctr"/>
            <a:endParaRPr lang="en-US" sz="2800" dirty="0">
              <a:latin typeface="Kristen ITC" panose="03050502040202030202" pitchFamily="66" charset="0"/>
            </a:endParaRPr>
          </a:p>
          <a:p>
            <a:pPr algn="ctr"/>
            <a:r>
              <a:rPr lang="en-US" sz="4000" dirty="0">
                <a:latin typeface="Kristen ITC" panose="03050502040202030202" pitchFamily="66" charset="0"/>
              </a:rPr>
              <a:t>I can count across tens when counting by ones through 40.</a:t>
            </a:r>
          </a:p>
          <a:p>
            <a:pPr algn="ctr"/>
            <a:endParaRPr lang="en-US" sz="3200" dirty="0">
              <a:latin typeface="Kristen ITC" panose="03050502040202030202" pitchFamily="66" charset="0"/>
            </a:endParaRPr>
          </a:p>
          <a:p>
            <a:pPr algn="ctr"/>
            <a:endParaRPr lang="en-US" sz="3200" dirty="0">
              <a:latin typeface="Kristen ITC" panose="03050502040202030202" pitchFamily="66" charset="0"/>
            </a:endParaRPr>
          </a:p>
          <a:p>
            <a:pPr algn="ctr"/>
            <a:endParaRPr lang="en-US" sz="2800" dirty="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9538601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dirty="0"/>
              <a:t>Module 5, Lesson 17</a:t>
            </a:r>
          </a:p>
        </p:txBody>
      </p:sp>
      <p:sp>
        <p:nvSpPr>
          <p:cNvPr id="16" name="TextBox 15"/>
          <p:cNvSpPr txBox="1"/>
          <p:nvPr/>
        </p:nvSpPr>
        <p:spPr>
          <a:xfrm>
            <a:off x="460374" y="914400"/>
            <a:ext cx="8150225" cy="1569660"/>
          </a:xfrm>
          <a:prstGeom prst="rect">
            <a:avLst/>
          </a:prstGeom>
          <a:noFill/>
        </p:spPr>
        <p:txBody>
          <a:bodyPr wrap="square" rtlCol="0">
            <a:spAutoFit/>
          </a:bodyPr>
          <a:lstStyle/>
          <a:p>
            <a:pPr algn="ctr"/>
            <a:r>
              <a:rPr lang="en-US" sz="2400" b="1" dirty="0"/>
              <a:t>Sammy’s mom has 10 apples in a bag.  Some are red and some are green.  What might be the number of each color apple in her bag?  There is more than one possible answer.  Show your answers with number bonds.  Label the parts as R and G.</a:t>
            </a:r>
          </a:p>
        </p:txBody>
      </p:sp>
      <p:pic>
        <p:nvPicPr>
          <p:cNvPr id="3" name="Picture 2"/>
          <p:cNvPicPr>
            <a:picLocks noChangeAspect="1"/>
          </p:cNvPicPr>
          <p:nvPr/>
        </p:nvPicPr>
        <p:blipFill>
          <a:blip r:embed="rId3"/>
          <a:stretch>
            <a:fillRect/>
          </a:stretch>
        </p:blipFill>
        <p:spPr>
          <a:xfrm>
            <a:off x="331166" y="4459357"/>
            <a:ext cx="2885799" cy="2071402"/>
          </a:xfrm>
          <a:prstGeom prst="rect">
            <a:avLst/>
          </a:prstGeom>
        </p:spPr>
      </p:pic>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dirty="0">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005525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dirty="0"/>
              <a:t>Module 5, Lesson 17</a:t>
            </a:r>
          </a:p>
          <a:p>
            <a:pPr algn="ctr"/>
            <a:r>
              <a:rPr lang="en-US" sz="1400" dirty="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dirty="0"/>
              <a:t>5-Frame Flashes</a:t>
            </a:r>
            <a:endParaRPr lang="en-US" sz="8000" b="1" dirty="0"/>
          </a:p>
        </p:txBody>
      </p:sp>
      <p:sp>
        <p:nvSpPr>
          <p:cNvPr id="25" name="TextBox 24"/>
          <p:cNvSpPr txBox="1"/>
          <p:nvPr/>
        </p:nvSpPr>
        <p:spPr>
          <a:xfrm>
            <a:off x="1309523" y="1217633"/>
            <a:ext cx="6524955" cy="707886"/>
          </a:xfrm>
          <a:prstGeom prst="rect">
            <a:avLst/>
          </a:prstGeom>
          <a:noFill/>
        </p:spPr>
        <p:txBody>
          <a:bodyPr wrap="square" rtlCol="0">
            <a:spAutoFit/>
          </a:bodyPr>
          <a:lstStyle/>
          <a:p>
            <a:pPr algn="ctr"/>
            <a:r>
              <a:rPr lang="en-US" sz="2000" b="1" dirty="0">
                <a:solidFill>
                  <a:srgbClr val="0000FF"/>
                </a:solidFill>
              </a:rPr>
              <a:t>How many dots do you see?  How many more to make 5?  Say the addition sentence. </a:t>
            </a: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rot="5400000">
            <a:off x="3864840" y="771112"/>
            <a:ext cx="1419225" cy="5295900"/>
          </a:xfrm>
          <a:prstGeom prst="rect">
            <a:avLst/>
          </a:prstGeom>
        </p:spPr>
      </p:pic>
      <p:pic>
        <p:nvPicPr>
          <p:cNvPr id="14"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1655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dirty="0"/>
              <a:t>Module 5, Lesson 17</a:t>
            </a:r>
          </a:p>
          <a:p>
            <a:pPr algn="ctr"/>
            <a:r>
              <a:rPr lang="en-US" sz="1400" dirty="0"/>
              <a:t>Fluency</a:t>
            </a:r>
          </a:p>
        </p:txBody>
      </p:sp>
      <p:sp>
        <p:nvSpPr>
          <p:cNvPr id="16" name="TextBox 15"/>
          <p:cNvSpPr txBox="1"/>
          <p:nvPr/>
        </p:nvSpPr>
        <p:spPr>
          <a:xfrm>
            <a:off x="871808" y="713232"/>
            <a:ext cx="7467598" cy="523220"/>
          </a:xfrm>
          <a:prstGeom prst="rect">
            <a:avLst/>
          </a:prstGeom>
          <a:noFill/>
        </p:spPr>
        <p:txBody>
          <a:bodyPr wrap="square" rtlCol="0">
            <a:spAutoFit/>
          </a:bodyPr>
          <a:lstStyle/>
          <a:p>
            <a:pPr algn="ctr"/>
            <a:r>
              <a:rPr lang="en-US" sz="2800" b="1" dirty="0"/>
              <a:t>5-Frame Flashes</a:t>
            </a:r>
            <a:endParaRPr lang="en-US" sz="8000" b="1" dirty="0"/>
          </a:p>
        </p:txBody>
      </p:sp>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dirty="0">
                <a:solidFill>
                  <a:srgbClr val="0000FF"/>
                </a:solidFill>
              </a:rPr>
              <a:t>How many dots do you see?  How many more to make 5?  Say the addition sentence. </a:t>
            </a:r>
          </a:p>
        </p:txBody>
      </p:sp>
      <p:pic>
        <p:nvPicPr>
          <p:cNvPr id="3" name="Picture 2"/>
          <p:cNvPicPr>
            <a:picLocks noChangeAspect="1"/>
          </p:cNvPicPr>
          <p:nvPr/>
        </p:nvPicPr>
        <p:blipFill>
          <a:blip r:embed="rId4"/>
          <a:stretch>
            <a:fillRect/>
          </a:stretch>
        </p:blipFill>
        <p:spPr>
          <a:xfrm rot="5400000">
            <a:off x="3957637" y="838199"/>
            <a:ext cx="1228725" cy="5181600"/>
          </a:xfrm>
          <a:prstGeom prst="rect">
            <a:avLst/>
          </a:prstGeom>
        </p:spPr>
      </p:pic>
      <p:pic>
        <p:nvPicPr>
          <p:cNvPr id="14" name="Picture 2" descr="http://www.clipartkid.com/images/21/family-and-i-silentmyth-UuLUmS-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24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dirty="0"/>
              <a:t>Module 5, Lesson 17</a:t>
            </a:r>
          </a:p>
          <a:p>
            <a:pPr algn="ctr"/>
            <a:r>
              <a:rPr lang="en-US" sz="1400" dirty="0"/>
              <a:t>Fluency</a:t>
            </a:r>
          </a:p>
        </p:txBody>
      </p:sp>
      <p:sp>
        <p:nvSpPr>
          <p:cNvPr id="16" name="TextBox 15"/>
          <p:cNvSpPr txBox="1"/>
          <p:nvPr/>
        </p:nvSpPr>
        <p:spPr>
          <a:xfrm>
            <a:off x="871808" y="713232"/>
            <a:ext cx="7467598" cy="523220"/>
          </a:xfrm>
          <a:prstGeom prst="rect">
            <a:avLst/>
          </a:prstGeom>
          <a:noFill/>
        </p:spPr>
        <p:txBody>
          <a:bodyPr wrap="square" rtlCol="0">
            <a:spAutoFit/>
          </a:bodyPr>
          <a:lstStyle/>
          <a:p>
            <a:pPr algn="ctr"/>
            <a:r>
              <a:rPr lang="en-US" sz="2800" b="1" dirty="0"/>
              <a:t>5-Frame Flashes</a:t>
            </a:r>
            <a:endParaRPr lang="en-US" sz="8000" b="1" dirty="0"/>
          </a:p>
        </p:txBody>
      </p:sp>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dirty="0">
                <a:solidFill>
                  <a:srgbClr val="0000FF"/>
                </a:solidFill>
              </a:rPr>
              <a:t>How many dots do you see?  How many more to make 5?  Say the addition sentence. </a:t>
            </a:r>
          </a:p>
        </p:txBody>
      </p:sp>
      <p:pic>
        <p:nvPicPr>
          <p:cNvPr id="3" name="Picture 2"/>
          <p:cNvPicPr>
            <a:picLocks noChangeAspect="1"/>
          </p:cNvPicPr>
          <p:nvPr/>
        </p:nvPicPr>
        <p:blipFill>
          <a:blip r:embed="rId4"/>
          <a:stretch>
            <a:fillRect/>
          </a:stretch>
        </p:blipFill>
        <p:spPr>
          <a:xfrm rot="5400000">
            <a:off x="3938587" y="815410"/>
            <a:ext cx="1266825" cy="5229225"/>
          </a:xfrm>
          <a:prstGeom prst="rect">
            <a:avLst/>
          </a:prstGeom>
        </p:spPr>
      </p:pic>
      <p:pic>
        <p:nvPicPr>
          <p:cNvPr id="14" name="Picture 2" descr="http://www.clipartkid.com/images/21/family-and-i-silentmyth-UuLUmS-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03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dirty="0"/>
              <a:t>Module 5, Lesson 17</a:t>
            </a:r>
          </a:p>
          <a:p>
            <a:pPr algn="ctr"/>
            <a:r>
              <a:rPr lang="en-US" sz="1400" dirty="0"/>
              <a:t>Fluency</a:t>
            </a:r>
          </a:p>
        </p:txBody>
      </p:sp>
      <p:sp>
        <p:nvSpPr>
          <p:cNvPr id="16" name="TextBox 15"/>
          <p:cNvSpPr txBox="1"/>
          <p:nvPr/>
        </p:nvSpPr>
        <p:spPr>
          <a:xfrm>
            <a:off x="871808" y="713232"/>
            <a:ext cx="7467598" cy="523220"/>
          </a:xfrm>
          <a:prstGeom prst="rect">
            <a:avLst/>
          </a:prstGeom>
          <a:noFill/>
        </p:spPr>
        <p:txBody>
          <a:bodyPr wrap="square" rtlCol="0">
            <a:spAutoFit/>
          </a:bodyPr>
          <a:lstStyle/>
          <a:p>
            <a:pPr algn="ctr"/>
            <a:r>
              <a:rPr lang="en-US" sz="2800" b="1" dirty="0"/>
              <a:t>5-Frame Flashes</a:t>
            </a:r>
            <a:endParaRPr lang="en-US" sz="8000" b="1" dirty="0"/>
          </a:p>
        </p:txBody>
      </p:sp>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dirty="0">
                <a:solidFill>
                  <a:srgbClr val="0000FF"/>
                </a:solidFill>
              </a:rPr>
              <a:t>How many dots do you see?  How many more to make 5?  Say the addition sentence. </a:t>
            </a:r>
          </a:p>
        </p:txBody>
      </p:sp>
      <p:pic>
        <p:nvPicPr>
          <p:cNvPr id="4" name="Picture 3"/>
          <p:cNvPicPr>
            <a:picLocks noChangeAspect="1"/>
          </p:cNvPicPr>
          <p:nvPr/>
        </p:nvPicPr>
        <p:blipFill>
          <a:blip r:embed="rId4"/>
          <a:stretch>
            <a:fillRect/>
          </a:stretch>
        </p:blipFill>
        <p:spPr>
          <a:xfrm rot="5400000">
            <a:off x="3929062" y="852486"/>
            <a:ext cx="1285875" cy="5153025"/>
          </a:xfrm>
          <a:prstGeom prst="rect">
            <a:avLst/>
          </a:prstGeom>
        </p:spPr>
      </p:pic>
      <p:pic>
        <p:nvPicPr>
          <p:cNvPr id="14" name="Picture 2" descr="http://www.clipartkid.com/images/21/family-and-i-silentmyth-UuLUmS-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30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dirty="0"/>
              <a:t>Module 5, Lesson 17</a:t>
            </a:r>
          </a:p>
          <a:p>
            <a:pPr algn="ctr"/>
            <a:r>
              <a:rPr lang="en-US" sz="1400" dirty="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dirty="0"/>
              <a:t>5-Frame Flashes</a:t>
            </a:r>
            <a:endParaRPr lang="en-US" sz="8000" b="1" dirty="0"/>
          </a:p>
        </p:txBody>
      </p:sp>
      <p:sp>
        <p:nvSpPr>
          <p:cNvPr id="18" name="TextBox 17"/>
          <p:cNvSpPr txBox="1"/>
          <p:nvPr/>
        </p:nvSpPr>
        <p:spPr>
          <a:xfrm>
            <a:off x="1309523" y="1217633"/>
            <a:ext cx="6524955" cy="707886"/>
          </a:xfrm>
          <a:prstGeom prst="rect">
            <a:avLst/>
          </a:prstGeom>
          <a:noFill/>
        </p:spPr>
        <p:txBody>
          <a:bodyPr wrap="square" rtlCol="0">
            <a:spAutoFit/>
          </a:bodyPr>
          <a:lstStyle/>
          <a:p>
            <a:pPr algn="ctr"/>
            <a:r>
              <a:rPr lang="en-US" sz="2000" b="1" dirty="0">
                <a:solidFill>
                  <a:srgbClr val="0000FF"/>
                </a:solidFill>
              </a:rPr>
              <a:t>How many dots do you see?  How many more to make 5?  Say the addition sentence. </a:t>
            </a:r>
          </a:p>
        </p:txBody>
      </p:sp>
      <p:pic>
        <p:nvPicPr>
          <p:cNvPr id="3" name="Picture 2"/>
          <p:cNvPicPr>
            <a:picLocks noChangeAspect="1"/>
          </p:cNvPicPr>
          <p:nvPr/>
        </p:nvPicPr>
        <p:blipFill>
          <a:blip r:embed="rId4"/>
          <a:stretch>
            <a:fillRect/>
          </a:stretch>
        </p:blipFill>
        <p:spPr>
          <a:xfrm rot="5400000">
            <a:off x="3934094" y="809624"/>
            <a:ext cx="1343025" cy="5238750"/>
          </a:xfrm>
          <a:prstGeom prst="rect">
            <a:avLst/>
          </a:prstGeom>
        </p:spPr>
      </p:pic>
      <p:pic>
        <p:nvPicPr>
          <p:cNvPr id="14" name="Picture 2" descr="http://www.clipartkid.com/images/21/family-and-i-silentmyth-UuLUmS-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68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dirty="0"/>
              <a:t>Module 5, Lesson 17</a:t>
            </a:r>
          </a:p>
          <a:p>
            <a:pPr algn="ctr"/>
            <a:r>
              <a:rPr lang="en-US" sz="1400" dirty="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dirty="0"/>
              <a:t>5-Frame Flashes</a:t>
            </a:r>
            <a:endParaRPr lang="en-US" sz="8000" b="1" dirty="0"/>
          </a:p>
        </p:txBody>
      </p:sp>
      <p:sp>
        <p:nvSpPr>
          <p:cNvPr id="18" name="TextBox 17"/>
          <p:cNvSpPr txBox="1"/>
          <p:nvPr/>
        </p:nvSpPr>
        <p:spPr>
          <a:xfrm>
            <a:off x="1309523" y="1217633"/>
            <a:ext cx="6524955" cy="707886"/>
          </a:xfrm>
          <a:prstGeom prst="rect">
            <a:avLst/>
          </a:prstGeom>
          <a:noFill/>
        </p:spPr>
        <p:txBody>
          <a:bodyPr wrap="square" rtlCol="0">
            <a:spAutoFit/>
          </a:bodyPr>
          <a:lstStyle/>
          <a:p>
            <a:pPr algn="ctr"/>
            <a:r>
              <a:rPr lang="en-US" sz="2000" b="1" dirty="0">
                <a:solidFill>
                  <a:srgbClr val="0000FF"/>
                </a:solidFill>
              </a:rPr>
              <a:t>How many dots do you see?  How many more to make 5?  Say the addition sentence. </a:t>
            </a:r>
          </a:p>
        </p:txBody>
      </p:sp>
      <p:pic>
        <p:nvPicPr>
          <p:cNvPr id="3" name="Picture 2"/>
          <p:cNvPicPr>
            <a:picLocks noChangeAspect="1"/>
          </p:cNvPicPr>
          <p:nvPr/>
        </p:nvPicPr>
        <p:blipFill>
          <a:blip r:embed="rId4"/>
          <a:stretch>
            <a:fillRect/>
          </a:stretch>
        </p:blipFill>
        <p:spPr>
          <a:xfrm rot="16200000">
            <a:off x="3919537" y="804861"/>
            <a:ext cx="1304925" cy="5248275"/>
          </a:xfrm>
          <a:prstGeom prst="rect">
            <a:avLst/>
          </a:prstGeom>
        </p:spPr>
      </p:pic>
      <p:pic>
        <p:nvPicPr>
          <p:cNvPr id="15" name="Picture 2" descr="http://www.clipartkid.com/images/21/family-and-i-silentmyth-UuLUmS-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80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dirty="0"/>
              <a:t>Module 5, Lesson 17</a:t>
            </a:r>
          </a:p>
          <a:p>
            <a:pPr algn="ctr"/>
            <a:r>
              <a:rPr lang="en-US" sz="1400" dirty="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dirty="0"/>
              <a:t>5-Frame Flashes</a:t>
            </a:r>
            <a:endParaRPr lang="en-US" sz="8000" b="1" dirty="0"/>
          </a:p>
        </p:txBody>
      </p:sp>
      <p:sp>
        <p:nvSpPr>
          <p:cNvPr id="25" name="TextBox 24"/>
          <p:cNvSpPr txBox="1"/>
          <p:nvPr/>
        </p:nvSpPr>
        <p:spPr>
          <a:xfrm>
            <a:off x="1309523" y="1217633"/>
            <a:ext cx="6524955" cy="707886"/>
          </a:xfrm>
          <a:prstGeom prst="rect">
            <a:avLst/>
          </a:prstGeom>
          <a:noFill/>
        </p:spPr>
        <p:txBody>
          <a:bodyPr wrap="square" rtlCol="0">
            <a:spAutoFit/>
          </a:bodyPr>
          <a:lstStyle/>
          <a:p>
            <a:pPr algn="ctr"/>
            <a:r>
              <a:rPr lang="en-US" sz="2000" b="1" dirty="0">
                <a:solidFill>
                  <a:srgbClr val="0000FF"/>
                </a:solidFill>
              </a:rPr>
              <a:t>How many dots do you see?  How many more to make 5?  Say the addition sentence. </a:t>
            </a:r>
          </a:p>
        </p:txBody>
      </p:sp>
      <p:pic>
        <p:nvPicPr>
          <p:cNvPr id="13" name="Picture 12"/>
          <p:cNvPicPr>
            <a:picLocks noChangeAspect="1"/>
          </p:cNvPicPr>
          <p:nvPr/>
        </p:nvPicPr>
        <p:blipFill>
          <a:blip r:embed="rId4"/>
          <a:stretch>
            <a:fillRect/>
          </a:stretch>
        </p:blipFill>
        <p:spPr>
          <a:xfrm rot="5400000">
            <a:off x="3864840" y="771112"/>
            <a:ext cx="1419225" cy="5295900"/>
          </a:xfrm>
          <a:prstGeom prst="rect">
            <a:avLst/>
          </a:prstGeom>
        </p:spPr>
      </p:pic>
      <p:pic>
        <p:nvPicPr>
          <p:cNvPr id="14" name="Picture 2" descr="http://www.clipartkid.com/images/21/family-and-i-silentmyth-UuLUmS-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22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dirty="0"/>
              <a:t>Module 5, Lesson 17</a:t>
            </a:r>
          </a:p>
          <a:p>
            <a:pPr algn="ctr"/>
            <a:r>
              <a:rPr lang="en-US" sz="1400" dirty="0"/>
              <a:t>Fluency</a:t>
            </a:r>
          </a:p>
        </p:txBody>
      </p:sp>
      <p:sp>
        <p:nvSpPr>
          <p:cNvPr id="16" name="TextBox 15"/>
          <p:cNvSpPr txBox="1"/>
          <p:nvPr/>
        </p:nvSpPr>
        <p:spPr>
          <a:xfrm>
            <a:off x="871808" y="713232"/>
            <a:ext cx="7467598" cy="523220"/>
          </a:xfrm>
          <a:prstGeom prst="rect">
            <a:avLst/>
          </a:prstGeom>
          <a:noFill/>
        </p:spPr>
        <p:txBody>
          <a:bodyPr wrap="square" rtlCol="0">
            <a:spAutoFit/>
          </a:bodyPr>
          <a:lstStyle/>
          <a:p>
            <a:pPr algn="ctr"/>
            <a:r>
              <a:rPr lang="en-US" sz="2800" b="1" dirty="0"/>
              <a:t>5-Frame Flashes</a:t>
            </a:r>
            <a:endParaRPr lang="en-US" sz="8000" b="1" dirty="0"/>
          </a:p>
        </p:txBody>
      </p:sp>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dirty="0">
                <a:solidFill>
                  <a:srgbClr val="0000FF"/>
                </a:solidFill>
              </a:rPr>
              <a:t>How many dots do you see?  How many more to make 5?  Say the addition sentence. </a:t>
            </a:r>
          </a:p>
        </p:txBody>
      </p:sp>
      <p:pic>
        <p:nvPicPr>
          <p:cNvPr id="13" name="Picture 12"/>
          <p:cNvPicPr>
            <a:picLocks noChangeAspect="1"/>
          </p:cNvPicPr>
          <p:nvPr/>
        </p:nvPicPr>
        <p:blipFill>
          <a:blip r:embed="rId4"/>
          <a:stretch>
            <a:fillRect/>
          </a:stretch>
        </p:blipFill>
        <p:spPr>
          <a:xfrm rot="5400000">
            <a:off x="3929062" y="852486"/>
            <a:ext cx="1285875" cy="5153025"/>
          </a:xfrm>
          <a:prstGeom prst="rect">
            <a:avLst/>
          </a:prstGeom>
        </p:spPr>
      </p:pic>
      <p:pic>
        <p:nvPicPr>
          <p:cNvPr id="14" name="Picture 2" descr="http://www.clipartkid.com/images/21/family-and-i-silentmyth-UuLUmS-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7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dirty="0">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dirty="0"/>
              <a:t>Module 5, Lesson 15</a:t>
            </a:r>
          </a:p>
          <a:p>
            <a:pPr algn="ctr"/>
            <a:r>
              <a:rPr lang="en-US" sz="1400" dirty="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dirty="0"/>
              <a:t>Hide Zero for Teen Numbers</a:t>
            </a:r>
            <a:endParaRPr lang="en-US" sz="8000" b="1" dirty="0"/>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dirty="0"/>
              <a:t>1   0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dirty="0"/>
              <a:t>5</a:t>
            </a:r>
          </a:p>
        </p:txBody>
      </p:sp>
    </p:spTree>
    <p:extLst>
      <p:ext uri="{BB962C8B-B14F-4D97-AF65-F5344CB8AC3E}">
        <p14:creationId xmlns:p14="http://schemas.microsoft.com/office/powerpoint/2010/main" val="412715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0 L 0.25 0 E" pathEditMode="relative" ptsTypes="">
                                      <p:cBhvr>
                                        <p:cTn id="6" dur="2000" fill="hold"/>
                                        <p:tgtEl>
                                          <p:spTgt spid="47"/>
                                        </p:tgtEl>
                                        <p:attrNameLst>
                                          <p:attrName>ppt_x</p:attrName>
                                          <p:attrName>ppt_y</p:attrName>
                                        </p:attrNameLst>
                                      </p:cBhvr>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dirty="0"/>
              <a:t>Module 5, Lesson 17</a:t>
            </a:r>
          </a:p>
          <a:p>
            <a:pPr algn="ctr"/>
            <a:r>
              <a:rPr lang="en-US" sz="1400" dirty="0"/>
              <a:t>Fluency</a:t>
            </a:r>
          </a:p>
        </p:txBody>
      </p:sp>
      <p:sp>
        <p:nvSpPr>
          <p:cNvPr id="16" name="TextBox 15"/>
          <p:cNvSpPr txBox="1"/>
          <p:nvPr/>
        </p:nvSpPr>
        <p:spPr>
          <a:xfrm>
            <a:off x="838202" y="617894"/>
            <a:ext cx="7467598" cy="523220"/>
          </a:xfrm>
          <a:prstGeom prst="rect">
            <a:avLst/>
          </a:prstGeom>
          <a:noFill/>
        </p:spPr>
        <p:txBody>
          <a:bodyPr wrap="square" rtlCol="0">
            <a:spAutoFit/>
          </a:bodyPr>
          <a:lstStyle/>
          <a:p>
            <a:pPr algn="ctr"/>
            <a:r>
              <a:rPr lang="en-US" sz="2800" b="1" dirty="0"/>
              <a:t>Count Out Teen Numbers</a:t>
            </a:r>
            <a:endParaRPr lang="en-US" sz="8000" b="1" dirty="0"/>
          </a:p>
        </p:txBody>
      </p:sp>
      <p:pic>
        <p:nvPicPr>
          <p:cNvPr id="45058" name="Picture 2" descr="https://pixabay.com/static/uploads/photo/2014/10/04/22/29/monkey-474147_64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62" y="3733774"/>
            <a:ext cx="2740025" cy="3023476"/>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https://upload.wikimedia.org/wikipedia/commons/thumb/7/7f/Speech_bubble.svg/1280px-Speech_bubble.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236452"/>
            <a:ext cx="5916889" cy="42291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345988" y="2142204"/>
            <a:ext cx="4747092" cy="1938992"/>
          </a:xfrm>
          <a:prstGeom prst="rect">
            <a:avLst/>
          </a:prstGeom>
          <a:noFill/>
        </p:spPr>
        <p:txBody>
          <a:bodyPr wrap="square" rtlCol="0">
            <a:spAutoFit/>
          </a:bodyPr>
          <a:lstStyle/>
          <a:p>
            <a:pPr algn="ctr"/>
            <a:r>
              <a:rPr lang="en-US" sz="2400" b="1" dirty="0">
                <a:solidFill>
                  <a:srgbClr val="0000FF"/>
                </a:solidFill>
              </a:rPr>
              <a:t>Count 13 items out of your bag.  Separate them into two parts – one part with 10 and another part.  Write the number on your personal white board.</a:t>
            </a:r>
          </a:p>
        </p:txBody>
      </p:sp>
    </p:spTree>
    <p:extLst>
      <p:ext uri="{BB962C8B-B14F-4D97-AF65-F5344CB8AC3E}">
        <p14:creationId xmlns:p14="http://schemas.microsoft.com/office/powerpoint/2010/main" val="10853978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dirty="0"/>
              <a:t>Module 5, Lesson 17</a:t>
            </a:r>
          </a:p>
          <a:p>
            <a:pPr algn="ctr"/>
            <a:r>
              <a:rPr lang="en-US" sz="1400" dirty="0"/>
              <a:t>Fluency</a:t>
            </a:r>
          </a:p>
        </p:txBody>
      </p:sp>
      <p:sp>
        <p:nvSpPr>
          <p:cNvPr id="16" name="TextBox 15"/>
          <p:cNvSpPr txBox="1"/>
          <p:nvPr/>
        </p:nvSpPr>
        <p:spPr>
          <a:xfrm>
            <a:off x="838202" y="617894"/>
            <a:ext cx="7467598" cy="523220"/>
          </a:xfrm>
          <a:prstGeom prst="rect">
            <a:avLst/>
          </a:prstGeom>
          <a:noFill/>
        </p:spPr>
        <p:txBody>
          <a:bodyPr wrap="square" rtlCol="0">
            <a:spAutoFit/>
          </a:bodyPr>
          <a:lstStyle/>
          <a:p>
            <a:pPr algn="ctr"/>
            <a:r>
              <a:rPr lang="en-US" sz="2800" b="1" dirty="0"/>
              <a:t>Count Out Teen Numbers</a:t>
            </a:r>
            <a:endParaRPr lang="en-US" sz="8000" b="1" dirty="0"/>
          </a:p>
        </p:txBody>
      </p:sp>
      <p:pic>
        <p:nvPicPr>
          <p:cNvPr id="45058" name="Picture 2" descr="https://pixabay.com/static/uploads/photo/2014/10/04/22/29/monkey-474147_64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62" y="3733774"/>
            <a:ext cx="2740025" cy="3023476"/>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https://upload.wikimedia.org/wikipedia/commons/thumb/7/7f/Speech_bubble.svg/1280px-Speech_bubble.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236452"/>
            <a:ext cx="5916889" cy="42291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345988" y="2142204"/>
            <a:ext cx="4747092" cy="1938992"/>
          </a:xfrm>
          <a:prstGeom prst="rect">
            <a:avLst/>
          </a:prstGeom>
          <a:noFill/>
        </p:spPr>
        <p:txBody>
          <a:bodyPr wrap="square" rtlCol="0">
            <a:spAutoFit/>
          </a:bodyPr>
          <a:lstStyle/>
          <a:p>
            <a:pPr algn="ctr"/>
            <a:r>
              <a:rPr lang="en-US" sz="2400" b="1" dirty="0">
                <a:solidFill>
                  <a:srgbClr val="0000FF"/>
                </a:solidFill>
              </a:rPr>
              <a:t>Count 17 items out of your bag.  Separate them into two parts – one part with 10 and another part.  Write the number on your personal white board.</a:t>
            </a:r>
          </a:p>
        </p:txBody>
      </p:sp>
    </p:spTree>
    <p:extLst>
      <p:ext uri="{BB962C8B-B14F-4D97-AF65-F5344CB8AC3E}">
        <p14:creationId xmlns:p14="http://schemas.microsoft.com/office/powerpoint/2010/main" val="387712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45060"/>
                                        </p:tgtEl>
                                        <p:attrNameLst>
                                          <p:attrName>style.visibility</p:attrName>
                                        </p:attrNameLst>
                                      </p:cBhvr>
                                      <p:to>
                                        <p:strVal val="visible"/>
                                      </p:to>
                                    </p:set>
                                    <p:anim calcmode="lin" valueType="num">
                                      <p:cBhvr>
                                        <p:cTn id="12" dur="500" fill="hold"/>
                                        <p:tgtEl>
                                          <p:spTgt spid="45060"/>
                                        </p:tgtEl>
                                        <p:attrNameLst>
                                          <p:attrName>ppt_w</p:attrName>
                                        </p:attrNameLst>
                                      </p:cBhvr>
                                      <p:tavLst>
                                        <p:tav tm="0">
                                          <p:val>
                                            <p:fltVal val="0"/>
                                          </p:val>
                                        </p:tav>
                                        <p:tav tm="100000">
                                          <p:val>
                                            <p:strVal val="#ppt_w"/>
                                          </p:val>
                                        </p:tav>
                                      </p:tavLst>
                                    </p:anim>
                                    <p:anim calcmode="lin" valueType="num">
                                      <p:cBhvr>
                                        <p:cTn id="13" dur="500" fill="hold"/>
                                        <p:tgtEl>
                                          <p:spTgt spid="45060"/>
                                        </p:tgtEl>
                                        <p:attrNameLst>
                                          <p:attrName>ppt_h</p:attrName>
                                        </p:attrNameLst>
                                      </p:cBhvr>
                                      <p:tavLst>
                                        <p:tav tm="0">
                                          <p:val>
                                            <p:fltVal val="0"/>
                                          </p:val>
                                        </p:tav>
                                        <p:tav tm="100000">
                                          <p:val>
                                            <p:strVal val="#ppt_h"/>
                                          </p:val>
                                        </p:tav>
                                      </p:tavLst>
                                    </p:anim>
                                    <p:animEffect transition="in" filter="fade">
                                      <p:cBhvr>
                                        <p:cTn id="14" dur="5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dirty="0"/>
              <a:t>Module 5, Lesson 17</a:t>
            </a:r>
          </a:p>
          <a:p>
            <a:pPr algn="ctr"/>
            <a:r>
              <a:rPr lang="en-US" sz="1400" dirty="0"/>
              <a:t>Fluency</a:t>
            </a:r>
          </a:p>
        </p:txBody>
      </p:sp>
      <p:sp>
        <p:nvSpPr>
          <p:cNvPr id="16" name="TextBox 15"/>
          <p:cNvSpPr txBox="1"/>
          <p:nvPr/>
        </p:nvSpPr>
        <p:spPr>
          <a:xfrm>
            <a:off x="838202" y="617894"/>
            <a:ext cx="7467598" cy="523220"/>
          </a:xfrm>
          <a:prstGeom prst="rect">
            <a:avLst/>
          </a:prstGeom>
          <a:noFill/>
        </p:spPr>
        <p:txBody>
          <a:bodyPr wrap="square" rtlCol="0">
            <a:spAutoFit/>
          </a:bodyPr>
          <a:lstStyle/>
          <a:p>
            <a:pPr algn="ctr"/>
            <a:r>
              <a:rPr lang="en-US" sz="2800" b="1" dirty="0"/>
              <a:t>Count Out Teen Numbers</a:t>
            </a:r>
            <a:endParaRPr lang="en-US" sz="8000" b="1" dirty="0"/>
          </a:p>
        </p:txBody>
      </p:sp>
      <p:pic>
        <p:nvPicPr>
          <p:cNvPr id="45058" name="Picture 2" descr="https://pixabay.com/static/uploads/photo/2014/10/04/22/29/monkey-474147_64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62" y="3733774"/>
            <a:ext cx="2740025" cy="3023476"/>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https://upload.wikimedia.org/wikipedia/commons/thumb/7/7f/Speech_bubble.svg/1280px-Speech_bubble.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236452"/>
            <a:ext cx="5916889" cy="42291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345988" y="2142204"/>
            <a:ext cx="4747092" cy="1938992"/>
          </a:xfrm>
          <a:prstGeom prst="rect">
            <a:avLst/>
          </a:prstGeom>
          <a:noFill/>
        </p:spPr>
        <p:txBody>
          <a:bodyPr wrap="square" rtlCol="0">
            <a:spAutoFit/>
          </a:bodyPr>
          <a:lstStyle/>
          <a:p>
            <a:pPr algn="ctr"/>
            <a:r>
              <a:rPr lang="en-US" sz="2400" b="1" dirty="0">
                <a:solidFill>
                  <a:srgbClr val="0000FF"/>
                </a:solidFill>
              </a:rPr>
              <a:t>Count 15 items out of your bag.  Separate them into two parts – one part with 10 and another part.  Write the number on your personal white board.</a:t>
            </a:r>
          </a:p>
        </p:txBody>
      </p:sp>
    </p:spTree>
    <p:extLst>
      <p:ext uri="{BB962C8B-B14F-4D97-AF65-F5344CB8AC3E}">
        <p14:creationId xmlns:p14="http://schemas.microsoft.com/office/powerpoint/2010/main" val="138595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45060"/>
                                        </p:tgtEl>
                                        <p:attrNameLst>
                                          <p:attrName>style.visibility</p:attrName>
                                        </p:attrNameLst>
                                      </p:cBhvr>
                                      <p:to>
                                        <p:strVal val="visible"/>
                                      </p:to>
                                    </p:set>
                                    <p:anim calcmode="lin" valueType="num">
                                      <p:cBhvr>
                                        <p:cTn id="12" dur="500" fill="hold"/>
                                        <p:tgtEl>
                                          <p:spTgt spid="45060"/>
                                        </p:tgtEl>
                                        <p:attrNameLst>
                                          <p:attrName>ppt_w</p:attrName>
                                        </p:attrNameLst>
                                      </p:cBhvr>
                                      <p:tavLst>
                                        <p:tav tm="0">
                                          <p:val>
                                            <p:fltVal val="0"/>
                                          </p:val>
                                        </p:tav>
                                        <p:tav tm="100000">
                                          <p:val>
                                            <p:strVal val="#ppt_w"/>
                                          </p:val>
                                        </p:tav>
                                      </p:tavLst>
                                    </p:anim>
                                    <p:anim calcmode="lin" valueType="num">
                                      <p:cBhvr>
                                        <p:cTn id="13" dur="500" fill="hold"/>
                                        <p:tgtEl>
                                          <p:spTgt spid="45060"/>
                                        </p:tgtEl>
                                        <p:attrNameLst>
                                          <p:attrName>ppt_h</p:attrName>
                                        </p:attrNameLst>
                                      </p:cBhvr>
                                      <p:tavLst>
                                        <p:tav tm="0">
                                          <p:val>
                                            <p:fltVal val="0"/>
                                          </p:val>
                                        </p:tav>
                                        <p:tav tm="100000">
                                          <p:val>
                                            <p:strVal val="#ppt_h"/>
                                          </p:val>
                                        </p:tav>
                                      </p:tavLst>
                                    </p:anim>
                                    <p:animEffect transition="in" filter="fade">
                                      <p:cBhvr>
                                        <p:cTn id="14" dur="5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dirty="0"/>
              <a:t>Module 5, Lesson 17</a:t>
            </a:r>
          </a:p>
          <a:p>
            <a:pPr algn="ctr"/>
            <a:r>
              <a:rPr lang="en-US" sz="1400" dirty="0"/>
              <a:t>Fluency</a:t>
            </a:r>
          </a:p>
        </p:txBody>
      </p:sp>
      <p:sp>
        <p:nvSpPr>
          <p:cNvPr id="16" name="TextBox 15"/>
          <p:cNvSpPr txBox="1"/>
          <p:nvPr/>
        </p:nvSpPr>
        <p:spPr>
          <a:xfrm>
            <a:off x="838202" y="617894"/>
            <a:ext cx="7467598" cy="523220"/>
          </a:xfrm>
          <a:prstGeom prst="rect">
            <a:avLst/>
          </a:prstGeom>
          <a:noFill/>
        </p:spPr>
        <p:txBody>
          <a:bodyPr wrap="square" rtlCol="0">
            <a:spAutoFit/>
          </a:bodyPr>
          <a:lstStyle/>
          <a:p>
            <a:pPr algn="ctr"/>
            <a:r>
              <a:rPr lang="en-US" sz="2800" b="1" dirty="0"/>
              <a:t>Count Out Teen Numbers</a:t>
            </a:r>
            <a:endParaRPr lang="en-US" sz="8000" b="1" dirty="0"/>
          </a:p>
        </p:txBody>
      </p:sp>
      <p:pic>
        <p:nvPicPr>
          <p:cNvPr id="45058" name="Picture 2" descr="https://pixabay.com/static/uploads/photo/2014/10/04/22/29/monkey-474147_64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62" y="3733774"/>
            <a:ext cx="2740025" cy="3023476"/>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https://upload.wikimedia.org/wikipedia/commons/thumb/7/7f/Speech_bubble.svg/1280px-Speech_bubble.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236452"/>
            <a:ext cx="5916889" cy="42291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345988" y="2142204"/>
            <a:ext cx="4747092" cy="1938992"/>
          </a:xfrm>
          <a:prstGeom prst="rect">
            <a:avLst/>
          </a:prstGeom>
          <a:noFill/>
        </p:spPr>
        <p:txBody>
          <a:bodyPr wrap="square" rtlCol="0">
            <a:spAutoFit/>
          </a:bodyPr>
          <a:lstStyle/>
          <a:p>
            <a:pPr algn="ctr"/>
            <a:r>
              <a:rPr lang="en-US" sz="2400" b="1" dirty="0">
                <a:solidFill>
                  <a:srgbClr val="0000FF"/>
                </a:solidFill>
              </a:rPr>
              <a:t>Count 19 items out of your bag.  Separate them into two parts – one part with 10 and another part.  Write the number on your personal white board.</a:t>
            </a:r>
          </a:p>
        </p:txBody>
      </p:sp>
    </p:spTree>
    <p:extLst>
      <p:ext uri="{BB962C8B-B14F-4D97-AF65-F5344CB8AC3E}">
        <p14:creationId xmlns:p14="http://schemas.microsoft.com/office/powerpoint/2010/main" val="240490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45060"/>
                                        </p:tgtEl>
                                        <p:attrNameLst>
                                          <p:attrName>style.visibility</p:attrName>
                                        </p:attrNameLst>
                                      </p:cBhvr>
                                      <p:to>
                                        <p:strVal val="visible"/>
                                      </p:to>
                                    </p:set>
                                    <p:anim calcmode="lin" valueType="num">
                                      <p:cBhvr>
                                        <p:cTn id="12" dur="500" fill="hold"/>
                                        <p:tgtEl>
                                          <p:spTgt spid="45060"/>
                                        </p:tgtEl>
                                        <p:attrNameLst>
                                          <p:attrName>ppt_w</p:attrName>
                                        </p:attrNameLst>
                                      </p:cBhvr>
                                      <p:tavLst>
                                        <p:tav tm="0">
                                          <p:val>
                                            <p:fltVal val="0"/>
                                          </p:val>
                                        </p:tav>
                                        <p:tav tm="100000">
                                          <p:val>
                                            <p:strVal val="#ppt_w"/>
                                          </p:val>
                                        </p:tav>
                                      </p:tavLst>
                                    </p:anim>
                                    <p:anim calcmode="lin" valueType="num">
                                      <p:cBhvr>
                                        <p:cTn id="13" dur="500" fill="hold"/>
                                        <p:tgtEl>
                                          <p:spTgt spid="45060"/>
                                        </p:tgtEl>
                                        <p:attrNameLst>
                                          <p:attrName>ppt_h</p:attrName>
                                        </p:attrNameLst>
                                      </p:cBhvr>
                                      <p:tavLst>
                                        <p:tav tm="0">
                                          <p:val>
                                            <p:fltVal val="0"/>
                                          </p:val>
                                        </p:tav>
                                        <p:tav tm="100000">
                                          <p:val>
                                            <p:strVal val="#ppt_h"/>
                                          </p:val>
                                        </p:tav>
                                      </p:tavLst>
                                    </p:anim>
                                    <p:animEffect transition="in" filter="fade">
                                      <p:cBhvr>
                                        <p:cTn id="14" dur="5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dirty="0"/>
              <a:t>Module 5, Lesson 17</a:t>
            </a:r>
          </a:p>
          <a:p>
            <a:pPr algn="ctr"/>
            <a:r>
              <a:rPr lang="en-US" sz="1400" dirty="0"/>
              <a:t>Fluency</a:t>
            </a:r>
          </a:p>
        </p:txBody>
      </p:sp>
      <p:sp>
        <p:nvSpPr>
          <p:cNvPr id="16" name="TextBox 15"/>
          <p:cNvSpPr txBox="1"/>
          <p:nvPr/>
        </p:nvSpPr>
        <p:spPr>
          <a:xfrm>
            <a:off x="838202" y="617894"/>
            <a:ext cx="7467598" cy="523220"/>
          </a:xfrm>
          <a:prstGeom prst="rect">
            <a:avLst/>
          </a:prstGeom>
          <a:noFill/>
        </p:spPr>
        <p:txBody>
          <a:bodyPr wrap="square" rtlCol="0">
            <a:spAutoFit/>
          </a:bodyPr>
          <a:lstStyle/>
          <a:p>
            <a:pPr algn="ctr"/>
            <a:r>
              <a:rPr lang="en-US" sz="2800" b="1" dirty="0"/>
              <a:t>Count Out Teen Numbers</a:t>
            </a:r>
            <a:endParaRPr lang="en-US" sz="8000" b="1" dirty="0"/>
          </a:p>
        </p:txBody>
      </p:sp>
      <p:pic>
        <p:nvPicPr>
          <p:cNvPr id="45058" name="Picture 2" descr="https://pixabay.com/static/uploads/photo/2014/10/04/22/29/monkey-474147_64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62" y="3733774"/>
            <a:ext cx="2740025" cy="3023476"/>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https://upload.wikimedia.org/wikipedia/commons/thumb/7/7f/Speech_bubble.svg/1280px-Speech_bubble.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236452"/>
            <a:ext cx="5916889" cy="42291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345988" y="2142204"/>
            <a:ext cx="4747092" cy="1938992"/>
          </a:xfrm>
          <a:prstGeom prst="rect">
            <a:avLst/>
          </a:prstGeom>
          <a:noFill/>
        </p:spPr>
        <p:txBody>
          <a:bodyPr wrap="square" rtlCol="0">
            <a:spAutoFit/>
          </a:bodyPr>
          <a:lstStyle/>
          <a:p>
            <a:pPr algn="ctr"/>
            <a:r>
              <a:rPr lang="en-US" sz="2400" b="1" dirty="0">
                <a:solidFill>
                  <a:srgbClr val="0000FF"/>
                </a:solidFill>
              </a:rPr>
              <a:t>Count 16 items out of your bag.  Separate them into two parts – one part with 10 and another part.  Write the number on your personal white board.</a:t>
            </a:r>
          </a:p>
        </p:txBody>
      </p:sp>
    </p:spTree>
    <p:extLst>
      <p:ext uri="{BB962C8B-B14F-4D97-AF65-F5344CB8AC3E}">
        <p14:creationId xmlns:p14="http://schemas.microsoft.com/office/powerpoint/2010/main" val="210057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45060"/>
                                        </p:tgtEl>
                                        <p:attrNameLst>
                                          <p:attrName>style.visibility</p:attrName>
                                        </p:attrNameLst>
                                      </p:cBhvr>
                                      <p:to>
                                        <p:strVal val="visible"/>
                                      </p:to>
                                    </p:set>
                                    <p:anim calcmode="lin" valueType="num">
                                      <p:cBhvr>
                                        <p:cTn id="12" dur="500" fill="hold"/>
                                        <p:tgtEl>
                                          <p:spTgt spid="45060"/>
                                        </p:tgtEl>
                                        <p:attrNameLst>
                                          <p:attrName>ppt_w</p:attrName>
                                        </p:attrNameLst>
                                      </p:cBhvr>
                                      <p:tavLst>
                                        <p:tav tm="0">
                                          <p:val>
                                            <p:fltVal val="0"/>
                                          </p:val>
                                        </p:tav>
                                        <p:tav tm="100000">
                                          <p:val>
                                            <p:strVal val="#ppt_w"/>
                                          </p:val>
                                        </p:tav>
                                      </p:tavLst>
                                    </p:anim>
                                    <p:anim calcmode="lin" valueType="num">
                                      <p:cBhvr>
                                        <p:cTn id="13" dur="500" fill="hold"/>
                                        <p:tgtEl>
                                          <p:spTgt spid="45060"/>
                                        </p:tgtEl>
                                        <p:attrNameLst>
                                          <p:attrName>ppt_h</p:attrName>
                                        </p:attrNameLst>
                                      </p:cBhvr>
                                      <p:tavLst>
                                        <p:tav tm="0">
                                          <p:val>
                                            <p:fltVal val="0"/>
                                          </p:val>
                                        </p:tav>
                                        <p:tav tm="100000">
                                          <p:val>
                                            <p:strVal val="#ppt_h"/>
                                          </p:val>
                                        </p:tav>
                                      </p:tavLst>
                                    </p:anim>
                                    <p:animEffect transition="in" filter="fade">
                                      <p:cBhvr>
                                        <p:cTn id="14" dur="5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dirty="0"/>
              <a:t>Module 5, Lesson 17</a:t>
            </a:r>
          </a:p>
          <a:p>
            <a:pPr algn="ctr"/>
            <a:r>
              <a:rPr lang="en-US" sz="1400" dirty="0"/>
              <a:t>Fluency</a:t>
            </a:r>
          </a:p>
        </p:txBody>
      </p:sp>
      <p:sp>
        <p:nvSpPr>
          <p:cNvPr id="16" name="TextBox 15"/>
          <p:cNvSpPr txBox="1"/>
          <p:nvPr/>
        </p:nvSpPr>
        <p:spPr>
          <a:xfrm>
            <a:off x="838202" y="617894"/>
            <a:ext cx="7467598" cy="523220"/>
          </a:xfrm>
          <a:prstGeom prst="rect">
            <a:avLst/>
          </a:prstGeom>
          <a:noFill/>
        </p:spPr>
        <p:txBody>
          <a:bodyPr wrap="square" rtlCol="0">
            <a:spAutoFit/>
          </a:bodyPr>
          <a:lstStyle/>
          <a:p>
            <a:pPr algn="ctr"/>
            <a:r>
              <a:rPr lang="en-US" sz="2800" b="1" dirty="0"/>
              <a:t>Count Within Tens</a:t>
            </a:r>
            <a:endParaRPr lang="en-US" sz="8000" b="1" dirty="0"/>
          </a:p>
        </p:txBody>
      </p:sp>
      <p:sp>
        <p:nvSpPr>
          <p:cNvPr id="17" name="TextBox 16"/>
          <p:cNvSpPr txBox="1"/>
          <p:nvPr/>
        </p:nvSpPr>
        <p:spPr>
          <a:xfrm>
            <a:off x="1058861" y="1539813"/>
            <a:ext cx="7026280" cy="1200329"/>
          </a:xfrm>
          <a:prstGeom prst="rect">
            <a:avLst/>
          </a:prstGeom>
          <a:noFill/>
        </p:spPr>
        <p:txBody>
          <a:bodyPr wrap="square" rtlCol="0">
            <a:spAutoFit/>
          </a:bodyPr>
          <a:lstStyle/>
          <a:p>
            <a:pPr algn="ctr"/>
            <a:r>
              <a:rPr lang="en-US" sz="2400" b="1" dirty="0">
                <a:solidFill>
                  <a:srgbClr val="009900"/>
                </a:solidFill>
              </a:rPr>
              <a:t>Let’s count starting at 20.  We will count to 29.  Pay attention!  I may have you change directions!</a:t>
            </a:r>
          </a:p>
          <a:p>
            <a:pPr algn="ctr"/>
            <a:r>
              <a:rPr lang="en-US" sz="2400" b="1" dirty="0">
                <a:solidFill>
                  <a:srgbClr val="009900"/>
                </a:solidFill>
              </a:rPr>
              <a:t>(Repeat with 50-59 and 80-89.)</a:t>
            </a:r>
          </a:p>
        </p:txBody>
      </p:sp>
      <p:pic>
        <p:nvPicPr>
          <p:cNvPr id="47106" name="Picture 2" descr="http://www.cliparthut.com/clip-arts/1112/listen-carefully-11120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73" y="3581400"/>
            <a:ext cx="2268429" cy="28854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hut.com/clip-arts/1112/listen-carefully-11120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581400"/>
            <a:ext cx="2268429" cy="2885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0747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dirty="0"/>
              <a:t>Module 5, Lesson 15</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4800" y="642501"/>
            <a:ext cx="8546283" cy="4893647"/>
          </a:xfrm>
          <a:prstGeom prst="rect">
            <a:avLst/>
          </a:prstGeom>
          <a:noFill/>
        </p:spPr>
        <p:txBody>
          <a:bodyPr wrap="square" rtlCol="0">
            <a:spAutoFit/>
          </a:bodyPr>
          <a:lstStyle/>
          <a:p>
            <a:pPr algn="ctr"/>
            <a:r>
              <a:rPr lang="en-US" sz="3600" b="1" dirty="0">
                <a:solidFill>
                  <a:srgbClr val="0000FF"/>
                </a:solidFill>
              </a:rPr>
              <a:t>Put your </a:t>
            </a:r>
            <a:r>
              <a:rPr lang="en-US" sz="3600" b="1" dirty="0" err="1">
                <a:solidFill>
                  <a:srgbClr val="0000FF"/>
                </a:solidFill>
              </a:rPr>
              <a:t>Rekenrek</a:t>
            </a:r>
            <a:r>
              <a:rPr lang="en-US" sz="3600" b="1" dirty="0">
                <a:solidFill>
                  <a:srgbClr val="0000FF"/>
                </a:solidFill>
              </a:rPr>
              <a:t> together </a:t>
            </a:r>
          </a:p>
          <a:p>
            <a:pPr algn="ctr"/>
            <a:r>
              <a:rPr lang="en-US" sz="3600" b="1" dirty="0">
                <a:solidFill>
                  <a:srgbClr val="0000FF"/>
                </a:solidFill>
              </a:rPr>
              <a:t>with your partner’s.</a:t>
            </a:r>
          </a:p>
          <a:p>
            <a:pPr algn="ctr"/>
            <a:endParaRPr lang="en-US" sz="3600" b="1" dirty="0">
              <a:solidFill>
                <a:srgbClr val="FF0000"/>
              </a:solidFill>
            </a:endParaRPr>
          </a:p>
          <a:p>
            <a:pPr marL="571500" indent="-571500">
              <a:buFont typeface="Arial" panose="020B0604020202020204" pitchFamily="34" charset="0"/>
              <a:buChar char="•"/>
            </a:pPr>
            <a:r>
              <a:rPr lang="en-US" b="1" dirty="0">
                <a:solidFill>
                  <a:srgbClr val="FF0000"/>
                </a:solidFill>
              </a:rPr>
              <a:t>Move all your beads to the right.</a:t>
            </a:r>
          </a:p>
          <a:p>
            <a:pPr marL="571500" indent="-571500">
              <a:buFont typeface="Arial" panose="020B0604020202020204" pitchFamily="34" charset="0"/>
              <a:buChar char="•"/>
            </a:pPr>
            <a:r>
              <a:rPr lang="en-US" b="1" dirty="0">
                <a:solidFill>
                  <a:srgbClr val="FF0000"/>
                </a:solidFill>
              </a:rPr>
              <a:t>Partner A, move the beads as you both whisper count.</a:t>
            </a:r>
          </a:p>
          <a:p>
            <a:pPr marL="571500" indent="-571500">
              <a:buFont typeface="Arial" panose="020B0604020202020204" pitchFamily="34" charset="0"/>
              <a:buChar char="•"/>
            </a:pPr>
            <a:r>
              <a:rPr lang="en-US" b="1" dirty="0">
                <a:solidFill>
                  <a:srgbClr val="FF0000"/>
                </a:solidFill>
              </a:rPr>
              <a:t>Partner B, move the beads on the next row as you both whisper count.  What is the first number we will say?  Let’s count the regular way!</a:t>
            </a:r>
          </a:p>
          <a:p>
            <a:pPr marL="571500" indent="-571500">
              <a:buFont typeface="Arial" panose="020B0604020202020204" pitchFamily="34" charset="0"/>
              <a:buChar char="•"/>
            </a:pPr>
            <a:r>
              <a:rPr lang="en-US" b="1" dirty="0">
                <a:solidFill>
                  <a:srgbClr val="FF0000"/>
                </a:solidFill>
              </a:rPr>
              <a:t>Partner A, it’s your turn!  Move one bead on the next row.  How do we say it the Say Ten way?  Say it the regular way.  Keep counting the regular way.</a:t>
            </a:r>
          </a:p>
          <a:p>
            <a:pPr marL="571500" indent="-571500">
              <a:buFont typeface="Arial" panose="020B0604020202020204" pitchFamily="34" charset="0"/>
              <a:buChar char="•"/>
            </a:pPr>
            <a:r>
              <a:rPr lang="en-US" b="1" dirty="0">
                <a:solidFill>
                  <a:srgbClr val="FF0000"/>
                </a:solidFill>
              </a:rPr>
              <a:t>Partner B, it’s your turn!  Move one bead on the last row.  How do we say it the Say Ten way?  Say it the regular way.  Keep counting the regular way.</a:t>
            </a:r>
          </a:p>
          <a:p>
            <a:pPr algn="ctr"/>
            <a:endParaRPr lang="en-US" sz="3600" b="1" dirty="0">
              <a:solidFill>
                <a:srgbClr val="009900"/>
              </a:solidFill>
            </a:endParaRPr>
          </a:p>
          <a:p>
            <a:pPr algn="ctr"/>
            <a:endParaRPr lang="en-US" sz="2400" b="1" dirty="0">
              <a:solidFill>
                <a:srgbClr val="0000FF"/>
              </a:solidFill>
            </a:endParaRPr>
          </a:p>
        </p:txBody>
      </p:sp>
      <p:sp>
        <p:nvSpPr>
          <p:cNvPr id="15" name="TextBox 14"/>
          <p:cNvSpPr txBox="1"/>
          <p:nvPr/>
        </p:nvSpPr>
        <p:spPr>
          <a:xfrm>
            <a:off x="5448148" y="6311255"/>
            <a:ext cx="3886503" cy="369332"/>
          </a:xfrm>
          <a:prstGeom prst="rect">
            <a:avLst/>
          </a:prstGeom>
          <a:noFill/>
        </p:spPr>
        <p:txBody>
          <a:bodyPr wrap="square" rtlCol="0">
            <a:spAutoFit/>
          </a:bodyPr>
          <a:lstStyle/>
          <a:p>
            <a:pPr algn="ctr"/>
            <a:r>
              <a:rPr lang="en-US" b="1" dirty="0">
                <a:hlinkClick r:id="rId3"/>
              </a:rPr>
              <a:t>Click here for a virtual </a:t>
            </a:r>
            <a:r>
              <a:rPr lang="en-US" b="1" dirty="0" err="1">
                <a:hlinkClick r:id="rId3"/>
              </a:rPr>
              <a:t>Rekenrek</a:t>
            </a:r>
            <a:r>
              <a:rPr lang="en-US" b="1" dirty="0">
                <a:hlinkClick r:id="rId3"/>
              </a:rPr>
              <a:t>!</a:t>
            </a:r>
            <a:endParaRPr lang="en-US" b="1" dirty="0"/>
          </a:p>
        </p:txBody>
      </p:sp>
      <p:pic>
        <p:nvPicPr>
          <p:cNvPr id="3" name="Picture 2"/>
          <p:cNvPicPr>
            <a:picLocks noChangeAspect="1"/>
          </p:cNvPicPr>
          <p:nvPr/>
        </p:nvPicPr>
        <p:blipFill>
          <a:blip r:embed="rId4"/>
          <a:stretch>
            <a:fillRect/>
          </a:stretch>
        </p:blipFill>
        <p:spPr>
          <a:xfrm>
            <a:off x="7391399" y="851452"/>
            <a:ext cx="1219200" cy="1802296"/>
          </a:xfrm>
          <a:prstGeom prst="rect">
            <a:avLst/>
          </a:prstGeom>
        </p:spPr>
      </p:pic>
      <p:pic>
        <p:nvPicPr>
          <p:cNvPr id="5" name="Picture 4"/>
          <p:cNvPicPr>
            <a:picLocks noChangeAspect="1"/>
          </p:cNvPicPr>
          <p:nvPr/>
        </p:nvPicPr>
        <p:blipFill>
          <a:blip r:embed="rId5"/>
          <a:stretch>
            <a:fillRect/>
          </a:stretch>
        </p:blipFill>
        <p:spPr>
          <a:xfrm>
            <a:off x="301349" y="4801411"/>
            <a:ext cx="1908451" cy="1844836"/>
          </a:xfrm>
          <a:prstGeom prst="rect">
            <a:avLst/>
          </a:prstGeom>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0008407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7522817" y="868364"/>
            <a:ext cx="1044920" cy="945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stretch>
            <a:fillRect/>
          </a:stretch>
        </p:blipFill>
        <p:spPr>
          <a:xfrm>
            <a:off x="1432989" y="622515"/>
            <a:ext cx="6271634" cy="6072534"/>
          </a:xfrm>
          <a:prstGeom prst="rect">
            <a:avLst/>
          </a:prstGeom>
        </p:spPr>
      </p:pic>
      <p:pic>
        <p:nvPicPr>
          <p:cNvPr id="2" name="Picture 1"/>
          <p:cNvPicPr>
            <a:picLocks noChangeAspect="1"/>
          </p:cNvPicPr>
          <p:nvPr/>
        </p:nvPicPr>
        <p:blipFill>
          <a:blip r:embed="rId4"/>
          <a:stretch>
            <a:fillRect/>
          </a:stretch>
        </p:blipFill>
        <p:spPr>
          <a:xfrm>
            <a:off x="226993" y="246934"/>
            <a:ext cx="8683626" cy="492072"/>
          </a:xfrm>
          <a:prstGeom prst="rect">
            <a:avLst/>
          </a:prstGeom>
        </p:spPr>
      </p:pic>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7946010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7522817" y="868364"/>
            <a:ext cx="1044920" cy="945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a:stretch>
            <a:fillRect/>
          </a:stretch>
        </p:blipFill>
        <p:spPr>
          <a:xfrm>
            <a:off x="226993" y="246934"/>
            <a:ext cx="8683626" cy="492072"/>
          </a:xfrm>
          <a:prstGeom prst="rect">
            <a:avLst/>
          </a:prstGeom>
        </p:spPr>
      </p:pic>
      <p:pic>
        <p:nvPicPr>
          <p:cNvPr id="3" name="Picture 2"/>
          <p:cNvPicPr>
            <a:picLocks noChangeAspect="1"/>
          </p:cNvPicPr>
          <p:nvPr/>
        </p:nvPicPr>
        <p:blipFill>
          <a:blip r:embed="rId4"/>
          <a:stretch>
            <a:fillRect/>
          </a:stretch>
        </p:blipFill>
        <p:spPr>
          <a:xfrm>
            <a:off x="722293" y="749557"/>
            <a:ext cx="7693025" cy="5585347"/>
          </a:xfrm>
          <a:prstGeom prst="rect">
            <a:avLst/>
          </a:prstGeom>
        </p:spPr>
      </p:pic>
    </p:spTree>
    <p:extLst>
      <p:ext uri="{BB962C8B-B14F-4D97-AF65-F5344CB8AC3E}">
        <p14:creationId xmlns:p14="http://schemas.microsoft.com/office/powerpoint/2010/main" val="23673767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7522817" y="868364"/>
            <a:ext cx="1044920" cy="945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a:stretch>
            <a:fillRect/>
          </a:stretch>
        </p:blipFill>
        <p:spPr>
          <a:xfrm>
            <a:off x="226993" y="246934"/>
            <a:ext cx="8683626" cy="492072"/>
          </a:xfrm>
          <a:prstGeom prst="rect">
            <a:avLst/>
          </a:prstGeom>
        </p:spPr>
      </p:pic>
      <p:pic>
        <p:nvPicPr>
          <p:cNvPr id="2" name="Picture 1"/>
          <p:cNvPicPr>
            <a:picLocks noChangeAspect="1"/>
          </p:cNvPicPr>
          <p:nvPr/>
        </p:nvPicPr>
        <p:blipFill>
          <a:blip r:embed="rId4"/>
          <a:stretch>
            <a:fillRect/>
          </a:stretch>
        </p:blipFill>
        <p:spPr>
          <a:xfrm>
            <a:off x="459614" y="1216967"/>
            <a:ext cx="8218383" cy="3677980"/>
          </a:xfrm>
          <a:prstGeom prst="rect">
            <a:avLst/>
          </a:prstGeom>
        </p:spPr>
      </p:pic>
    </p:spTree>
    <p:extLst>
      <p:ext uri="{BB962C8B-B14F-4D97-AF65-F5344CB8AC3E}">
        <p14:creationId xmlns:p14="http://schemas.microsoft.com/office/powerpoint/2010/main" val="956052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21692</TotalTime>
  <Words>8557</Words>
  <Application>Microsoft Office PowerPoint</Application>
  <PresentationFormat>On-screen Show (4:3)</PresentationFormat>
  <Paragraphs>1324</Paragraphs>
  <Slides>277</Slides>
  <Notes>257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277</vt:i4>
      </vt:variant>
    </vt:vector>
  </HeadingPairs>
  <TitlesOfParts>
    <vt:vector size="282" baseType="lpstr">
      <vt:lpstr>Arial</vt:lpstr>
      <vt:lpstr>Calibri</vt:lpstr>
      <vt:lpstr>Comic Sans MS</vt:lpstr>
      <vt:lpstr>Kristen ITC</vt:lpstr>
      <vt:lpstr>Office Theme</vt:lpstr>
      <vt:lpstr>Module 5</vt:lpstr>
      <vt:lpstr>Lesson Links Click on the lesson you want to go to!  (You must be in Slide Show/Presentation Mode.)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6</dc:title>
  <dc:creator>User</dc:creator>
  <cp:lastModifiedBy>Holly Sutton</cp:lastModifiedBy>
  <cp:revision>471</cp:revision>
  <dcterms:created xsi:type="dcterms:W3CDTF">2016-02-06T17:02:09Z</dcterms:created>
  <dcterms:modified xsi:type="dcterms:W3CDTF">2019-05-30T18:42:22Z</dcterms:modified>
</cp:coreProperties>
</file>